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9" r:id="rId4"/>
    <p:sldId id="271" r:id="rId5"/>
    <p:sldId id="263" r:id="rId6"/>
    <p:sldId id="272" r:id="rId7"/>
    <p:sldId id="273" r:id="rId8"/>
    <p:sldId id="274" r:id="rId9"/>
    <p:sldId id="277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85800"/>
            <a:ext cx="4495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2F880EA-1063-4C96-A5B9-B4E2FF42B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4621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D5933D-D4A1-476E-BD99-DE96F7367630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EC8C3C-E2ED-498C-B516-DD14BE63D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Chemistry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Two, Day Four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69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Radiation at 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Kills cancer</a:t>
            </a:r>
          </a:p>
          <a:p>
            <a:r>
              <a:rPr lang="en-US" dirty="0"/>
              <a:t>Used to diagnose of disease</a:t>
            </a:r>
          </a:p>
          <a:p>
            <a:r>
              <a:rPr lang="en-US" dirty="0"/>
              <a:t>Energy production</a:t>
            </a:r>
          </a:p>
          <a:p>
            <a:pPr lvl="1"/>
            <a:r>
              <a:rPr lang="en-US" dirty="0"/>
              <a:t>Nuclear power plants – fission of uranium-235</a:t>
            </a:r>
          </a:p>
          <a:p>
            <a:r>
              <a:rPr lang="en-US" dirty="0"/>
              <a:t>Carbon dating – dating fossils (C-14 detection)</a:t>
            </a:r>
          </a:p>
          <a:p>
            <a:r>
              <a:rPr lang="en-US" dirty="0"/>
              <a:t>Smoke detectors</a:t>
            </a:r>
          </a:p>
          <a:p>
            <a:r>
              <a:rPr lang="en-US" dirty="0"/>
              <a:t>Food Irradiation</a:t>
            </a:r>
          </a:p>
        </p:txBody>
      </p:sp>
    </p:spTree>
    <p:extLst>
      <p:ext uri="{BB962C8B-B14F-4D97-AF65-F5344CB8AC3E}">
        <p14:creationId xmlns:p14="http://schemas.microsoft.com/office/powerpoint/2010/main" val="3930267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atom loses an electron, it becomes more positive. Positive ions are called </a:t>
            </a:r>
            <a:r>
              <a:rPr lang="en-US" dirty="0" err="1" smtClean="0"/>
              <a:t>cations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an atom gains an electron, it becomes more negative. Negative ions are called anions.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8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norton.com/Chemistry/Cartoons/n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705600" cy="5350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28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Reactions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chemical reactions, there are no changes in the nuclei of the atoms, so the identities of the atoms do not change</a:t>
            </a:r>
          </a:p>
          <a:p>
            <a:r>
              <a:rPr lang="en-US" dirty="0" smtClean="0"/>
              <a:t>But, in nuclear reactions, an atom of one element changes into an atom of another element. They involve a change in the atom’s nucleus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Nuclear Decay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Involves nucleus (protons and neutrons)</a:t>
            </a:r>
          </a:p>
          <a:p>
            <a:r>
              <a:rPr lang="en-US" sz="3600" dirty="0"/>
              <a:t>Normal reactions involve valence electrons</a:t>
            </a:r>
          </a:p>
          <a:p>
            <a:r>
              <a:rPr lang="en-US" sz="3600" dirty="0"/>
              <a:t>Radioactive isotopes – unstable due to too many neutrons</a:t>
            </a:r>
          </a:p>
          <a:p>
            <a:r>
              <a:rPr lang="en-US" sz="3600" dirty="0"/>
              <a:t>Emit particles and energy to become stable atom – changes identity of atom.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Fission &amp; Fusion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Fusion:  small atoms coming together to make a bigger atom</a:t>
            </a:r>
          </a:p>
          <a:p>
            <a:pPr lvl="1"/>
            <a:r>
              <a:rPr lang="en-US" dirty="0"/>
              <a:t>occurs on the sun; very hot </a:t>
            </a:r>
            <a:r>
              <a:rPr lang="en-US" dirty="0" smtClean="0"/>
              <a:t>temperatures</a:t>
            </a:r>
          </a:p>
          <a:p>
            <a:pPr lvl="1"/>
            <a:r>
              <a:rPr lang="en-US" dirty="0" smtClean="0"/>
              <a:t>Atoms “fuse” together</a:t>
            </a:r>
            <a:endParaRPr lang="en-US" dirty="0"/>
          </a:p>
          <a:p>
            <a:r>
              <a:rPr lang="en-US" dirty="0"/>
              <a:t>Fission:  breaking a large atom into smaller atoms (called daughter nuclei)</a:t>
            </a:r>
          </a:p>
          <a:p>
            <a:pPr lvl="1"/>
            <a:r>
              <a:rPr lang="en-US" dirty="0"/>
              <a:t>Natural radioactive decay</a:t>
            </a:r>
          </a:p>
        </p:txBody>
      </p:sp>
    </p:spTree>
    <p:extLst>
      <p:ext uri="{BB962C8B-B14F-4D97-AF65-F5344CB8AC3E}">
        <p14:creationId xmlns:p14="http://schemas.microsoft.com/office/powerpoint/2010/main" val="40702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Natural Radioactive Decay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72000"/>
          </a:xfrm>
        </p:spPr>
        <p:txBody>
          <a:bodyPr/>
          <a:lstStyle/>
          <a:p>
            <a:r>
              <a:rPr lang="en-US" dirty="0"/>
              <a:t>Alpha decay (</a:t>
            </a:r>
            <a:r>
              <a:rPr lang="en-US" dirty="0">
                <a:sym typeface="Symbol" pitchFamily="18" charset="2"/>
              </a:rPr>
              <a:t>):  2 protons &amp; 2 neutrons (He)</a:t>
            </a:r>
          </a:p>
          <a:p>
            <a:pPr lvl="1"/>
            <a:r>
              <a:rPr lang="en-US" dirty="0">
                <a:sym typeface="Symbol" pitchFamily="18" charset="2"/>
              </a:rPr>
              <a:t>Least dangerous</a:t>
            </a:r>
          </a:p>
          <a:p>
            <a:pPr lvl="1"/>
            <a:r>
              <a:rPr lang="en-US" dirty="0">
                <a:sym typeface="Symbol" pitchFamily="18" charset="2"/>
              </a:rPr>
              <a:t> </a:t>
            </a:r>
            <a:r>
              <a:rPr lang="en-US" baseline="-25000" dirty="0" smtClean="0">
                <a:sym typeface="Symbol" pitchFamily="18" charset="2"/>
              </a:rPr>
              <a:t>92</a:t>
            </a:r>
            <a:r>
              <a:rPr lang="en-US" baseline="30000" dirty="0" smtClean="0">
                <a:sym typeface="Symbol" pitchFamily="18" charset="2"/>
              </a:rPr>
              <a:t>235</a:t>
            </a:r>
            <a:r>
              <a:rPr lang="en-US" dirty="0" smtClean="0">
                <a:sym typeface="Symbol" pitchFamily="18" charset="2"/>
              </a:rPr>
              <a:t>U 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baseline="-25000" dirty="0" smtClean="0">
                <a:sym typeface="Wingdings" pitchFamily="2" charset="2"/>
              </a:rPr>
              <a:t>90</a:t>
            </a:r>
            <a:r>
              <a:rPr lang="en-US" baseline="30000" dirty="0" smtClean="0">
                <a:sym typeface="Wingdings" pitchFamily="2" charset="2"/>
              </a:rPr>
              <a:t>231</a:t>
            </a:r>
            <a:r>
              <a:rPr lang="en-US" dirty="0" smtClean="0">
                <a:sym typeface="Wingdings" pitchFamily="2" charset="2"/>
              </a:rPr>
              <a:t>Th  </a:t>
            </a:r>
            <a:r>
              <a:rPr lang="en-US" dirty="0">
                <a:sym typeface="Wingdings" pitchFamily="2" charset="2"/>
              </a:rPr>
              <a:t>+  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baseline="30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He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Beta decay ( or </a:t>
            </a:r>
            <a:r>
              <a:rPr lang="en-US" baseline="30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e):  high speed electron </a:t>
            </a:r>
          </a:p>
          <a:p>
            <a:pPr lvl="1"/>
            <a:r>
              <a:rPr lang="en-US" dirty="0">
                <a:sym typeface="Symbol" pitchFamily="18" charset="2"/>
              </a:rPr>
              <a:t>   </a:t>
            </a:r>
            <a:r>
              <a:rPr lang="en-US" baseline="30000" dirty="0">
                <a:sym typeface="Symbol" pitchFamily="18" charset="2"/>
              </a:rPr>
              <a:t>231</a:t>
            </a:r>
            <a:r>
              <a:rPr lang="en-US" dirty="0">
                <a:sym typeface="Symbol" pitchFamily="18" charset="2"/>
              </a:rPr>
              <a:t>Th</a:t>
            </a:r>
            <a:r>
              <a:rPr lang="en-US" baseline="30000" dirty="0">
                <a:sym typeface="Symbol" pitchFamily="18" charset="2"/>
              </a:rPr>
              <a:t> </a:t>
            </a:r>
            <a:r>
              <a:rPr lang="en-US" dirty="0">
                <a:sym typeface="Wingdings" pitchFamily="2" charset="2"/>
              </a:rPr>
              <a:t>  </a:t>
            </a:r>
            <a:r>
              <a:rPr lang="en-US" baseline="30000" dirty="0">
                <a:sym typeface="Wingdings" pitchFamily="2" charset="2"/>
              </a:rPr>
              <a:t>231</a:t>
            </a:r>
            <a:r>
              <a:rPr lang="en-US" dirty="0">
                <a:sym typeface="Wingdings" pitchFamily="2" charset="2"/>
              </a:rPr>
              <a:t>Pa  +  </a:t>
            </a:r>
            <a:r>
              <a:rPr lang="en-US" baseline="30000" dirty="0">
                <a:sym typeface="Wingdings" pitchFamily="2" charset="2"/>
              </a:rPr>
              <a:t>0 </a:t>
            </a:r>
            <a:r>
              <a:rPr lang="en-US" baseline="-25000" dirty="0">
                <a:sym typeface="Wingdings" pitchFamily="2" charset="2"/>
              </a:rPr>
              <a:t>-1 </a:t>
            </a:r>
            <a:r>
              <a:rPr lang="en-US" dirty="0">
                <a:sym typeface="Wingdings" pitchFamily="2" charset="2"/>
              </a:rPr>
              <a:t>e</a:t>
            </a:r>
            <a:endParaRPr lang="en-US" baseline="-25000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Gamma rays ():  energy given off </a:t>
            </a:r>
          </a:p>
          <a:p>
            <a:pPr lvl="1"/>
            <a:r>
              <a:rPr lang="en-US" dirty="0">
                <a:sym typeface="Symbol" pitchFamily="18" charset="2"/>
              </a:rPr>
              <a:t>Most </a:t>
            </a:r>
            <a:r>
              <a:rPr lang="en-US" dirty="0" smtClean="0">
                <a:sym typeface="Symbol" pitchFamily="18" charset="2"/>
              </a:rPr>
              <a:t>dangerous</a:t>
            </a:r>
          </a:p>
          <a:p>
            <a:pPr lvl="1"/>
            <a:r>
              <a:rPr lang="en-US" dirty="0" smtClean="0">
                <a:sym typeface="Symbol" pitchFamily="18" charset="2"/>
              </a:rPr>
              <a:t>Usually accompany alpha and beta radiation</a:t>
            </a:r>
            <a:endParaRPr lang="en-US" dirty="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dirty="0">
                <a:sym typeface="Symbol" pitchFamily="18" charset="2"/>
              </a:rPr>
              <a:t>** Balance both mass numbers and atomic numbers</a:t>
            </a:r>
          </a:p>
          <a:p>
            <a:pPr lvl="1">
              <a:buFontTx/>
              <a:buNone/>
            </a:pPr>
            <a:endParaRPr lang="en-US" dirty="0">
              <a:solidFill>
                <a:schemeClr val="tx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7259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Decay Series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4495800" cy="4724400"/>
          </a:xfrm>
        </p:spPr>
        <p:txBody>
          <a:bodyPr/>
          <a:lstStyle/>
          <a:p>
            <a:pPr marL="0" indent="0"/>
            <a:r>
              <a:rPr lang="en-US" sz="2800" dirty="0"/>
              <a:t>A radioactive isotope may have to give off many particles to finally become stable.  This is called a decay series.</a:t>
            </a:r>
          </a:p>
          <a:p>
            <a:pPr marL="0" indent="0"/>
            <a:endParaRPr lang="en-US" sz="2800" dirty="0"/>
          </a:p>
          <a:p>
            <a:pPr marL="0" indent="0"/>
            <a:r>
              <a:rPr lang="en-US" sz="2800" baseline="30000" dirty="0"/>
              <a:t>238</a:t>
            </a:r>
            <a:r>
              <a:rPr lang="en-US" sz="2800" dirty="0"/>
              <a:t>U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baseline="30000" dirty="0">
                <a:sym typeface="Wingdings" pitchFamily="2" charset="2"/>
              </a:rPr>
              <a:t>4</a:t>
            </a:r>
            <a:r>
              <a:rPr lang="en-US" sz="2800" dirty="0">
                <a:sym typeface="Wingdings" pitchFamily="2" charset="2"/>
              </a:rPr>
              <a:t>He  +  </a:t>
            </a:r>
            <a:r>
              <a:rPr lang="en-US" sz="2800" baseline="30000" dirty="0">
                <a:sym typeface="Wingdings" pitchFamily="2" charset="2"/>
              </a:rPr>
              <a:t>234</a:t>
            </a:r>
            <a:r>
              <a:rPr lang="en-US" sz="2800" dirty="0">
                <a:sym typeface="Wingdings" pitchFamily="2" charset="2"/>
              </a:rPr>
              <a:t>Th</a:t>
            </a:r>
          </a:p>
          <a:p>
            <a:pPr marL="0" indent="0"/>
            <a:r>
              <a:rPr lang="en-US" sz="2800" baseline="30000" dirty="0">
                <a:sym typeface="Wingdings" pitchFamily="2" charset="2"/>
              </a:rPr>
              <a:t>234</a:t>
            </a:r>
            <a:r>
              <a:rPr lang="en-US" sz="2800" dirty="0">
                <a:sym typeface="Wingdings" pitchFamily="2" charset="2"/>
              </a:rPr>
              <a:t>Th   </a:t>
            </a:r>
            <a:r>
              <a:rPr lang="en-US" sz="2800" baseline="30000" dirty="0">
                <a:sym typeface="Wingdings" pitchFamily="2" charset="2"/>
              </a:rPr>
              <a:t>0 </a:t>
            </a:r>
            <a:r>
              <a:rPr lang="en-US" sz="2800" baseline="-25000" dirty="0">
                <a:sym typeface="Wingdings" pitchFamily="2" charset="2"/>
              </a:rPr>
              <a:t>-1</a:t>
            </a:r>
            <a:r>
              <a:rPr lang="en-US" sz="2800" dirty="0">
                <a:sym typeface="Wingdings" pitchFamily="2" charset="2"/>
              </a:rPr>
              <a:t> e  + </a:t>
            </a:r>
            <a:r>
              <a:rPr lang="en-US" sz="2800" baseline="30000" dirty="0">
                <a:sym typeface="Wingdings" pitchFamily="2" charset="2"/>
              </a:rPr>
              <a:t>234</a:t>
            </a:r>
            <a:r>
              <a:rPr lang="en-US" sz="2800" dirty="0">
                <a:sym typeface="Wingdings" pitchFamily="2" charset="2"/>
              </a:rPr>
              <a:t> Pa</a:t>
            </a:r>
            <a:endParaRPr lang="en-US" sz="2800" baseline="30000" dirty="0">
              <a:sym typeface="Wingdings" pitchFamily="2" charset="2"/>
            </a:endParaRPr>
          </a:p>
          <a:p>
            <a:pPr marL="0" indent="0"/>
            <a:endParaRPr lang="en-US" sz="2800" baseline="30000" dirty="0">
              <a:solidFill>
                <a:schemeClr val="tx2"/>
              </a:solidFill>
            </a:endParaRPr>
          </a:p>
        </p:txBody>
      </p:sp>
      <p:pic>
        <p:nvPicPr>
          <p:cNvPr id="133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219200"/>
            <a:ext cx="4433888" cy="5486400"/>
          </a:xfrm>
        </p:spPr>
      </p:pic>
    </p:spTree>
    <p:extLst>
      <p:ext uri="{BB962C8B-B14F-4D97-AF65-F5344CB8AC3E}">
        <p14:creationId xmlns:p14="http://schemas.microsoft.com/office/powerpoint/2010/main" val="1018144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other subatomic particle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Neutrons are sometimes involved in nuclear reactions. </a:t>
            </a:r>
          </a:p>
          <a:p>
            <a:r>
              <a:rPr lang="en-US" dirty="0" smtClean="0"/>
              <a:t>Remember, neutrons have a mass of 1 and an atomic number of 0 (since there are no protons in a neutron)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</TotalTime>
  <Words>349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Book Antiqua</vt:lpstr>
      <vt:lpstr>Lucida Sans</vt:lpstr>
      <vt:lpstr>Symbol</vt:lpstr>
      <vt:lpstr>Wingdings</vt:lpstr>
      <vt:lpstr>Wingdings 2</vt:lpstr>
      <vt:lpstr>Wingdings 3</vt:lpstr>
      <vt:lpstr>Apex</vt:lpstr>
      <vt:lpstr>Chemistry</vt:lpstr>
      <vt:lpstr>Ions</vt:lpstr>
      <vt:lpstr>PowerPoint Presentation</vt:lpstr>
      <vt:lpstr>Reactions</vt:lpstr>
      <vt:lpstr>Nuclear Decay</vt:lpstr>
      <vt:lpstr>Fission &amp; Fusion</vt:lpstr>
      <vt:lpstr>Natural Radioactive Decay</vt:lpstr>
      <vt:lpstr>Decay Series</vt:lpstr>
      <vt:lpstr>The other subatomic particle</vt:lpstr>
      <vt:lpstr>Radiation at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Jean Kimrey</dc:creator>
  <cp:lastModifiedBy>Kuhn, Christopher</cp:lastModifiedBy>
  <cp:revision>11</cp:revision>
  <dcterms:created xsi:type="dcterms:W3CDTF">2012-09-09T23:14:10Z</dcterms:created>
  <dcterms:modified xsi:type="dcterms:W3CDTF">2016-09-07T12:35:10Z</dcterms:modified>
</cp:coreProperties>
</file>