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7" r:id="rId2"/>
    <p:sldId id="256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3E827-0B44-41F0-A088-C28EE6EBE394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47436-91DA-4D99-A2CB-C0702C4552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3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9064-7E53-684B-B29E-376966B74E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EF69E1-48C8-4C5A-BB5F-58B32B6B48C7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D52360-A503-4F90-A236-36B7742D4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9/90/Diatomic_molecules_periodic_table.sv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8229600" cy="10668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Balance the following equations:</a:t>
            </a:r>
          </a:p>
          <a:p>
            <a:endParaRPr lang="en-US" dirty="0">
              <a:latin typeface="Cambria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CuSO</a:t>
            </a:r>
            <a:r>
              <a:rPr lang="en-US" baseline="-25000" dirty="0" smtClean="0">
                <a:latin typeface="Cambria" pitchFamily="18" charset="0"/>
              </a:rPr>
              <a:t>4</a:t>
            </a:r>
            <a:r>
              <a:rPr lang="en-US" dirty="0" smtClean="0">
                <a:latin typeface="Cambria" pitchFamily="18" charset="0"/>
              </a:rPr>
              <a:t> + K</a:t>
            </a:r>
            <a:r>
              <a:rPr lang="en-US" baseline="-25000" dirty="0" smtClean="0">
                <a:latin typeface="Cambria" pitchFamily="18" charset="0"/>
              </a:rPr>
              <a:t>3</a:t>
            </a:r>
            <a:r>
              <a:rPr lang="en-US" dirty="0" smtClean="0">
                <a:latin typeface="Cambria" pitchFamily="18" charset="0"/>
              </a:rPr>
              <a:t>PO</a:t>
            </a:r>
            <a:r>
              <a:rPr lang="en-US" baseline="-25000" dirty="0" smtClean="0">
                <a:latin typeface="Cambria" pitchFamily="18" charset="0"/>
              </a:rPr>
              <a:t>4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  <a:sym typeface="Wingdings"/>
              </a:rPr>
              <a:t> Cu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3</a:t>
            </a:r>
            <a:r>
              <a:rPr lang="en-US" dirty="0" smtClean="0">
                <a:latin typeface="Cambria" pitchFamily="18" charset="0"/>
                <a:sym typeface="Wingdings"/>
              </a:rPr>
              <a:t>(PO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4</a:t>
            </a:r>
            <a:r>
              <a:rPr lang="en-US" dirty="0" smtClean="0">
                <a:latin typeface="Cambria" pitchFamily="18" charset="0"/>
                <a:sym typeface="Wingdings"/>
              </a:rPr>
              <a:t>)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r>
              <a:rPr lang="en-US" dirty="0" smtClean="0">
                <a:latin typeface="Cambria" pitchFamily="18" charset="0"/>
                <a:sym typeface="Wingdings"/>
              </a:rPr>
              <a:t> + K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r>
              <a:rPr lang="en-US" dirty="0" smtClean="0">
                <a:latin typeface="Cambria" pitchFamily="18" charset="0"/>
                <a:sym typeface="Wingdings"/>
              </a:rPr>
              <a:t>SO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4</a:t>
            </a:r>
          </a:p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3CuSO</a:t>
            </a:r>
            <a:r>
              <a:rPr lang="en-US" baseline="-25000" dirty="0" smtClean="0">
                <a:latin typeface="Cambria" pitchFamily="18" charset="0"/>
              </a:rPr>
              <a:t>4</a:t>
            </a:r>
            <a:r>
              <a:rPr lang="en-US" dirty="0" smtClean="0">
                <a:latin typeface="Cambria" pitchFamily="18" charset="0"/>
              </a:rPr>
              <a:t> + 2K</a:t>
            </a:r>
            <a:r>
              <a:rPr lang="en-US" baseline="-25000" dirty="0" smtClean="0">
                <a:latin typeface="Cambria" pitchFamily="18" charset="0"/>
              </a:rPr>
              <a:t>3</a:t>
            </a:r>
            <a:r>
              <a:rPr lang="en-US" dirty="0" smtClean="0">
                <a:latin typeface="Cambria" pitchFamily="18" charset="0"/>
              </a:rPr>
              <a:t>PO</a:t>
            </a:r>
            <a:r>
              <a:rPr lang="en-US" baseline="-25000" dirty="0" smtClean="0">
                <a:latin typeface="Cambria" pitchFamily="18" charset="0"/>
              </a:rPr>
              <a:t>4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  <a:sym typeface="Wingdings"/>
              </a:rPr>
              <a:t> Cu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3</a:t>
            </a:r>
            <a:r>
              <a:rPr lang="en-US" dirty="0" smtClean="0">
                <a:latin typeface="Cambria" pitchFamily="18" charset="0"/>
                <a:sym typeface="Wingdings"/>
              </a:rPr>
              <a:t>(PO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4</a:t>
            </a:r>
            <a:r>
              <a:rPr lang="en-US" dirty="0" smtClean="0">
                <a:latin typeface="Cambria" pitchFamily="18" charset="0"/>
                <a:sym typeface="Wingdings"/>
              </a:rPr>
              <a:t>)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r>
              <a:rPr lang="en-US" dirty="0" smtClean="0">
                <a:latin typeface="Cambria" pitchFamily="18" charset="0"/>
                <a:sym typeface="Wingdings"/>
              </a:rPr>
              <a:t> + 3K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r>
              <a:rPr lang="en-US" dirty="0" smtClean="0">
                <a:latin typeface="Cambria" pitchFamily="18" charset="0"/>
                <a:sym typeface="Wingdings"/>
              </a:rPr>
              <a:t>SO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4</a:t>
            </a:r>
            <a:endParaRPr lang="en-US" dirty="0">
              <a:latin typeface="Cambria" pitchFamily="18" charset="0"/>
              <a:sym typeface="Wingdings"/>
            </a:endParaRP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C</a:t>
            </a:r>
            <a:r>
              <a:rPr lang="en-US" baseline="-25000" dirty="0" smtClean="0">
                <a:latin typeface="Cambria" pitchFamily="18" charset="0"/>
              </a:rPr>
              <a:t>6</a:t>
            </a:r>
            <a:r>
              <a:rPr lang="en-US" dirty="0" smtClean="0">
                <a:latin typeface="Cambria" pitchFamily="18" charset="0"/>
              </a:rPr>
              <a:t>H</a:t>
            </a:r>
            <a:r>
              <a:rPr lang="en-US" baseline="-25000" dirty="0" smtClean="0">
                <a:latin typeface="Cambria" pitchFamily="18" charset="0"/>
              </a:rPr>
              <a:t>12</a:t>
            </a:r>
            <a:r>
              <a:rPr lang="en-US" dirty="0" smtClean="0">
                <a:latin typeface="Cambria" pitchFamily="18" charset="0"/>
              </a:rPr>
              <a:t>O</a:t>
            </a:r>
            <a:r>
              <a:rPr lang="en-US" baseline="-25000" dirty="0" smtClean="0">
                <a:latin typeface="Cambria" pitchFamily="18" charset="0"/>
              </a:rPr>
              <a:t>6</a:t>
            </a:r>
            <a:r>
              <a:rPr lang="en-US" dirty="0" smtClean="0">
                <a:latin typeface="Cambria" pitchFamily="18" charset="0"/>
              </a:rPr>
              <a:t> + O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  <a:sym typeface="Wingdings"/>
              </a:rPr>
              <a:t> H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r>
              <a:rPr lang="en-US" dirty="0" smtClean="0">
                <a:latin typeface="Cambria" pitchFamily="18" charset="0"/>
                <a:sym typeface="Wingdings"/>
              </a:rPr>
              <a:t>O + CO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endParaRPr lang="en-US" baseline="-25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C</a:t>
            </a:r>
            <a:r>
              <a:rPr lang="en-US" baseline="-25000" dirty="0" smtClean="0">
                <a:latin typeface="Cambria" pitchFamily="18" charset="0"/>
              </a:rPr>
              <a:t>6</a:t>
            </a:r>
            <a:r>
              <a:rPr lang="en-US" dirty="0" smtClean="0">
                <a:latin typeface="Cambria" pitchFamily="18" charset="0"/>
              </a:rPr>
              <a:t>H</a:t>
            </a:r>
            <a:r>
              <a:rPr lang="en-US" baseline="-25000" dirty="0" smtClean="0">
                <a:latin typeface="Cambria" pitchFamily="18" charset="0"/>
              </a:rPr>
              <a:t>12</a:t>
            </a:r>
            <a:r>
              <a:rPr lang="en-US" dirty="0" smtClean="0">
                <a:latin typeface="Cambria" pitchFamily="18" charset="0"/>
              </a:rPr>
              <a:t>O</a:t>
            </a:r>
            <a:r>
              <a:rPr lang="en-US" baseline="-25000" dirty="0" smtClean="0">
                <a:latin typeface="Cambria" pitchFamily="18" charset="0"/>
              </a:rPr>
              <a:t>6</a:t>
            </a:r>
            <a:r>
              <a:rPr lang="en-US" dirty="0" smtClean="0">
                <a:latin typeface="Cambria" pitchFamily="18" charset="0"/>
              </a:rPr>
              <a:t> + 6O</a:t>
            </a:r>
            <a:r>
              <a:rPr lang="en-US" baseline="-25000" dirty="0" smtClean="0">
                <a:latin typeface="Cambria" pitchFamily="18" charset="0"/>
              </a:rPr>
              <a:t>2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  <a:sym typeface="Wingdings"/>
              </a:rPr>
              <a:t> 6H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r>
              <a:rPr lang="en-US" dirty="0" smtClean="0">
                <a:latin typeface="Cambria" pitchFamily="18" charset="0"/>
                <a:sym typeface="Wingdings"/>
              </a:rPr>
              <a:t>O + 6CO</a:t>
            </a:r>
            <a:r>
              <a:rPr lang="en-US" baseline="-25000" dirty="0" smtClean="0">
                <a:latin typeface="Cambria" pitchFamily="18" charset="0"/>
                <a:sym typeface="Wingdings"/>
              </a:rPr>
              <a:t>2</a:t>
            </a:r>
            <a:endParaRPr lang="en-US" baseline="-25000" dirty="0" smtClean="0">
              <a:latin typeface="Cambria" pitchFamily="18" charset="0"/>
            </a:endParaRPr>
          </a:p>
          <a:p>
            <a:pPr algn="ctr">
              <a:buNone/>
            </a:pP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Replacement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elements trade places or “partners” with each other. </a:t>
            </a:r>
          </a:p>
          <a:p>
            <a:r>
              <a:rPr lang="en-US" dirty="0" smtClean="0"/>
              <a:t>Two reactants and two different products.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latin typeface="+mj-lt"/>
              </a:rPr>
              <a:t>2BF</a:t>
            </a:r>
            <a:r>
              <a:rPr lang="en-US" sz="4000" baseline="-25000" dirty="0" smtClean="0">
                <a:latin typeface="+mj-lt"/>
              </a:rPr>
              <a:t>3</a:t>
            </a:r>
            <a:r>
              <a:rPr lang="en-US" sz="4000" dirty="0" smtClean="0">
                <a:latin typeface="+mj-lt"/>
              </a:rPr>
              <a:t> + 3Li</a:t>
            </a:r>
            <a:r>
              <a:rPr lang="en-US" sz="4000" baseline="-25000" dirty="0" smtClean="0">
                <a:latin typeface="+mj-lt"/>
              </a:rPr>
              <a:t>2</a:t>
            </a:r>
            <a:r>
              <a:rPr lang="en-US" sz="4000" dirty="0" smtClean="0">
                <a:latin typeface="+mj-lt"/>
              </a:rPr>
              <a:t>SO</a:t>
            </a:r>
            <a:r>
              <a:rPr lang="en-US" sz="4000" baseline="-25000" dirty="0" smtClean="0">
                <a:latin typeface="+mj-lt"/>
              </a:rPr>
              <a:t>3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  <a:sym typeface="Wingdings"/>
              </a:rPr>
              <a:t> B</a:t>
            </a:r>
            <a:r>
              <a:rPr lang="en-US" sz="4000" baseline="-25000" dirty="0" smtClean="0">
                <a:latin typeface="+mj-lt"/>
                <a:sym typeface="Wingdings"/>
              </a:rPr>
              <a:t>2</a:t>
            </a:r>
            <a:r>
              <a:rPr lang="en-US" sz="4000" dirty="0" smtClean="0">
                <a:latin typeface="+mj-lt"/>
                <a:sym typeface="Wingdings"/>
              </a:rPr>
              <a:t>(SO</a:t>
            </a:r>
            <a:r>
              <a:rPr lang="en-US" sz="4000" baseline="-25000" dirty="0" smtClean="0">
                <a:latin typeface="+mj-lt"/>
                <a:sym typeface="Wingdings"/>
              </a:rPr>
              <a:t>3</a:t>
            </a:r>
            <a:r>
              <a:rPr lang="en-US" sz="4000" dirty="0" smtClean="0">
                <a:latin typeface="+mj-lt"/>
                <a:sym typeface="Wingdings"/>
              </a:rPr>
              <a:t>)</a:t>
            </a:r>
            <a:r>
              <a:rPr lang="en-US" sz="4000" baseline="-25000" dirty="0" smtClean="0">
                <a:latin typeface="+mj-lt"/>
                <a:sym typeface="Wingdings"/>
              </a:rPr>
              <a:t>3</a:t>
            </a:r>
            <a:r>
              <a:rPr lang="en-US" sz="4000" dirty="0" smtClean="0">
                <a:latin typeface="+mj-lt"/>
                <a:sym typeface="Wingdings"/>
              </a:rPr>
              <a:t> + 6LiF</a:t>
            </a:r>
            <a:endParaRPr lang="en-US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21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Carbon containing compound reacts with oxygen. </a:t>
            </a:r>
          </a:p>
          <a:p>
            <a:r>
              <a:rPr lang="en-US" sz="2800" dirty="0" smtClean="0"/>
              <a:t>Carbon dioxide and water are always your products!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latin typeface="+mj-lt"/>
              </a:rPr>
              <a:t>C</a:t>
            </a:r>
            <a:r>
              <a:rPr lang="en-US" sz="4400" baseline="-25000" dirty="0" smtClean="0">
                <a:latin typeface="+mj-lt"/>
              </a:rPr>
              <a:t>6</a:t>
            </a:r>
            <a:r>
              <a:rPr lang="en-US" sz="4400" dirty="0" smtClean="0">
                <a:latin typeface="+mj-lt"/>
              </a:rPr>
              <a:t>H</a:t>
            </a:r>
            <a:r>
              <a:rPr lang="en-US" sz="4400" baseline="-25000" dirty="0" smtClean="0">
                <a:latin typeface="+mj-lt"/>
              </a:rPr>
              <a:t>12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6</a:t>
            </a:r>
            <a:r>
              <a:rPr lang="en-US" sz="4400" baseline="-25000" dirty="0" smtClean="0">
                <a:latin typeface="+mj-lt"/>
              </a:rPr>
              <a:t> </a:t>
            </a:r>
            <a:r>
              <a:rPr lang="en-US" sz="4400" dirty="0" smtClean="0">
                <a:latin typeface="+mj-lt"/>
              </a:rPr>
              <a:t>+ 6O</a:t>
            </a:r>
            <a:r>
              <a:rPr lang="en-US" sz="4400" baseline="-25000" dirty="0" smtClean="0">
                <a:latin typeface="+mj-lt"/>
              </a:rPr>
              <a:t>2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smtClean="0">
                <a:latin typeface="+mj-lt"/>
                <a:sym typeface="Wingdings"/>
              </a:rPr>
              <a:t> 6H</a:t>
            </a:r>
            <a:r>
              <a:rPr lang="en-US" sz="4400" baseline="-25000" dirty="0" smtClean="0">
                <a:latin typeface="+mj-lt"/>
              </a:rPr>
              <a:t>2</a:t>
            </a:r>
            <a:r>
              <a:rPr lang="en-US" sz="4400" dirty="0" smtClean="0">
                <a:latin typeface="+mj-lt"/>
                <a:sym typeface="Wingdings"/>
              </a:rPr>
              <a:t>O + 6CO</a:t>
            </a:r>
            <a:r>
              <a:rPr lang="en-US" sz="4400" baseline="-25000" dirty="0" smtClean="0">
                <a:latin typeface="+mj-lt"/>
              </a:rPr>
              <a:t>2</a:t>
            </a:r>
            <a:endParaRPr lang="en-US" sz="4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39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62884"/>
            <a:ext cx="7662864" cy="4365177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Pb</a:t>
            </a:r>
            <a:r>
              <a:rPr lang="en-US" sz="2800" dirty="0"/>
              <a:t>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 + KI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PbI</a:t>
            </a:r>
            <a:r>
              <a:rPr lang="en-US" sz="2800" baseline="-25000" dirty="0"/>
              <a:t>2</a:t>
            </a:r>
            <a:r>
              <a:rPr lang="en-US" sz="2800" dirty="0"/>
              <a:t> + KNO</a:t>
            </a:r>
            <a:r>
              <a:rPr lang="en-US" sz="2800" baseline="-25000" dirty="0"/>
              <a:t>3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r>
              <a:rPr lang="en-US" sz="2800" dirty="0" err="1"/>
              <a:t>Pb</a:t>
            </a:r>
            <a:r>
              <a:rPr lang="en-US" sz="2800" dirty="0"/>
              <a:t>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 + </a:t>
            </a:r>
            <a:r>
              <a:rPr lang="en-US" sz="2800" dirty="0" smtClean="0"/>
              <a:t>2KI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PbI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/>
              <a:t>+ 2KNO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      Double Displacement </a:t>
            </a:r>
            <a:endParaRPr lang="en-US" sz="2800" dirty="0"/>
          </a:p>
          <a:p>
            <a:r>
              <a:rPr lang="en-US" sz="2800" dirty="0" err="1">
                <a:sym typeface="Wingdings"/>
              </a:rPr>
              <a:t>HgO</a:t>
            </a:r>
            <a:r>
              <a:rPr lang="en-US" sz="2800" dirty="0">
                <a:sym typeface="Wingdings"/>
              </a:rPr>
              <a:t>  Hg + 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baseline="-25000" dirty="0" smtClean="0">
                <a:sym typeface="Wingdings"/>
              </a:rPr>
              <a:t>2</a:t>
            </a:r>
          </a:p>
          <a:p>
            <a:pPr lvl="1"/>
            <a:r>
              <a:rPr lang="en-US" sz="2800" dirty="0" smtClean="0">
                <a:sym typeface="Wingdings"/>
              </a:rPr>
              <a:t>2HgO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2Hg </a:t>
            </a:r>
            <a:r>
              <a:rPr lang="en-US" sz="2800" dirty="0">
                <a:sym typeface="Wingdings"/>
              </a:rPr>
              <a:t>+ </a:t>
            </a:r>
            <a:r>
              <a:rPr lang="en-US" sz="2800" dirty="0" smtClean="0">
                <a:sym typeface="Wingdings"/>
              </a:rPr>
              <a:t>O</a:t>
            </a:r>
            <a:r>
              <a:rPr lang="en-US" sz="2800" baseline="-25000" dirty="0" smtClean="0">
                <a:sym typeface="Wingdings"/>
              </a:rPr>
              <a:t>2	 </a:t>
            </a:r>
            <a:r>
              <a:rPr lang="en-US" sz="2800" dirty="0" smtClean="0">
                <a:sym typeface="Wingdings"/>
              </a:rPr>
              <a:t>Decomposition</a:t>
            </a:r>
            <a:endParaRPr lang="en-US" sz="2800" baseline="-25000" dirty="0">
              <a:sym typeface="Wingdings"/>
            </a:endParaRPr>
          </a:p>
          <a:p>
            <a:r>
              <a:rPr lang="en-US" sz="2800" dirty="0"/>
              <a:t>C</a:t>
            </a:r>
            <a:r>
              <a:rPr lang="en-US" sz="2800" baseline="-25000" dirty="0"/>
              <a:t>10</a:t>
            </a:r>
            <a:r>
              <a:rPr lang="en-US" sz="2800" dirty="0"/>
              <a:t>H</a:t>
            </a:r>
            <a:r>
              <a:rPr lang="en-US" sz="2800" baseline="-25000" dirty="0"/>
              <a:t>8</a:t>
            </a:r>
            <a:r>
              <a:rPr lang="en-US" sz="2800" dirty="0"/>
              <a:t> + O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CO</a:t>
            </a:r>
            <a:r>
              <a:rPr lang="en-US" sz="2800" baseline="-25000" dirty="0"/>
              <a:t>2 </a:t>
            </a:r>
            <a:r>
              <a:rPr lang="en-US" sz="2800" dirty="0"/>
              <a:t>+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lvl="1"/>
            <a:r>
              <a:rPr lang="en-US" sz="2800" dirty="0"/>
              <a:t>C</a:t>
            </a:r>
            <a:r>
              <a:rPr lang="en-US" sz="2800" baseline="-25000" dirty="0"/>
              <a:t>10</a:t>
            </a:r>
            <a:r>
              <a:rPr lang="en-US" sz="2800" dirty="0"/>
              <a:t>H</a:t>
            </a:r>
            <a:r>
              <a:rPr lang="en-US" sz="2800" baseline="-25000" dirty="0"/>
              <a:t>8</a:t>
            </a:r>
            <a:r>
              <a:rPr lang="en-US" sz="2800" dirty="0"/>
              <a:t> + </a:t>
            </a:r>
            <a:r>
              <a:rPr lang="en-US" sz="2800" dirty="0" smtClean="0"/>
              <a:t>12O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</a:t>
            </a:r>
            <a:r>
              <a:rPr lang="en-US" sz="2800" dirty="0" smtClean="0"/>
              <a:t>10CO</a:t>
            </a:r>
            <a:r>
              <a:rPr lang="en-US" sz="2800" baseline="-25000" dirty="0" smtClean="0"/>
              <a:t>2 </a:t>
            </a:r>
            <a:r>
              <a:rPr lang="en-US" sz="2800" dirty="0"/>
              <a:t>+ </a:t>
            </a:r>
            <a:r>
              <a:rPr lang="en-US" sz="2800" dirty="0" smtClean="0"/>
              <a:t>4H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	Combustion</a:t>
            </a:r>
          </a:p>
          <a:p>
            <a:r>
              <a:rPr lang="en-US" sz="2800" dirty="0" smtClean="0"/>
              <a:t>Na + 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NaCl</a:t>
            </a:r>
            <a:endParaRPr lang="en-US" sz="2800" dirty="0">
              <a:sym typeface="Wingdings"/>
            </a:endParaRPr>
          </a:p>
          <a:p>
            <a:pPr lvl="1"/>
            <a:r>
              <a:rPr lang="en-US" sz="2800" dirty="0" smtClean="0"/>
              <a:t>2Na </a:t>
            </a:r>
            <a:r>
              <a:rPr lang="en-US" sz="2800" dirty="0"/>
              <a:t>+ Cl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2NaCl	Synthesis</a:t>
            </a:r>
            <a:endParaRPr lang="en-US" sz="2800" dirty="0">
              <a:sym typeface="Wingdings"/>
            </a:endParaRPr>
          </a:p>
          <a:p>
            <a:pPr marL="34925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3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04488"/>
            <a:ext cx="8106785" cy="433597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Things you must know!!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Be able to write formulas from names!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Common chemical names (water, ammonia)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Diatomics</a:t>
            </a:r>
            <a:r>
              <a:rPr lang="en-US" sz="2800" dirty="0" smtClean="0"/>
              <a:t> (H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Br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I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Symbols for the states of matter (if given)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Reactants and products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468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Review.</a:t>
            </a:r>
            <a:br>
              <a:rPr lang="en-US" dirty="0" smtClean="0"/>
            </a:br>
            <a:r>
              <a:rPr lang="en-US" dirty="0" smtClean="0"/>
              <a:t>Write the formula from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76964"/>
            <a:ext cx="7662864" cy="41821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Carbon Dioxide </a:t>
            </a:r>
          </a:p>
          <a:p>
            <a:pPr lvl="1"/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Magnesium hydroxide </a:t>
            </a:r>
          </a:p>
          <a:p>
            <a:pPr lvl="1"/>
            <a:r>
              <a:rPr lang="en-US" sz="2400" dirty="0" smtClean="0"/>
              <a:t>Mg(OH)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Lead (IV) oxide </a:t>
            </a:r>
          </a:p>
          <a:p>
            <a:pPr lvl="1"/>
            <a:r>
              <a:rPr lang="en-US" sz="2400" dirty="0" smtClean="0"/>
              <a:t>PbO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Iron (III) Nitrate </a:t>
            </a:r>
          </a:p>
          <a:p>
            <a:pPr lvl="1"/>
            <a:r>
              <a:rPr lang="en-US" sz="2400" dirty="0" smtClean="0"/>
              <a:t>Fe(NO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8990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1" y="2379680"/>
            <a:ext cx="8817364" cy="351841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Hydrogen gas will react with oxygen gas to produce water.</a:t>
            </a:r>
          </a:p>
          <a:p>
            <a:pPr lvl="1"/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+ O</a:t>
            </a:r>
            <a:r>
              <a:rPr lang="en-US" sz="2800" baseline="-25000" dirty="0"/>
              <a:t>2 </a:t>
            </a:r>
            <a:r>
              <a:rPr lang="en-US" sz="2800" dirty="0" smtClean="0"/>
              <a:t> </a:t>
            </a:r>
            <a:r>
              <a:rPr lang="en-US" sz="2800" dirty="0">
                <a:sym typeface="Wingdings"/>
              </a:rPr>
              <a:t> H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O </a:t>
            </a:r>
            <a:endParaRPr lang="en-US" sz="2800" baseline="-25000" dirty="0">
              <a:sym typeface="Wingdings"/>
            </a:endParaRPr>
          </a:p>
          <a:p>
            <a:pPr lvl="1"/>
            <a:r>
              <a:rPr lang="en-US" sz="2800" dirty="0">
                <a:sym typeface="Wingdings"/>
              </a:rPr>
              <a:t>2</a:t>
            </a: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+ O</a:t>
            </a:r>
            <a:r>
              <a:rPr lang="en-US" sz="2800" baseline="-25000" dirty="0"/>
              <a:t>2 </a:t>
            </a:r>
            <a:r>
              <a:rPr lang="en-US" sz="2800" dirty="0" smtClean="0"/>
              <a:t> </a:t>
            </a:r>
            <a:r>
              <a:rPr lang="en-US" sz="2800" dirty="0">
                <a:sym typeface="Wingdings"/>
              </a:rPr>
              <a:t> 2H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O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Phosphoric Acid reacts with magnesium hydroxide to form magnesium phosphate and water. </a:t>
            </a:r>
          </a:p>
          <a:p>
            <a:pPr lvl="1"/>
            <a:r>
              <a:rPr lang="en-US" sz="2800" dirty="0" smtClean="0"/>
              <a:t>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 + Mg(OH)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 Mg</a:t>
            </a:r>
            <a:r>
              <a:rPr lang="en-US" sz="2800" baseline="-25000" dirty="0" smtClean="0">
                <a:sym typeface="Wingdings"/>
              </a:rPr>
              <a:t>3</a:t>
            </a:r>
            <a:r>
              <a:rPr lang="en-US" sz="2800" dirty="0" smtClean="0">
                <a:sym typeface="Wingdings"/>
              </a:rPr>
              <a:t>(PO</a:t>
            </a:r>
            <a:r>
              <a:rPr lang="en-US" sz="2800" baseline="-25000" dirty="0" smtClean="0">
                <a:sym typeface="Wingdings"/>
              </a:rPr>
              <a:t>4</a:t>
            </a:r>
            <a:r>
              <a:rPr lang="en-US" sz="2800" dirty="0" smtClean="0">
                <a:sym typeface="Wingdings"/>
              </a:rPr>
              <a:t>)</a:t>
            </a:r>
            <a:r>
              <a:rPr lang="en-US" sz="2800" baseline="-25000" dirty="0" smtClean="0">
                <a:sym typeface="Wingdings"/>
              </a:rPr>
              <a:t>2  </a:t>
            </a:r>
            <a:r>
              <a:rPr lang="en-US" sz="2800" dirty="0" smtClean="0">
                <a:sym typeface="Wingdings"/>
              </a:rPr>
              <a:t>+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 </a:t>
            </a:r>
            <a:endParaRPr lang="en-US" sz="2800" dirty="0">
              <a:sym typeface="Wingdings"/>
            </a:endParaRPr>
          </a:p>
          <a:p>
            <a:pPr lvl="1"/>
            <a:r>
              <a:rPr lang="en-US" sz="2800" dirty="0">
                <a:sym typeface="Wingdings"/>
              </a:rPr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 </a:t>
            </a:r>
            <a:r>
              <a:rPr lang="en-US" sz="2800" dirty="0"/>
              <a:t>+ </a:t>
            </a:r>
            <a:r>
              <a:rPr lang="en-US" sz="2800" dirty="0" smtClean="0"/>
              <a:t>3Mg</a:t>
            </a:r>
            <a:r>
              <a:rPr lang="en-US" sz="2800" dirty="0"/>
              <a:t>(OH)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>
                <a:sym typeface="Wingdings"/>
              </a:rPr>
              <a:t> Mg</a:t>
            </a:r>
            <a:r>
              <a:rPr lang="en-US" sz="2800" baseline="-25000" dirty="0">
                <a:sym typeface="Wingdings"/>
              </a:rPr>
              <a:t>3</a:t>
            </a:r>
            <a:r>
              <a:rPr lang="en-US" sz="2800" dirty="0">
                <a:sym typeface="Wingdings"/>
              </a:rPr>
              <a:t>(PO</a:t>
            </a:r>
            <a:r>
              <a:rPr lang="en-US" sz="2800" baseline="-25000" dirty="0">
                <a:sym typeface="Wingdings"/>
              </a:rPr>
              <a:t>4</a:t>
            </a:r>
            <a:r>
              <a:rPr lang="en-US" sz="2800" dirty="0">
                <a:sym typeface="Wingdings"/>
              </a:rPr>
              <a:t>)</a:t>
            </a:r>
            <a:r>
              <a:rPr lang="en-US" sz="2800" baseline="-25000" dirty="0">
                <a:sym typeface="Wingdings"/>
              </a:rPr>
              <a:t>2 </a:t>
            </a:r>
            <a:r>
              <a:rPr lang="en-US" sz="2800" baseline="-25000" dirty="0" smtClean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+ </a:t>
            </a:r>
            <a:r>
              <a:rPr lang="en-US" sz="2800" dirty="0" smtClean="0">
                <a:sym typeface="Wingdings"/>
              </a:rPr>
              <a:t>6H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 </a:t>
            </a:r>
            <a:endParaRPr lang="en-US" sz="2800" dirty="0"/>
          </a:p>
          <a:p>
            <a:pPr marL="6858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17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2014697"/>
            <a:ext cx="8861158" cy="470096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Magnesium metal reacts with Chlorine gas to produce Magnesium Chloride </a:t>
            </a:r>
          </a:p>
          <a:p>
            <a:pPr lvl="1"/>
            <a:r>
              <a:rPr lang="en-US" sz="2800" dirty="0" smtClean="0"/>
              <a:t>Mg 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+ Cl</a:t>
            </a:r>
            <a:r>
              <a:rPr lang="en-US" sz="2800" baseline="-25000" dirty="0" smtClean="0"/>
              <a:t>2 (g)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MgCl</a:t>
            </a:r>
            <a:r>
              <a:rPr lang="en-US" sz="2800" baseline="-25000" dirty="0" smtClean="0">
                <a:sym typeface="Wingdings"/>
              </a:rPr>
              <a:t>2 (s) </a:t>
            </a:r>
            <a:endParaRPr lang="en-US" sz="2800" dirty="0" smtClean="0"/>
          </a:p>
          <a:p>
            <a:r>
              <a:rPr lang="en-US" sz="2800" dirty="0" smtClean="0"/>
              <a:t>Nitrogen gas reacts with hydrogen gas to form ammonia </a:t>
            </a:r>
          </a:p>
          <a:p>
            <a:pPr lvl="1"/>
            <a:r>
              <a:rPr lang="en-US" sz="2800" dirty="0" smtClean="0"/>
              <a:t>N</a:t>
            </a:r>
            <a:r>
              <a:rPr lang="en-US" sz="2800" baseline="-25000" dirty="0" smtClean="0"/>
              <a:t>2 (g) </a:t>
            </a:r>
            <a:r>
              <a:rPr lang="en-US" sz="2800" dirty="0" smtClean="0"/>
              <a:t>+ </a:t>
            </a:r>
            <a:r>
              <a:rPr lang="en-US" sz="2800" dirty="0"/>
              <a:t>3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 (g) </a:t>
            </a:r>
            <a:r>
              <a:rPr lang="en-US" sz="2800" dirty="0" smtClean="0">
                <a:sym typeface="Wingdings"/>
              </a:rPr>
              <a:t>2NH</a:t>
            </a:r>
            <a:r>
              <a:rPr lang="en-US" sz="2800" baseline="-25000" dirty="0" smtClean="0">
                <a:sym typeface="Wingdings"/>
              </a:rPr>
              <a:t>3 (g)</a:t>
            </a:r>
            <a:endParaRPr lang="en-US" sz="2800" dirty="0" smtClean="0"/>
          </a:p>
          <a:p>
            <a:r>
              <a:rPr lang="en-US" sz="2800" dirty="0" smtClean="0"/>
              <a:t>Sodium metal reacts violently with water to produce sodium hydroxide and hydrogen gas. </a:t>
            </a:r>
            <a:endParaRPr lang="en-US" sz="2800" dirty="0"/>
          </a:p>
          <a:p>
            <a:pPr lvl="1"/>
            <a:r>
              <a:rPr lang="en-US" sz="2800" dirty="0" smtClean="0"/>
              <a:t>2Na </a:t>
            </a:r>
            <a:r>
              <a:rPr lang="en-US" sz="2800" baseline="-25000" dirty="0" smtClean="0"/>
              <a:t>(s)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baseline="-25000" dirty="0" smtClean="0"/>
              <a:t>(l)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2NaOH </a:t>
            </a:r>
            <a:r>
              <a:rPr lang="en-US" sz="2800" baseline="-25000" dirty="0" smtClean="0">
                <a:sym typeface="Wingdings"/>
              </a:rPr>
              <a:t>(</a:t>
            </a:r>
            <a:r>
              <a:rPr lang="en-US" sz="2800" baseline="-25000" dirty="0" err="1" smtClean="0">
                <a:sym typeface="Wingdings"/>
              </a:rPr>
              <a:t>aq</a:t>
            </a:r>
            <a:r>
              <a:rPr lang="en-US" sz="2800" baseline="-25000" dirty="0" smtClean="0">
                <a:sym typeface="Wingdings"/>
              </a:rPr>
              <a:t>) </a:t>
            </a:r>
            <a:r>
              <a:rPr lang="en-US" sz="2800" dirty="0" smtClean="0">
                <a:sym typeface="Wingdings"/>
              </a:rPr>
              <a:t>+ H</a:t>
            </a:r>
            <a:r>
              <a:rPr lang="en-US" sz="2800" baseline="-25000" dirty="0" smtClean="0">
                <a:sym typeface="Wingdings"/>
              </a:rPr>
              <a:t>2 (g)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7453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5 Types of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Reactions, </a:t>
            </a:r>
            <a:r>
              <a:rPr lang="en-US" smtClean="0"/>
              <a:t>Day </a:t>
            </a:r>
            <a:r>
              <a:rPr lang="en-US" smtClean="0"/>
              <a:t>Two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Diatomic Molecules!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Cambria" pitchFamily="18" charset="0"/>
              </a:rPr>
              <a:t>Di</a:t>
            </a:r>
            <a:r>
              <a:rPr lang="en-US" sz="3200" dirty="0" smtClean="0">
                <a:latin typeface="Cambria" pitchFamily="18" charset="0"/>
              </a:rPr>
              <a:t>atomic molecules contain two atoms. </a:t>
            </a:r>
          </a:p>
          <a:p>
            <a:r>
              <a:rPr lang="en-US" sz="3200" dirty="0" smtClean="0">
                <a:latin typeface="Cambria" pitchFamily="18" charset="0"/>
              </a:rPr>
              <a:t>Seven elements exist as diatomic molecules at room temperature. </a:t>
            </a:r>
          </a:p>
          <a:p>
            <a:pPr lvl="1"/>
            <a:r>
              <a:rPr lang="en-US" sz="2800" b="1" dirty="0" smtClean="0">
                <a:latin typeface="Cambria" pitchFamily="18" charset="0"/>
              </a:rPr>
              <a:t>H</a:t>
            </a:r>
            <a:r>
              <a:rPr lang="en-US" sz="2800" b="1" baseline="-25000" dirty="0" smtClean="0">
                <a:latin typeface="Cambria" pitchFamily="18" charset="0"/>
              </a:rPr>
              <a:t>2</a:t>
            </a:r>
            <a:r>
              <a:rPr lang="en-US" sz="2800" b="1" dirty="0" smtClean="0">
                <a:latin typeface="Cambria" pitchFamily="18" charset="0"/>
              </a:rPr>
              <a:t>, N</a:t>
            </a:r>
            <a:r>
              <a:rPr lang="en-US" sz="2800" b="1" baseline="-25000" dirty="0" smtClean="0">
                <a:latin typeface="Cambria" pitchFamily="18" charset="0"/>
              </a:rPr>
              <a:t>2</a:t>
            </a:r>
            <a:r>
              <a:rPr lang="en-US" sz="2800" b="1" dirty="0" smtClean="0">
                <a:latin typeface="Cambria" pitchFamily="18" charset="0"/>
              </a:rPr>
              <a:t>, O</a:t>
            </a:r>
            <a:r>
              <a:rPr lang="en-US" sz="2800" b="1" baseline="-25000" dirty="0" smtClean="0">
                <a:latin typeface="Cambria" pitchFamily="18" charset="0"/>
              </a:rPr>
              <a:t>2</a:t>
            </a:r>
            <a:r>
              <a:rPr lang="en-US" sz="2800" b="1" dirty="0" smtClean="0">
                <a:latin typeface="Cambria" pitchFamily="18" charset="0"/>
              </a:rPr>
              <a:t>, F</a:t>
            </a:r>
            <a:r>
              <a:rPr lang="en-US" sz="2800" b="1" baseline="-25000" dirty="0" smtClean="0">
                <a:latin typeface="Cambria" pitchFamily="18" charset="0"/>
              </a:rPr>
              <a:t>2</a:t>
            </a:r>
            <a:r>
              <a:rPr lang="en-US" sz="2800" b="1" dirty="0" smtClean="0">
                <a:latin typeface="Cambria" pitchFamily="18" charset="0"/>
              </a:rPr>
              <a:t>, Cl</a:t>
            </a:r>
            <a:r>
              <a:rPr lang="en-US" sz="2800" b="1" baseline="-25000" dirty="0" smtClean="0">
                <a:latin typeface="Cambria" pitchFamily="18" charset="0"/>
              </a:rPr>
              <a:t>2</a:t>
            </a:r>
            <a:r>
              <a:rPr lang="en-US" sz="2800" b="1" dirty="0" smtClean="0">
                <a:latin typeface="Cambria" pitchFamily="18" charset="0"/>
              </a:rPr>
              <a:t>, Br</a:t>
            </a:r>
            <a:r>
              <a:rPr lang="en-US" sz="2800" b="1" baseline="-25000" dirty="0" smtClean="0">
                <a:latin typeface="Cambria" pitchFamily="18" charset="0"/>
              </a:rPr>
              <a:t>2</a:t>
            </a:r>
            <a:r>
              <a:rPr lang="en-US" sz="2800" b="1" dirty="0" smtClean="0">
                <a:latin typeface="Cambria" pitchFamily="18" charset="0"/>
              </a:rPr>
              <a:t>, I</a:t>
            </a:r>
            <a:r>
              <a:rPr lang="en-US" sz="2800" b="1" baseline="-25000" dirty="0" smtClean="0">
                <a:latin typeface="Cambria" pitchFamily="18" charset="0"/>
              </a:rPr>
              <a:t>2</a:t>
            </a:r>
          </a:p>
          <a:p>
            <a:r>
              <a:rPr lang="en-US" sz="3200" dirty="0" smtClean="0">
                <a:latin typeface="Cambria" pitchFamily="18" charset="0"/>
              </a:rPr>
              <a:t>These seven elements will never be alone. If only the element is there, you must put a 2 subscript.</a:t>
            </a:r>
          </a:p>
          <a:p>
            <a:r>
              <a:rPr lang="en-US" sz="3200" dirty="0" smtClean="0">
                <a:latin typeface="Cambria" pitchFamily="18" charset="0"/>
              </a:rPr>
              <a:t>It is still possible for there to be only one of these elements, if it is bonded to something else.</a:t>
            </a:r>
          </a:p>
          <a:p>
            <a:pPr lvl="1"/>
            <a:r>
              <a:rPr lang="en-US" sz="2800" b="1" dirty="0" smtClean="0">
                <a:latin typeface="Cambria" pitchFamily="18" charset="0"/>
              </a:rPr>
              <a:t>Example: </a:t>
            </a:r>
            <a:r>
              <a:rPr lang="en-US" sz="2800" b="1" dirty="0" err="1" smtClean="0">
                <a:latin typeface="Cambria" pitchFamily="18" charset="0"/>
              </a:rPr>
              <a:t>MgO</a:t>
            </a:r>
            <a:endParaRPr lang="en-US" sz="2800" b="1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Diatomic molecules periodic table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9067800" cy="532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Each group should have 4 people and 20 cards. </a:t>
            </a:r>
            <a:r>
              <a:rPr lang="en-US" b="1" dirty="0" smtClean="0">
                <a:latin typeface="Cambria" pitchFamily="18" charset="0"/>
              </a:rPr>
              <a:t>Split the cards up so each person has 5.</a:t>
            </a:r>
          </a:p>
          <a:p>
            <a:r>
              <a:rPr lang="en-US" dirty="0" smtClean="0">
                <a:latin typeface="Cambria" pitchFamily="18" charset="0"/>
              </a:rPr>
              <a:t>On your </a:t>
            </a:r>
            <a:r>
              <a:rPr lang="en-US" b="1" dirty="0" smtClean="0">
                <a:latin typeface="Cambria" pitchFamily="18" charset="0"/>
              </a:rPr>
              <a:t>own piece of paper</a:t>
            </a:r>
            <a:r>
              <a:rPr lang="en-US" dirty="0" smtClean="0">
                <a:latin typeface="Cambria" pitchFamily="18" charset="0"/>
              </a:rPr>
              <a:t>, write out your 5 chemical equations and </a:t>
            </a:r>
            <a:r>
              <a:rPr lang="en-US" b="1" dirty="0" smtClean="0">
                <a:latin typeface="Cambria" pitchFamily="18" charset="0"/>
              </a:rPr>
              <a:t>balance </a:t>
            </a:r>
            <a:r>
              <a:rPr lang="en-US" dirty="0" smtClean="0">
                <a:latin typeface="Cambria" pitchFamily="18" charset="0"/>
              </a:rPr>
              <a:t>them.</a:t>
            </a:r>
          </a:p>
          <a:p>
            <a:r>
              <a:rPr lang="en-US" dirty="0" smtClean="0">
                <a:latin typeface="Cambria" pitchFamily="18" charset="0"/>
              </a:rPr>
              <a:t>Then, once all equations are balanced, look at the 20 as a group. You need to </a:t>
            </a:r>
            <a:r>
              <a:rPr lang="en-US" b="1" dirty="0" smtClean="0">
                <a:latin typeface="Cambria" pitchFamily="18" charset="0"/>
              </a:rPr>
              <a:t>split the 20 cards up in to 5 different reaction types.</a:t>
            </a:r>
          </a:p>
          <a:p>
            <a:r>
              <a:rPr lang="en-US" b="1" dirty="0" smtClean="0">
                <a:latin typeface="Cambria" pitchFamily="18" charset="0"/>
              </a:rPr>
              <a:t>Everyone</a:t>
            </a:r>
            <a:r>
              <a:rPr lang="en-US" dirty="0" smtClean="0">
                <a:latin typeface="Cambria" pitchFamily="18" charset="0"/>
              </a:rPr>
              <a:t> in the group should be able to </a:t>
            </a:r>
            <a:r>
              <a:rPr lang="en-US" b="1" dirty="0" smtClean="0">
                <a:latin typeface="Cambria" pitchFamily="18" charset="0"/>
              </a:rPr>
              <a:t>defend</a:t>
            </a:r>
            <a:r>
              <a:rPr lang="en-US" dirty="0" smtClean="0">
                <a:latin typeface="Cambria" pitchFamily="18" charset="0"/>
              </a:rPr>
              <a:t> your 5 types and </a:t>
            </a:r>
            <a:r>
              <a:rPr lang="en-US" b="1" dirty="0" smtClean="0">
                <a:latin typeface="Cambria" pitchFamily="18" charset="0"/>
              </a:rPr>
              <a:t>explain</a:t>
            </a:r>
            <a:r>
              <a:rPr lang="en-US" dirty="0" smtClean="0">
                <a:latin typeface="Cambria" pitchFamily="18" charset="0"/>
              </a:rPr>
              <a:t> why the cards are split up as they are. </a:t>
            </a:r>
          </a:p>
          <a:p>
            <a:r>
              <a:rPr lang="en-US" b="1" dirty="0" smtClean="0">
                <a:latin typeface="Cambria" pitchFamily="18" charset="0"/>
              </a:rPr>
              <a:t>When you can all defend it</a:t>
            </a:r>
            <a:r>
              <a:rPr lang="en-US" dirty="0" smtClean="0">
                <a:latin typeface="Cambria" pitchFamily="18" charset="0"/>
              </a:rPr>
              <a:t>, call me over to be checked.</a:t>
            </a:r>
          </a:p>
          <a:p>
            <a:r>
              <a:rPr lang="en-US" b="1" dirty="0" smtClean="0">
                <a:latin typeface="Cambria" pitchFamily="18" charset="0"/>
              </a:rPr>
              <a:t>If </a:t>
            </a:r>
            <a:r>
              <a:rPr lang="en-US" dirty="0" smtClean="0">
                <a:latin typeface="Cambria" pitchFamily="18" charset="0"/>
              </a:rPr>
              <a:t>you’re right, I will help you look up the names of the different types of reactions.</a:t>
            </a:r>
          </a:p>
          <a:p>
            <a:r>
              <a:rPr lang="en-US" dirty="0" smtClean="0">
                <a:latin typeface="Cambria" pitchFamily="18" charset="0"/>
              </a:rPr>
              <a:t>Using those names, </a:t>
            </a:r>
            <a:r>
              <a:rPr lang="en-US" b="1" dirty="0" smtClean="0">
                <a:latin typeface="Cambria" pitchFamily="18" charset="0"/>
              </a:rPr>
              <a:t>label</a:t>
            </a:r>
            <a:r>
              <a:rPr lang="en-US" dirty="0" smtClean="0">
                <a:latin typeface="Cambria" pitchFamily="18" charset="0"/>
              </a:rPr>
              <a:t> each of the </a:t>
            </a:r>
            <a:r>
              <a:rPr lang="en-US" b="1" dirty="0" smtClean="0">
                <a:latin typeface="Cambria" pitchFamily="18" charset="0"/>
              </a:rPr>
              <a:t>5 reactions you balanced </a:t>
            </a:r>
            <a:r>
              <a:rPr lang="en-US" dirty="0" smtClean="0">
                <a:latin typeface="Cambria" pitchFamily="18" charset="0"/>
              </a:rPr>
              <a:t>with its type.</a:t>
            </a:r>
          </a:p>
          <a:p>
            <a:r>
              <a:rPr lang="en-US" b="1" dirty="0" smtClean="0">
                <a:latin typeface="Cambria" pitchFamily="18" charset="0"/>
              </a:rPr>
              <a:t>Everything</a:t>
            </a:r>
            <a:r>
              <a:rPr lang="en-US" dirty="0" smtClean="0">
                <a:latin typeface="Cambria" pitchFamily="18" charset="0"/>
              </a:rPr>
              <a:t> will be stapled together and turned in for a </a:t>
            </a:r>
            <a:r>
              <a:rPr lang="en-US" b="1" dirty="0" smtClean="0">
                <a:latin typeface="Cambria" pitchFamily="18" charset="0"/>
              </a:rPr>
              <a:t>group grade</a:t>
            </a:r>
            <a:r>
              <a:rPr lang="en-US" dirty="0" smtClean="0">
                <a:latin typeface="Cambria" pitchFamily="18" charset="0"/>
              </a:rPr>
              <a:t> (so help each other and work together!!).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types of reaction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 pitchFamily="18" charset="0"/>
              </a:rPr>
              <a:t>Single Replacement </a:t>
            </a:r>
          </a:p>
          <a:p>
            <a:r>
              <a:rPr lang="en-US" sz="2800" dirty="0" smtClean="0">
                <a:latin typeface="Cambria" pitchFamily="18" charset="0"/>
              </a:rPr>
              <a:t>Double Replacement </a:t>
            </a:r>
          </a:p>
          <a:p>
            <a:r>
              <a:rPr lang="en-US" sz="2800" dirty="0" smtClean="0">
                <a:latin typeface="Cambria" pitchFamily="18" charset="0"/>
              </a:rPr>
              <a:t>Synthesis</a:t>
            </a:r>
          </a:p>
          <a:p>
            <a:r>
              <a:rPr lang="en-US" sz="2800" dirty="0" smtClean="0">
                <a:latin typeface="Cambria" pitchFamily="18" charset="0"/>
              </a:rPr>
              <a:t>Decomposition </a:t>
            </a:r>
          </a:p>
          <a:p>
            <a:r>
              <a:rPr lang="en-US" sz="2800" dirty="0" smtClean="0">
                <a:latin typeface="Cambria" pitchFamily="18" charset="0"/>
              </a:rPr>
              <a:t>Combustion  </a:t>
            </a:r>
          </a:p>
        </p:txBody>
      </p:sp>
    </p:spTree>
    <p:extLst>
      <p:ext uri="{BB962C8B-B14F-4D97-AF65-F5344CB8AC3E}">
        <p14:creationId xmlns:p14="http://schemas.microsoft.com/office/powerpoint/2010/main" val="213270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things combine to make a completely new compound. </a:t>
            </a:r>
          </a:p>
          <a:p>
            <a:r>
              <a:rPr lang="en-US" dirty="0" smtClean="0"/>
              <a:t>Two reactants on the left and only one product on the right.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latin typeface="+mj-lt"/>
              </a:rPr>
              <a:t>2Na + Cl</a:t>
            </a:r>
            <a:r>
              <a:rPr lang="en-US" sz="6000" baseline="-25000" dirty="0" smtClean="0">
                <a:latin typeface="+mj-lt"/>
              </a:rPr>
              <a:t>2</a:t>
            </a:r>
            <a:r>
              <a:rPr lang="en-US" sz="6000" dirty="0" smtClean="0">
                <a:latin typeface="+mj-lt"/>
              </a:rPr>
              <a:t> </a:t>
            </a:r>
            <a:r>
              <a:rPr lang="en-US" sz="6000" dirty="0" smtClean="0">
                <a:latin typeface="+mj-lt"/>
                <a:sym typeface="Wingdings"/>
              </a:rPr>
              <a:t> 2NaCl</a:t>
            </a:r>
            <a:endParaRPr lang="en-US" sz="6000" dirty="0" smtClean="0">
              <a:latin typeface="+mj-lt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30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Something breaks apart into individual pieces. </a:t>
            </a:r>
          </a:p>
          <a:p>
            <a:r>
              <a:rPr lang="en-US" dirty="0" smtClean="0"/>
              <a:t>One reactant splits into two products.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latin typeface="+mj-lt"/>
                <a:sym typeface="Wingdings"/>
              </a:rPr>
              <a:t>2H</a:t>
            </a:r>
            <a:r>
              <a:rPr lang="en-US" sz="6000" baseline="-25000" dirty="0" smtClean="0">
                <a:latin typeface="+mj-lt"/>
                <a:sym typeface="Wingdings"/>
              </a:rPr>
              <a:t>2</a:t>
            </a:r>
            <a:r>
              <a:rPr lang="en-US" sz="6000" dirty="0" smtClean="0">
                <a:latin typeface="+mj-lt"/>
                <a:sym typeface="Wingdings"/>
              </a:rPr>
              <a:t>O</a:t>
            </a:r>
            <a:r>
              <a:rPr lang="en-US" sz="6000" baseline="-25000" dirty="0" smtClean="0">
                <a:latin typeface="+mj-lt"/>
                <a:sym typeface="Wingdings"/>
              </a:rPr>
              <a:t>2</a:t>
            </a:r>
            <a:r>
              <a:rPr lang="en-US" sz="6000" dirty="0" smtClean="0">
                <a:latin typeface="+mj-lt"/>
                <a:sym typeface="Wingdings"/>
              </a:rPr>
              <a:t>  2H</a:t>
            </a:r>
            <a:r>
              <a:rPr lang="en-US" sz="6000" baseline="-25000" dirty="0" smtClean="0">
                <a:latin typeface="+mj-lt"/>
                <a:sym typeface="Wingdings"/>
              </a:rPr>
              <a:t>2</a:t>
            </a:r>
            <a:r>
              <a:rPr lang="en-US" sz="6000" dirty="0" smtClean="0">
                <a:latin typeface="+mj-lt"/>
                <a:sym typeface="Wingdings"/>
              </a:rPr>
              <a:t>O + O</a:t>
            </a:r>
            <a:r>
              <a:rPr lang="en-US" sz="6000" baseline="-25000" dirty="0" smtClean="0">
                <a:latin typeface="+mj-lt"/>
                <a:sym typeface="Wingdings"/>
              </a:rPr>
              <a:t>2</a:t>
            </a:r>
            <a:endParaRPr lang="en-US" sz="6000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7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“kicks” out the less reactive element.</a:t>
            </a:r>
          </a:p>
          <a:p>
            <a:r>
              <a:rPr lang="en-US" dirty="0" smtClean="0"/>
              <a:t>Two reactants and two different products.</a:t>
            </a:r>
          </a:p>
          <a:p>
            <a:r>
              <a:rPr lang="en-US" sz="2800" dirty="0" smtClean="0"/>
              <a:t>On each side (reactant and product) there is one single element and one compound.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>
                <a:latin typeface="+mj-lt"/>
              </a:rPr>
              <a:t>2Al + Fe</a:t>
            </a:r>
            <a:r>
              <a:rPr lang="en-US" sz="5400" baseline="-25000" dirty="0" smtClean="0">
                <a:latin typeface="+mj-lt"/>
              </a:rPr>
              <a:t>3</a:t>
            </a:r>
            <a:r>
              <a:rPr lang="en-US" sz="5400" dirty="0" smtClean="0">
                <a:latin typeface="+mj-lt"/>
              </a:rPr>
              <a:t>N</a:t>
            </a:r>
            <a:r>
              <a:rPr lang="en-US" sz="5400" baseline="-25000" dirty="0" smtClean="0">
                <a:latin typeface="+mj-lt"/>
              </a:rPr>
              <a:t>2</a:t>
            </a:r>
            <a:r>
              <a:rPr lang="en-US" sz="5400" dirty="0" smtClean="0">
                <a:latin typeface="+mj-lt"/>
              </a:rPr>
              <a:t> </a:t>
            </a:r>
            <a:r>
              <a:rPr lang="en-US" sz="5400" dirty="0" smtClean="0">
                <a:latin typeface="+mj-lt"/>
                <a:sym typeface="Wingdings"/>
              </a:rPr>
              <a:t> 3Fe + 2AlN</a:t>
            </a:r>
            <a:r>
              <a:rPr lang="en-US" sz="54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848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852</TotalTime>
  <Words>673</Words>
  <Application>Microsoft Office PowerPoint</Application>
  <PresentationFormat>On-screen Show (4:3)</PresentationFormat>
  <Paragraphs>97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</vt:lpstr>
      <vt:lpstr>Georgia</vt:lpstr>
      <vt:lpstr>Trebuchet MS</vt:lpstr>
      <vt:lpstr>Wingdings</vt:lpstr>
      <vt:lpstr>Wingdings 2</vt:lpstr>
      <vt:lpstr>Urban</vt:lpstr>
      <vt:lpstr>Warm Up</vt:lpstr>
      <vt:lpstr>The 5 Types of Chemical Reactions</vt:lpstr>
      <vt:lpstr>Diatomic Molecules!</vt:lpstr>
      <vt:lpstr>PowerPoint Presentation</vt:lpstr>
      <vt:lpstr>PowerPoint Presentation</vt:lpstr>
      <vt:lpstr>Five types of reaction </vt:lpstr>
      <vt:lpstr>Synthesis</vt:lpstr>
      <vt:lpstr>Decomposition </vt:lpstr>
      <vt:lpstr>Single Replacement </vt:lpstr>
      <vt:lpstr>Double Replacement </vt:lpstr>
      <vt:lpstr>Combustion </vt:lpstr>
      <vt:lpstr>Practice </vt:lpstr>
      <vt:lpstr>Word Problems</vt:lpstr>
      <vt:lpstr>Quick Review. Write the formula from following:</vt:lpstr>
      <vt:lpstr>Example</vt:lpstr>
      <vt:lpstr>Practice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55</cp:revision>
  <dcterms:created xsi:type="dcterms:W3CDTF">2012-10-25T18:27:30Z</dcterms:created>
  <dcterms:modified xsi:type="dcterms:W3CDTF">2016-11-15T12:30:27Z</dcterms:modified>
</cp:coreProperties>
</file>