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sldIdLst>
    <p:sldId id="274" r:id="rId2"/>
    <p:sldId id="27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5" r:id="rId12"/>
    <p:sldId id="276" r:id="rId13"/>
    <p:sldId id="264" r:id="rId14"/>
    <p:sldId id="265" r:id="rId15"/>
    <p:sldId id="266" r:id="rId16"/>
    <p:sldId id="267" r:id="rId17"/>
    <p:sldId id="269" r:id="rId18"/>
    <p:sldId id="270" r:id="rId19"/>
    <p:sldId id="277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EAEF-2849-4755-9C69-3CDBFCA46C5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60091-07CE-47ED-BBC4-7CF67E4B91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0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0091-07CE-47ED-BBC4-7CF67E4B915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5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4AB-CC0D-4734-ADD3-A972E4A48CD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F46B-F142-45B2-8E36-AE1CBF3B7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4AB-CC0D-4734-ADD3-A972E4A48CD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F46B-F142-45B2-8E36-AE1CBF3B7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4AB-CC0D-4734-ADD3-A972E4A48CD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F46B-F142-45B2-8E36-AE1CBF3B7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20945-BECA-4CD5-B331-1BB07964A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53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4AB-CC0D-4734-ADD3-A972E4A48CD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F46B-F142-45B2-8E36-AE1CBF3B7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4AB-CC0D-4734-ADD3-A972E4A48CD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F46B-F142-45B2-8E36-AE1CBF3B7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4AB-CC0D-4734-ADD3-A972E4A48CD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F46B-F142-45B2-8E36-AE1CBF3B7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4AB-CC0D-4734-ADD3-A972E4A48CD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F46B-F142-45B2-8E36-AE1CBF3B7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4AB-CC0D-4734-ADD3-A972E4A48CD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F46B-F142-45B2-8E36-AE1CBF3B7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4AB-CC0D-4734-ADD3-A972E4A48CD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F46B-F142-45B2-8E36-AE1CBF3B7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4AB-CC0D-4734-ADD3-A972E4A48CD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F46B-F142-45B2-8E36-AE1CBF3B7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A4AB-CC0D-4734-ADD3-A972E4A48CD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F46B-F142-45B2-8E36-AE1CBF3B7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7A4AB-CC0D-4734-ADD3-A972E4A48CD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F46B-F142-45B2-8E36-AE1CBF3B7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 – Discuss with someone around you instead of writing it down.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733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dirty="0" smtClean="0"/>
              <a:t>What did Dalton’s atomic theory propose that we no longer believe today?</a:t>
            </a:r>
          </a:p>
          <a:p>
            <a:endParaRPr lang="en-US" sz="3900" b="1" dirty="0" smtClean="0"/>
          </a:p>
          <a:p>
            <a:r>
              <a:rPr lang="en-US" sz="3900" b="1" dirty="0" smtClean="0"/>
              <a:t>Does that mean Dalton was a bad scientist?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67200" y="2057400"/>
            <a:ext cx="48768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matter is made up of atoms.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Atoms are extremely small and indivisible (can’t be broken up).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atoms of an element are exactly the same and atoms of different elements are different.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Elements combine in simple, whole number ratios to form compounds.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Here are three isotopes of an element: 	</a:t>
            </a:r>
          </a:p>
          <a:p>
            <a:pPr lvl="0"/>
            <a:endParaRPr lang="en-US" baseline="-25000" dirty="0" smtClean="0"/>
          </a:p>
          <a:p>
            <a:pPr lvl="0">
              <a:buNone/>
            </a:pPr>
            <a:r>
              <a:rPr lang="en-US" baseline="-25000" dirty="0" smtClean="0"/>
              <a:t>                                    6</a:t>
            </a:r>
            <a:r>
              <a:rPr lang="en-US" baseline="30000" dirty="0" smtClean="0"/>
              <a:t>12</a:t>
            </a:r>
            <a:r>
              <a:rPr lang="en-US" dirty="0" smtClean="0"/>
              <a:t>C		</a:t>
            </a:r>
            <a:r>
              <a:rPr lang="en-US" baseline="-25000" dirty="0" smtClean="0"/>
              <a:t>6</a:t>
            </a:r>
            <a:r>
              <a:rPr lang="en-US" baseline="30000" dirty="0" smtClean="0"/>
              <a:t>13</a:t>
            </a:r>
            <a:r>
              <a:rPr lang="en-US" dirty="0" smtClean="0"/>
              <a:t>C	          </a:t>
            </a:r>
            <a:r>
              <a:rPr lang="en-US" baseline="-25000" dirty="0" smtClean="0"/>
              <a:t>6</a:t>
            </a:r>
            <a:r>
              <a:rPr lang="en-US" baseline="30000" dirty="0" smtClean="0"/>
              <a:t>14</a:t>
            </a:r>
            <a:r>
              <a:rPr lang="en-US" dirty="0" smtClean="0"/>
              <a:t>C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The element is: __________________</a:t>
            </a:r>
          </a:p>
          <a:p>
            <a:pPr lvl="1"/>
            <a:r>
              <a:rPr lang="en-US" dirty="0" smtClean="0"/>
              <a:t>The number 6 refers to the _________________________</a:t>
            </a:r>
          </a:p>
          <a:p>
            <a:pPr lvl="1"/>
            <a:r>
              <a:rPr lang="en-US" dirty="0" smtClean="0"/>
              <a:t>The numbers 12, 13, and 14 refer to the ________________________</a:t>
            </a:r>
          </a:p>
          <a:p>
            <a:pPr lvl="1"/>
            <a:r>
              <a:rPr lang="en-US" dirty="0" smtClean="0"/>
              <a:t>How many protons and neutrons are in the first isotope?  _________________</a:t>
            </a:r>
          </a:p>
          <a:p>
            <a:pPr lvl="1"/>
            <a:r>
              <a:rPr lang="en-US" dirty="0" smtClean="0"/>
              <a:t>How many protons and neutrons are in the second isotope?  _________________</a:t>
            </a:r>
          </a:p>
          <a:p>
            <a:pPr lvl="1"/>
            <a:r>
              <a:rPr lang="en-US" dirty="0" smtClean="0"/>
              <a:t>How many protons and neutrons are in the third isotope?  _________________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we find the average atomic mass of these three isotopes of carbon?</a:t>
            </a:r>
            <a:endParaRPr lang="en-US" dirty="0"/>
          </a:p>
        </p:txBody>
      </p:sp>
      <p:pic>
        <p:nvPicPr>
          <p:cNvPr id="4" name="Picture 2" descr="http://wordpress.mrreid.org/wp-content/uploads/2011/03/carbon-isotope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0"/>
            <a:ext cx="7386634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Atomic Mass!!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your percent abundance of each isotope and divide it by 100 (to take it out of % and turn it in to a decimal).</a:t>
            </a:r>
          </a:p>
          <a:p>
            <a:r>
              <a:rPr lang="en-US" dirty="0" smtClean="0"/>
              <a:t>Multiply this decimal by the mass number of the corresponding isotope (for each isotope).</a:t>
            </a:r>
          </a:p>
          <a:p>
            <a:r>
              <a:rPr lang="en-US" dirty="0" smtClean="0"/>
              <a:t>Add all of these together.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5181600" cy="5562600"/>
          </a:xfrm>
        </p:spPr>
        <p:txBody>
          <a:bodyPr/>
          <a:lstStyle/>
          <a:p>
            <a:pPr lvl="0"/>
            <a:r>
              <a:rPr lang="en-US" dirty="0" smtClean="0"/>
              <a:t>Naturally occurring europium (</a:t>
            </a:r>
            <a:r>
              <a:rPr lang="en-US" dirty="0" err="1" smtClean="0"/>
              <a:t>Eu</a:t>
            </a:r>
            <a:r>
              <a:rPr lang="en-US" dirty="0" smtClean="0"/>
              <a:t>) consists of two isotopes was a mass of 151 and 153.  Europium-151 has an abundance of 48.03% and Europium-153 has an abundance of 51.97%.  What is the </a:t>
            </a:r>
            <a:r>
              <a:rPr lang="en-US" b="1" dirty="0" smtClean="0"/>
              <a:t>average</a:t>
            </a:r>
            <a:r>
              <a:rPr lang="en-US" dirty="0" smtClean="0"/>
              <a:t> atomic mass of europium?  </a:t>
            </a:r>
          </a:p>
          <a:p>
            <a:endParaRPr lang="en-US" dirty="0"/>
          </a:p>
        </p:txBody>
      </p:sp>
      <p:pic>
        <p:nvPicPr>
          <p:cNvPr id="9218" name="Picture 2" descr="https://encrypted-tbn1.gstatic.com/images?q=tbn:ANd9GcQvy4Z6QMQxbiKh555iUJLEJeShI7v_EVflid-plIr0FIAdN6Wcm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1462" y="1371600"/>
            <a:ext cx="3453938" cy="519034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553200" y="4419600"/>
            <a:ext cx="1295400" cy="304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4114800" cy="5867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Strontium consists of four isotopes with masses of 84 (abundance 0.50%), 86 (abundance of 9.9%), 87 (abundance of 7.0%), and 88 (abundance of 82.6%).  Calculate the atomic mass of strontium.  </a:t>
            </a:r>
          </a:p>
          <a:p>
            <a:endParaRPr lang="en-US" dirty="0"/>
          </a:p>
        </p:txBody>
      </p:sp>
      <p:pic>
        <p:nvPicPr>
          <p:cNvPr id="8194" name="Picture 2" descr="http://chemwiki.ucdavis.edu/@api/deki/files/7200/=mass_spectrum_for_strontiu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4350" y="1143000"/>
            <a:ext cx="4819650" cy="4174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00400" cy="1143000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/>
              <a:t>student looked up the naturally occurring isotopes of bromine and found </a:t>
            </a:r>
            <a:r>
              <a:rPr lang="en-US" dirty="0" smtClean="0"/>
              <a:t>the following </a:t>
            </a:r>
            <a:r>
              <a:rPr lang="en-US" dirty="0"/>
              <a:t>information:</a:t>
            </a:r>
          </a:p>
          <a:p>
            <a:pPr lvl="1"/>
            <a:r>
              <a:rPr lang="en-US" dirty="0"/>
              <a:t>50.54% of the naturally occurring isotopes of bromine have an atomic </a:t>
            </a:r>
            <a:r>
              <a:rPr lang="en-US" dirty="0" smtClean="0"/>
              <a:t>mass of 79 </a:t>
            </a:r>
            <a:r>
              <a:rPr lang="en-US" dirty="0" err="1" smtClean="0"/>
              <a:t>amu</a:t>
            </a:r>
            <a:endParaRPr lang="en-US" dirty="0" smtClean="0"/>
          </a:p>
          <a:p>
            <a:pPr lvl="1"/>
            <a:r>
              <a:rPr lang="en-US" dirty="0" smtClean="0"/>
              <a:t>49.46</a:t>
            </a:r>
            <a:r>
              <a:rPr lang="en-US" dirty="0"/>
              <a:t>% of the naturally occurring isotopes of bromine </a:t>
            </a:r>
            <a:r>
              <a:rPr lang="en-US" dirty="0" smtClean="0"/>
              <a:t>have an </a:t>
            </a:r>
            <a:r>
              <a:rPr lang="en-US" dirty="0"/>
              <a:t>atomic mass of </a:t>
            </a:r>
            <a:r>
              <a:rPr lang="en-US" dirty="0" smtClean="0"/>
              <a:t>81 </a:t>
            </a:r>
            <a:r>
              <a:rPr lang="en-US" dirty="0" err="1" smtClean="0"/>
              <a:t>amu</a:t>
            </a:r>
            <a:r>
              <a:rPr lang="en-US" dirty="0"/>
              <a:t>.</a:t>
            </a:r>
          </a:p>
          <a:p>
            <a:r>
              <a:rPr lang="en-US" dirty="0"/>
              <a:t>Calculate the average atomic mass of </a:t>
            </a:r>
            <a:r>
              <a:rPr lang="en-US" dirty="0" smtClean="0"/>
              <a:t>bromine.</a:t>
            </a:r>
            <a:endParaRPr lang="en-US" dirty="0"/>
          </a:p>
        </p:txBody>
      </p:sp>
      <p:pic>
        <p:nvPicPr>
          <p:cNvPr id="7170" name="Picture 2" descr="Bromine in sample-tub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0"/>
            <a:ext cx="4838700" cy="2532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228600"/>
            <a:ext cx="8229600" cy="3992563"/>
          </a:xfrm>
        </p:spPr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dirty="0"/>
              <a:t>the following data, calculate the average atomic mass of </a:t>
            </a:r>
            <a:r>
              <a:rPr lang="en-US" dirty="0" smtClean="0"/>
              <a:t>magnesium</a:t>
            </a:r>
          </a:p>
          <a:p>
            <a:pPr>
              <a:buNone/>
            </a:pPr>
            <a:endParaRPr lang="en-US" dirty="0"/>
          </a:p>
          <a:p>
            <a:pPr lvl="1">
              <a:buNone/>
            </a:pPr>
            <a:r>
              <a:rPr lang="en-US" i="1" dirty="0" smtClean="0"/>
              <a:t>Mg – 24 Percent </a:t>
            </a:r>
            <a:r>
              <a:rPr lang="en-US" i="1" dirty="0"/>
              <a:t>abundance: 78.70%</a:t>
            </a:r>
          </a:p>
          <a:p>
            <a:pPr lvl="1">
              <a:buNone/>
            </a:pPr>
            <a:r>
              <a:rPr lang="en-US" i="1" dirty="0" smtClean="0"/>
              <a:t>Mg – 25  Percent </a:t>
            </a:r>
            <a:r>
              <a:rPr lang="en-US" i="1" dirty="0"/>
              <a:t>abundance: </a:t>
            </a:r>
            <a:r>
              <a:rPr lang="en-US" i="1" dirty="0" smtClean="0"/>
              <a:t>10.13%</a:t>
            </a:r>
          </a:p>
          <a:p>
            <a:pPr lvl="1">
              <a:buNone/>
            </a:pPr>
            <a:r>
              <a:rPr lang="en-US" i="1" dirty="0" smtClean="0"/>
              <a:t>Mg – 26  Percent </a:t>
            </a:r>
            <a:r>
              <a:rPr lang="en-US" i="1" dirty="0"/>
              <a:t>abundance: 11.17%</a:t>
            </a:r>
            <a:endParaRPr lang="en-US" dirty="0"/>
          </a:p>
        </p:txBody>
      </p:sp>
      <p:pic>
        <p:nvPicPr>
          <p:cNvPr id="6146" name="Picture 2" descr="http://www.thediabetesclub.com/wp-content/uploads/2011/02/magnesi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3409949"/>
            <a:ext cx="4714875" cy="3448051"/>
          </a:xfrm>
          <a:prstGeom prst="rect">
            <a:avLst/>
          </a:prstGeom>
          <a:noFill/>
        </p:spPr>
      </p:pic>
      <p:pic>
        <p:nvPicPr>
          <p:cNvPr id="6148" name="Picture 4" descr="http://images-of-elements.com/magnesium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733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4572000" cy="5334000"/>
          </a:xfrm>
        </p:spPr>
        <p:txBody>
          <a:bodyPr/>
          <a:lstStyle/>
          <a:p>
            <a:r>
              <a:rPr lang="en-US" dirty="0" smtClean="0"/>
              <a:t>Calculate the atomic mass of silicon. The three silicon isotopes have atomic masses and relative</a:t>
            </a:r>
          </a:p>
          <a:p>
            <a:r>
              <a:rPr lang="en-US" dirty="0" smtClean="0"/>
              <a:t>abundances of 28 </a:t>
            </a:r>
            <a:r>
              <a:rPr lang="en-US" dirty="0" err="1" smtClean="0"/>
              <a:t>amu</a:t>
            </a:r>
            <a:r>
              <a:rPr lang="en-US" dirty="0" smtClean="0"/>
              <a:t> (92.2297%), 29 </a:t>
            </a:r>
            <a:r>
              <a:rPr lang="en-US" dirty="0" err="1" smtClean="0"/>
              <a:t>amu</a:t>
            </a:r>
            <a:r>
              <a:rPr lang="en-US" dirty="0" smtClean="0"/>
              <a:t> (4.6832%) and 30 </a:t>
            </a:r>
            <a:r>
              <a:rPr lang="en-US" dirty="0" err="1" smtClean="0"/>
              <a:t>amu</a:t>
            </a:r>
            <a:r>
              <a:rPr lang="en-US" dirty="0" smtClean="0"/>
              <a:t> (3.0872%).</a:t>
            </a:r>
            <a:endParaRPr lang="en-US" dirty="0"/>
          </a:p>
        </p:txBody>
      </p:sp>
      <p:pic>
        <p:nvPicPr>
          <p:cNvPr id="5122" name="Picture 2" descr="http://periodictable.com/Samples/014.49/s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447800"/>
            <a:ext cx="3971925" cy="3971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4343400" cy="1143000"/>
          </a:xfrm>
        </p:spPr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304800"/>
            <a:ext cx="48006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Antimony has two naturally occurring isotopes: Antimony-121 and antimony-123. Using the average mass from the periodic table, find the abundance of each isotope. (Remember that the sum of the two abundances must be 100).</a:t>
            </a:r>
            <a:endParaRPr lang="en-US" dirty="0"/>
          </a:p>
        </p:txBody>
      </p:sp>
      <p:pic>
        <p:nvPicPr>
          <p:cNvPr id="4098" name="Picture 2" descr="http://oecotextiles.files.wordpress.com/2010/02/s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432435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Arsenic’s average atomic mass is 74.92160. Find the percent abundances of arsenic’s two isotopes: Arsenic – 73 </a:t>
            </a:r>
            <a:r>
              <a:rPr lang="en-US" smtClean="0"/>
              <a:t>and Arsenic – 75.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calculate the number of protons, neutrons, and electrons given the atomic number and mass number??</a:t>
            </a:r>
          </a:p>
          <a:p>
            <a:r>
              <a:rPr lang="en-US" dirty="0" smtClean="0"/>
              <a:t>If Carbon has an atomic mass of 13, how many of each subatomic particle does it have?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Ions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5105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If an atom loses an electron, it becomes more positive. Positive ions are called </a:t>
            </a:r>
            <a:r>
              <a:rPr lang="en-US" dirty="0" err="1" smtClean="0"/>
              <a:t>cations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If an atom gains an electron, it becomes more negative. Negative ions are called anions.</a:t>
            </a:r>
            <a:endParaRPr lang="en-US" dirty="0"/>
          </a:p>
        </p:txBody>
      </p:sp>
      <p:pic>
        <p:nvPicPr>
          <p:cNvPr id="3076" name="Picture 4" descr="http://www.microncorp.com/images/ion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447800"/>
            <a:ext cx="3133344" cy="4895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958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norton.com/Chemistry/Cartoons/n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14400"/>
            <a:ext cx="6705600" cy="5350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288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Atomic Theory, Day Two</a:t>
            </a:r>
          </a:p>
          <a:p>
            <a:r>
              <a:rPr lang="en-US" dirty="0" smtClean="0"/>
              <a:t>6 </a:t>
            </a:r>
            <a:r>
              <a:rPr lang="en-US" dirty="0" smtClean="0"/>
              <a:t>September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Dalton’s Atomic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matter is made up of atoms.</a:t>
            </a:r>
          </a:p>
          <a:p>
            <a:r>
              <a:rPr lang="en-US" dirty="0" smtClean="0"/>
              <a:t>Atoms are extremely small and indivisible.</a:t>
            </a:r>
          </a:p>
          <a:p>
            <a:r>
              <a:rPr lang="en-US" dirty="0" smtClean="0"/>
              <a:t>All atoms of an element are exactly the same and atoms of different elements are different.</a:t>
            </a:r>
          </a:p>
          <a:p>
            <a:r>
              <a:rPr lang="en-US" dirty="0" smtClean="0"/>
              <a:t>Elements combine in simple, whole number ratios to form compounds.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summary…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2400" dirty="0" smtClean="0"/>
              <a:t>Democritus and the idea of “</a:t>
            </a:r>
            <a:r>
              <a:rPr lang="en-US" sz="2400" dirty="0" err="1" smtClean="0"/>
              <a:t>atomos</a:t>
            </a:r>
            <a:r>
              <a:rPr lang="en-US" sz="2400" dirty="0" smtClean="0"/>
              <a:t>”</a:t>
            </a:r>
          </a:p>
          <a:p>
            <a:pPr eaLnBrk="1" hangingPunct="1"/>
            <a:r>
              <a:rPr lang="en-US" sz="2400" b="1" dirty="0" smtClean="0"/>
              <a:t>John Dalton’s atomic theory (indivisible and identical)</a:t>
            </a:r>
          </a:p>
          <a:p>
            <a:pPr eaLnBrk="1" hangingPunct="1"/>
            <a:r>
              <a:rPr lang="en-US" sz="2400" b="1" dirty="0" smtClean="0"/>
              <a:t>J.J. Thomson discovers the electron</a:t>
            </a:r>
          </a:p>
          <a:p>
            <a:pPr eaLnBrk="1" hangingPunct="1"/>
            <a:r>
              <a:rPr lang="en-US" sz="2400" dirty="0" smtClean="0"/>
              <a:t>Robert Millikan’s oil drop experiment fixes the charge and mass of the electron</a:t>
            </a:r>
          </a:p>
          <a:p>
            <a:r>
              <a:rPr lang="en-US" sz="2400" b="1" dirty="0" smtClean="0"/>
              <a:t>Ernest Rutherford’s gold foil experiment leads to the nuclear model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48133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2400" dirty="0" smtClean="0"/>
              <a:t>James Chadwick discovers the neutron</a:t>
            </a:r>
          </a:p>
          <a:p>
            <a:pPr eaLnBrk="1" hangingPunct="1"/>
            <a:r>
              <a:rPr lang="en-US" sz="2400" b="1" dirty="0" smtClean="0"/>
              <a:t>A study of light leads </a:t>
            </a:r>
            <a:r>
              <a:rPr lang="en-US" sz="2400" b="1" dirty="0" err="1" smtClean="0"/>
              <a:t>Neils</a:t>
            </a:r>
            <a:r>
              <a:rPr lang="en-US" sz="2400" b="1" dirty="0" smtClean="0"/>
              <a:t> Bohr to the idea of energy levels for electrons</a:t>
            </a:r>
          </a:p>
          <a:p>
            <a:pPr eaLnBrk="1" hangingPunct="1"/>
            <a:r>
              <a:rPr lang="en-US" sz="2400" b="1" dirty="0" smtClean="0"/>
              <a:t>Planck and Einstein realize there are energy levels</a:t>
            </a:r>
          </a:p>
          <a:p>
            <a:r>
              <a:rPr lang="en-US" sz="2400" dirty="0" smtClean="0"/>
              <a:t>Schrödinger hypothesized that electrons act like waves as well as particles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Something to think about…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What did Dalton’s atomic theory propose that we no longer believe today?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Does that mean Dalton was a bad scientist?</a:t>
            </a:r>
          </a:p>
        </p:txBody>
      </p:sp>
      <p:pic>
        <p:nvPicPr>
          <p:cNvPr id="29700" name="Picture 7" descr="j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92700" y="1958181"/>
            <a:ext cx="3149600" cy="3810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on to Isotopes!!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Masses of Atoms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Atoms of the same element can have different numbers of neutrons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These are </a:t>
            </a:r>
            <a:r>
              <a:rPr lang="en-US" b="1" dirty="0" smtClean="0"/>
              <a:t>isotopes</a:t>
            </a:r>
            <a:endParaRPr lang="en-US" dirty="0" smtClean="0"/>
          </a:p>
          <a:p>
            <a:pPr eaLnBrk="1" hangingPunct="1"/>
            <a:r>
              <a:rPr lang="en-US" dirty="0" smtClean="0"/>
              <a:t>Isotopes are identified by the name of the element followed by its mass number</a:t>
            </a:r>
          </a:p>
        </p:txBody>
      </p:sp>
      <p:pic>
        <p:nvPicPr>
          <p:cNvPr id="15365" name="Picture 9" descr="fig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50" b="44511"/>
          <a:stretch>
            <a:fillRect/>
          </a:stretch>
        </p:blipFill>
        <p:spPr bwMode="auto">
          <a:xfrm>
            <a:off x="914400" y="4267200"/>
            <a:ext cx="7467600" cy="2383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15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257800" cy="1143000"/>
          </a:xfrm>
        </p:spPr>
        <p:txBody>
          <a:bodyPr/>
          <a:lstStyle/>
          <a:p>
            <a:pPr eaLnBrk="1" hangingPunct="1"/>
            <a:r>
              <a:rPr lang="en-US" smtClean="0"/>
              <a:t>Masses of Atoms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953000" cy="2438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Carbon-12 has 6 protons and 6 neutrons  </a:t>
            </a:r>
          </a:p>
          <a:p>
            <a:pPr eaLnBrk="1" hangingPunct="1"/>
            <a:r>
              <a:rPr lang="en-US" sz="2800" dirty="0" smtClean="0"/>
              <a:t>Carbon-14 has 6 protons and 8 neutrons</a:t>
            </a:r>
          </a:p>
        </p:txBody>
      </p:sp>
      <p:pic>
        <p:nvPicPr>
          <p:cNvPr id="16388" name="Picture 13" descr="isotop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381000"/>
            <a:ext cx="3175000" cy="4262438"/>
          </a:xfr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4724400"/>
            <a:ext cx="800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+mn-lt"/>
              </a:rPr>
              <a:t>The average atomic mass of an element is the weighted average mass of the element’s isotopes</a:t>
            </a:r>
          </a:p>
        </p:txBody>
      </p:sp>
    </p:spTree>
    <p:extLst>
      <p:ext uri="{BB962C8B-B14F-4D97-AF65-F5344CB8AC3E}">
        <p14:creationId xmlns:p14="http://schemas.microsoft.com/office/powerpoint/2010/main" val="28701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</TotalTime>
  <Words>757</Words>
  <Application>Microsoft Office PowerPoint</Application>
  <PresentationFormat>On-screen Show (4:3)</PresentationFormat>
  <Paragraphs>80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Warm-up – Discuss with someone around you instead of writing it down.</vt:lpstr>
      <vt:lpstr>Warm-up</vt:lpstr>
      <vt:lpstr>Isotopes</vt:lpstr>
      <vt:lpstr>John Dalton’s Atomic Theory</vt:lpstr>
      <vt:lpstr>In summary…</vt:lpstr>
      <vt:lpstr>Something to think about…</vt:lpstr>
      <vt:lpstr>Now, on to Isotopes!!</vt:lpstr>
      <vt:lpstr>Masses of Atoms</vt:lpstr>
      <vt:lpstr>Masses of Atoms</vt:lpstr>
      <vt:lpstr>PowerPoint Presentation</vt:lpstr>
      <vt:lpstr>How can we find the average atomic mass of these three isotopes of carbon?</vt:lpstr>
      <vt:lpstr>Average Atomic Mass!!</vt:lpstr>
      <vt:lpstr>Example Problem</vt:lpstr>
      <vt:lpstr>PowerPoint Presentation</vt:lpstr>
      <vt:lpstr>Problem</vt:lpstr>
      <vt:lpstr>PowerPoint Presentation</vt:lpstr>
      <vt:lpstr>PowerPoint Presentation</vt:lpstr>
      <vt:lpstr>Challenge</vt:lpstr>
      <vt:lpstr>PowerPoint Presentation</vt:lpstr>
      <vt:lpstr>Ions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Kuhn, Christopher</cp:lastModifiedBy>
  <cp:revision>62</cp:revision>
  <dcterms:created xsi:type="dcterms:W3CDTF">2013-02-01T15:16:51Z</dcterms:created>
  <dcterms:modified xsi:type="dcterms:W3CDTF">2016-09-07T12:30:12Z</dcterms:modified>
</cp:coreProperties>
</file>