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72" r:id="rId5"/>
    <p:sldId id="271" r:id="rId6"/>
    <p:sldId id="273" r:id="rId7"/>
    <p:sldId id="274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033208-0B95-490F-BDBC-731F5762218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18E7B0A-26EE-455E-8C6C-E81CF3ED7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is the final temperature of a </a:t>
            </a:r>
            <a:r>
              <a:rPr lang="en-US" sz="3600" dirty="0" smtClean="0"/>
              <a:t>25.0 </a:t>
            </a:r>
            <a:r>
              <a:rPr lang="en-US" sz="3600" dirty="0" smtClean="0"/>
              <a:t>g piece of </a:t>
            </a:r>
            <a:r>
              <a:rPr lang="en-US" sz="3600" dirty="0" smtClean="0"/>
              <a:t>metal if </a:t>
            </a:r>
            <a:r>
              <a:rPr lang="en-US" sz="3600" dirty="0" smtClean="0"/>
              <a:t>it absorbs </a:t>
            </a:r>
            <a:r>
              <a:rPr lang="en-US" sz="3600" dirty="0" smtClean="0"/>
              <a:t>1122</a:t>
            </a:r>
            <a:r>
              <a:rPr lang="en-US" sz="3600" dirty="0" smtClean="0"/>
              <a:t> </a:t>
            </a:r>
            <a:r>
              <a:rPr lang="en-US" sz="3600" dirty="0" smtClean="0"/>
              <a:t>joules of heat and its specific heat capacity is </a:t>
            </a:r>
            <a:r>
              <a:rPr lang="en-US" sz="3600" dirty="0" smtClean="0"/>
              <a:t>0.444 </a:t>
            </a:r>
            <a:r>
              <a:rPr lang="en-US" sz="3600" dirty="0" smtClean="0"/>
              <a:t>J/</a:t>
            </a:r>
            <a:r>
              <a:rPr lang="en-US" sz="3600" dirty="0" err="1" smtClean="0"/>
              <a:t>g°C</a:t>
            </a:r>
            <a:r>
              <a:rPr lang="en-US" sz="3600" dirty="0" smtClean="0"/>
              <a:t>?  The initial temperature of the glass is </a:t>
            </a:r>
            <a:r>
              <a:rPr lang="en-US" sz="3600" dirty="0" smtClean="0"/>
              <a:t>22.0°C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much energy is required to melt 15.0 grams of water?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8405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How much energy is required to </a:t>
            </a:r>
            <a:r>
              <a:rPr lang="en-US" sz="3200" dirty="0" smtClean="0"/>
              <a:t>vaporize 25.0 </a:t>
            </a:r>
            <a:r>
              <a:rPr lang="en-US" sz="3200" dirty="0"/>
              <a:t>grams of water?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64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much energy is required to </a:t>
            </a:r>
            <a:r>
              <a:rPr lang="en-US" sz="3200" dirty="0" smtClean="0"/>
              <a:t>melt 255.0 </a:t>
            </a:r>
            <a:r>
              <a:rPr lang="en-US" sz="3200" dirty="0"/>
              <a:t>grams of water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6304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you heat an ice cube until it all vaporizes?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Remember when you heat a substance one of two things happens:</a:t>
            </a:r>
            <a:endParaRPr lang="en-US" sz="2800" dirty="0"/>
          </a:p>
          <a:p>
            <a:pPr lvl="1"/>
            <a:r>
              <a:rPr lang="en-US" sz="2800" dirty="0"/>
              <a:t>The substance changes temperature</a:t>
            </a:r>
          </a:p>
          <a:p>
            <a:pPr lvl="1"/>
            <a:r>
              <a:rPr lang="en-US" sz="2800" dirty="0"/>
              <a:t>The substance changes state of matter</a:t>
            </a:r>
          </a:p>
          <a:p>
            <a:r>
              <a:rPr lang="en-US" sz="2800" dirty="0" smtClean="0"/>
              <a:t>This means we need to calculate the energy involved in each step then add it all up. 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544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Calculate the energy needed to turn 50 grams of liquid water with </a:t>
            </a:r>
            <a:r>
              <a:rPr lang="en-US" sz="3600" dirty="0"/>
              <a:t>a temperature of 56°</a:t>
            </a:r>
            <a:r>
              <a:rPr lang="en-US" sz="3600" dirty="0" smtClean="0"/>
              <a:t>C to water vapor with </a:t>
            </a:r>
            <a:r>
              <a:rPr lang="en-US" sz="3600" dirty="0"/>
              <a:t>a temperature of 150°</a:t>
            </a:r>
            <a:r>
              <a:rPr lang="en-US" sz="3600" dirty="0" smtClean="0"/>
              <a:t>C.  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825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ice cube with a mass </a:t>
            </a:r>
            <a:r>
              <a:rPr lang="en-US" sz="3200" dirty="0"/>
              <a:t>of </a:t>
            </a:r>
            <a:r>
              <a:rPr lang="en-US" sz="3200" dirty="0" smtClean="0"/>
              <a:t>15 grams and an initial temperature of </a:t>
            </a:r>
            <a:r>
              <a:rPr lang="en-US" sz="3200" dirty="0"/>
              <a:t>-10°</a:t>
            </a:r>
            <a:r>
              <a:rPr lang="en-US" sz="3200" dirty="0" smtClean="0"/>
              <a:t>C is heated until all 15 grams of water is a vapor with a temperature of 105°C.  Calculate the energy needed to do this</a:t>
            </a:r>
            <a:r>
              <a:rPr lang="en-US" sz="3600" dirty="0" smtClean="0"/>
              <a:t>. 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9091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Rank liquids, solids, and gasses in order of increasing kinetic energy. </a:t>
            </a:r>
          </a:p>
          <a:p>
            <a:r>
              <a:rPr lang="en-US" sz="3200" dirty="0" smtClean="0"/>
              <a:t>What state(s) of mater have a definite volume?</a:t>
            </a:r>
          </a:p>
          <a:p>
            <a:r>
              <a:rPr lang="en-US" sz="3200" dirty="0" smtClean="0"/>
              <a:t>What state(s) of matter have a definite shape?</a:t>
            </a:r>
          </a:p>
          <a:p>
            <a:r>
              <a:rPr lang="en-US" sz="3200" dirty="0" smtClean="0"/>
              <a:t>What is one property that both solids and liquids share?</a:t>
            </a:r>
          </a:p>
        </p:txBody>
      </p:sp>
    </p:spTree>
    <p:extLst>
      <p:ext uri="{BB962C8B-B14F-4D97-AF65-F5344CB8AC3E}">
        <p14:creationId xmlns="" xmlns:p14="http://schemas.microsoft.com/office/powerpoint/2010/main" val="28094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of Phase Changes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Heat, Day 2</a:t>
            </a:r>
          </a:p>
          <a:p>
            <a:r>
              <a:rPr lang="en-US" dirty="0" smtClean="0"/>
              <a:t>Whitaker</a:t>
            </a:r>
          </a:p>
          <a:p>
            <a:r>
              <a:rPr lang="en-US" dirty="0" smtClean="0"/>
              <a:t>21 November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59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7200" dirty="0" smtClean="0"/>
              <a:t>q=</a:t>
            </a:r>
            <a:r>
              <a:rPr lang="en-US" sz="7200" dirty="0" err="1" smtClean="0"/>
              <a:t>mcΔT</a:t>
            </a:r>
            <a:r>
              <a:rPr lang="en-US" sz="7200" dirty="0"/>
              <a:t/>
            </a:r>
            <a:br>
              <a:rPr lang="en-US" sz="72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 = heat absorbed or released (most often in Joules)</a:t>
            </a:r>
          </a:p>
          <a:p>
            <a:r>
              <a:rPr lang="en-US" dirty="0" smtClean="0"/>
              <a:t>m = mass of the sample in grams</a:t>
            </a:r>
          </a:p>
          <a:p>
            <a:r>
              <a:rPr lang="en-US" dirty="0" smtClean="0"/>
              <a:t>c = the specific heat of the substance (J/</a:t>
            </a:r>
            <a:r>
              <a:rPr lang="en-US" dirty="0" err="1" smtClean="0"/>
              <a:t>g°C</a:t>
            </a:r>
            <a:r>
              <a:rPr lang="en-US" dirty="0" smtClean="0"/>
              <a:t>)</a:t>
            </a:r>
          </a:p>
          <a:p>
            <a:r>
              <a:rPr lang="en-US" dirty="0" smtClean="0"/>
              <a:t>ΔT = the change in temperature in degrees Celsius</a:t>
            </a:r>
          </a:p>
          <a:p>
            <a:endParaRPr lang="en-US" dirty="0"/>
          </a:p>
          <a:p>
            <a:r>
              <a:rPr lang="en-US" dirty="0" smtClean="0"/>
              <a:t>When solving a word problem, start by writing down your givens and figuring out what you are looking for. Then solve for the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7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a substance changes temperature.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4389120"/>
          </a:xfrm>
        </p:spPr>
        <p:txBody>
          <a:bodyPr/>
          <a:lstStyle/>
          <a:p>
            <a:r>
              <a:rPr lang="en-US" sz="2800" dirty="0" smtClean="0"/>
              <a:t>Specific Heat = The </a:t>
            </a:r>
            <a:r>
              <a:rPr lang="en-US" sz="2800" dirty="0"/>
              <a:t>amount of energy required to raise the temperature of 1 gram of a substance by 1°C. </a:t>
            </a:r>
          </a:p>
          <a:p>
            <a:pPr lvl="1"/>
            <a:r>
              <a:rPr lang="en-US" sz="2800" dirty="0"/>
              <a:t>Note! Every substance has a unique specific heat. </a:t>
            </a:r>
          </a:p>
          <a:p>
            <a:r>
              <a:rPr lang="en-US" sz="2800" dirty="0" smtClean="0"/>
              <a:t>q=</a:t>
            </a:r>
            <a:r>
              <a:rPr lang="en-US" sz="2800" dirty="0" err="1" smtClean="0"/>
              <a:t>mcΔT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0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many joules of heat are needed to raise the temperature of 10.0 g of aluminum from 22°C to 55°C, if the specific heat of aluminum is 0.90 J/</a:t>
            </a:r>
            <a:r>
              <a:rPr lang="en-US" sz="3600" dirty="0" err="1"/>
              <a:t>g°C</a:t>
            </a:r>
            <a:r>
              <a:rPr lang="en-US" sz="3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20065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Calculate the heat capacity of a piece of wood if 1500.0 g of the wood absorbs 6.75×10</a:t>
            </a:r>
            <a:r>
              <a:rPr lang="en-US" sz="3600" baseline="30000" dirty="0"/>
              <a:t>4</a:t>
            </a:r>
            <a:r>
              <a:rPr lang="en-US" sz="3600" dirty="0"/>
              <a:t> joules of heat, and its temperature changes from 32°C to 57°C </a:t>
            </a:r>
          </a:p>
        </p:txBody>
      </p:sp>
    </p:spTree>
    <p:extLst>
      <p:ext uri="{BB962C8B-B14F-4D97-AF65-F5344CB8AC3E}">
        <p14:creationId xmlns:p14="http://schemas.microsoft.com/office/powerpoint/2010/main" xmlns="" val="14565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what temperature will a 50.0 g piece of glass raise if it absorbs 5275 joules of heat and its specific heat capacity is 0.50 J/</a:t>
            </a:r>
            <a:r>
              <a:rPr lang="en-US" sz="3600" dirty="0" err="1"/>
              <a:t>g°C</a:t>
            </a:r>
            <a:r>
              <a:rPr lang="en-US" sz="3600" dirty="0"/>
              <a:t>?  The initial temperature of the glass is 20.0°C. </a:t>
            </a:r>
          </a:p>
        </p:txBody>
      </p:sp>
    </p:spTree>
    <p:extLst>
      <p:ext uri="{BB962C8B-B14F-4D97-AF65-F5344CB8AC3E}">
        <p14:creationId xmlns:p14="http://schemas.microsoft.com/office/powerpoint/2010/main" xmlns="" val="22498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when a substance changes phases.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Heat of fusion- energy required to melt a substance. 334 J/g for water</a:t>
            </a:r>
          </a:p>
          <a:p>
            <a:r>
              <a:rPr lang="en-US" sz="2800" dirty="0"/>
              <a:t>q= m </a:t>
            </a:r>
            <a:r>
              <a:rPr lang="en-US" sz="2800" dirty="0" err="1" smtClean="0"/>
              <a:t>Hf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Heat of vaporization- energy required to vaporize a substance. 2260 J/g for water</a:t>
            </a:r>
          </a:p>
          <a:p>
            <a:r>
              <a:rPr lang="en-US" sz="2800" dirty="0"/>
              <a:t>q= </a:t>
            </a:r>
            <a:r>
              <a:rPr lang="en-US" sz="2800" dirty="0" smtClean="0"/>
              <a:t>m </a:t>
            </a:r>
            <a:r>
              <a:rPr lang="en-US" sz="2800" dirty="0" err="1" smtClean="0"/>
              <a:t>Hv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1951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932</TotalTime>
  <Words>505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Warm-up</vt:lpstr>
      <vt:lpstr>Warm Up</vt:lpstr>
      <vt:lpstr>Energy of Phase Changes </vt:lpstr>
      <vt:lpstr>   q=mcΔT </vt:lpstr>
      <vt:lpstr>When a substance changes temperature. </vt:lpstr>
      <vt:lpstr>Example</vt:lpstr>
      <vt:lpstr>Example</vt:lpstr>
      <vt:lpstr>Example</vt:lpstr>
      <vt:lpstr>What happens when a substance changes phases.</vt:lpstr>
      <vt:lpstr>Example</vt:lpstr>
      <vt:lpstr>Example</vt:lpstr>
      <vt:lpstr>Example</vt:lpstr>
      <vt:lpstr>What happens when you heat an ice cube until it all vaporizes?</vt:lpstr>
      <vt:lpstr>Example</vt:lpstr>
      <vt:lpstr>Example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30</cp:revision>
  <dcterms:created xsi:type="dcterms:W3CDTF">2012-11-26T20:43:16Z</dcterms:created>
  <dcterms:modified xsi:type="dcterms:W3CDTF">2013-11-21T19:19:15Z</dcterms:modified>
</cp:coreProperties>
</file>