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8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7652-D3A4-4281-A830-1F48E4D0C1FA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600200"/>
            <a:ext cx="8861158" cy="5115457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dirty="0" smtClean="0"/>
              <a:t>Balance the following equations: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Ca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F</a:t>
            </a:r>
            <a:r>
              <a:rPr lang="en-US" sz="2800" baseline="-25000" dirty="0" smtClean="0"/>
              <a:t>2 (g)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CaF</a:t>
            </a:r>
            <a:r>
              <a:rPr lang="en-US" sz="2800" baseline="-25000" dirty="0" smtClean="0">
                <a:sym typeface="Wingdings"/>
              </a:rPr>
              <a:t>2 (s) 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N</a:t>
            </a:r>
            <a:r>
              <a:rPr lang="en-US" sz="2800" baseline="-25000" dirty="0" smtClean="0"/>
              <a:t>2 (g) </a:t>
            </a:r>
            <a:r>
              <a:rPr lang="en-US" sz="2800" dirty="0" smtClean="0"/>
              <a:t>+ H</a:t>
            </a:r>
            <a:r>
              <a:rPr lang="en-US" sz="2800" baseline="-25000" dirty="0" smtClean="0"/>
              <a:t>2 (g) </a:t>
            </a:r>
            <a:r>
              <a:rPr lang="en-US" sz="2800" dirty="0" smtClean="0">
                <a:sym typeface="Wingdings"/>
              </a:rPr>
              <a:t>NH</a:t>
            </a:r>
            <a:r>
              <a:rPr lang="en-US" sz="2800" baseline="-25000" dirty="0" smtClean="0">
                <a:sym typeface="Wingdings"/>
              </a:rPr>
              <a:t>3 (g)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Na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NaOH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baseline="-25000" dirty="0" smtClean="0">
                <a:sym typeface="Wingdings"/>
              </a:rPr>
              <a:t>(</a:t>
            </a:r>
            <a:r>
              <a:rPr lang="en-US" sz="2800" baseline="-25000" dirty="0" err="1" smtClean="0">
                <a:sym typeface="Wingdings"/>
              </a:rPr>
              <a:t>aq</a:t>
            </a:r>
            <a:r>
              <a:rPr lang="en-US" sz="2800" baseline="-25000" dirty="0" smtClean="0">
                <a:sym typeface="Wingdings"/>
              </a:rPr>
              <a:t>) </a:t>
            </a:r>
            <a:r>
              <a:rPr lang="en-US" sz="2800" dirty="0" smtClean="0">
                <a:sym typeface="Wingdings"/>
              </a:rPr>
              <a:t>+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 (g)</a:t>
            </a:r>
          </a:p>
          <a:p>
            <a:pPr lvl="1"/>
            <a:endParaRPr lang="en-US" sz="2800" dirty="0" smtClean="0">
              <a:sym typeface="Wingdings"/>
            </a:endParaRPr>
          </a:p>
          <a:p>
            <a:pPr lvl="1">
              <a:buNone/>
            </a:pPr>
            <a:r>
              <a:rPr lang="en-US" dirty="0" smtClean="0">
                <a:sym typeface="Wingdings"/>
              </a:rPr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 </a:t>
            </a:r>
            <a:r>
              <a:rPr lang="en-US" baseline="-25000" dirty="0" smtClean="0"/>
              <a:t>(g)  </a:t>
            </a:r>
            <a:r>
              <a:rPr lang="en-US" dirty="0" smtClean="0">
                <a:sym typeface="Wingdings"/>
              </a:rPr>
              <a:t>+ O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/>
              </a:rPr>
              <a:t>  CO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baseline="-25000" dirty="0" smtClean="0"/>
              <a:t>(l)</a:t>
            </a:r>
            <a:endParaRPr lang="en-US" sz="2800" baseline="-25000" dirty="0" smtClean="0">
              <a:sym typeface="Wingdings"/>
            </a:endParaRPr>
          </a:p>
          <a:p>
            <a:pPr lvl="1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06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compound breaks up into its elements </a:t>
            </a:r>
            <a:endParaRPr lang="en-US" sz="2800" dirty="0"/>
          </a:p>
          <a:p>
            <a:r>
              <a:rPr lang="en-US" sz="2800" dirty="0" smtClean="0"/>
              <a:t>AB </a:t>
            </a:r>
            <a:r>
              <a:rPr lang="en-US" sz="2800" dirty="0" smtClean="0">
                <a:sym typeface="Wingdings"/>
              </a:rPr>
              <a:t> A + B</a:t>
            </a:r>
            <a:endParaRPr lang="en-US" sz="2800" dirty="0" smtClean="0"/>
          </a:p>
          <a:p>
            <a:r>
              <a:rPr lang="en-US" sz="2800" dirty="0" smtClean="0"/>
              <a:t>2NaCl </a:t>
            </a:r>
            <a:r>
              <a:rPr lang="en-US" sz="2800" dirty="0" smtClean="0">
                <a:sym typeface="Wingdings"/>
              </a:rPr>
              <a:t> 2Na + Cl</a:t>
            </a:r>
            <a:r>
              <a:rPr lang="en-US" sz="2800" baseline="-25000" dirty="0" smtClean="0">
                <a:sym typeface="Wingdings"/>
              </a:rPr>
              <a:t>2</a:t>
            </a:r>
          </a:p>
          <a:p>
            <a:r>
              <a:rPr lang="en-US" sz="2800" dirty="0" smtClean="0">
                <a:sym typeface="Wingdings"/>
              </a:rPr>
              <a:t>Exact opposite of synthesis!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4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Carbonates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oxide and Carbon Dioxide </a:t>
            </a:r>
          </a:p>
          <a:p>
            <a:r>
              <a:rPr lang="en-US" sz="2800" dirty="0" smtClean="0"/>
              <a:t>MCO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MO + CO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  <a:p>
            <a:r>
              <a:rPr lang="en-US" sz="2800" dirty="0" smtClean="0"/>
              <a:t>PbCO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PbO</a:t>
            </a:r>
            <a:r>
              <a:rPr lang="en-US" sz="2800" dirty="0" smtClean="0">
                <a:sym typeface="Wingdings"/>
              </a:rPr>
              <a:t> + CO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55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Hydroxides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oxide and water</a:t>
            </a:r>
          </a:p>
          <a:p>
            <a:r>
              <a:rPr lang="en-US" sz="2800" dirty="0" smtClean="0"/>
              <a:t>MOH </a:t>
            </a:r>
            <a:r>
              <a:rPr lang="en-US" sz="2800" dirty="0" smtClean="0">
                <a:sym typeface="Wingdings"/>
              </a:rPr>
              <a:t> MO +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endParaRPr lang="en-US" sz="2800" dirty="0" smtClean="0"/>
          </a:p>
          <a:p>
            <a:r>
              <a:rPr lang="en-US" sz="2800" dirty="0" err="1" smtClean="0"/>
              <a:t>Pb</a:t>
            </a:r>
            <a:r>
              <a:rPr lang="en-US" sz="2800" dirty="0" smtClean="0"/>
              <a:t>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PbO</a:t>
            </a:r>
            <a:r>
              <a:rPr lang="en-US" sz="2800" dirty="0" smtClean="0">
                <a:sym typeface="Wingdings"/>
              </a:rPr>
              <a:t> +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12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Chlorates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chloride and oxygen gas</a:t>
            </a:r>
          </a:p>
          <a:p>
            <a:r>
              <a:rPr lang="en-US" sz="2800" dirty="0" smtClean="0"/>
              <a:t>MClO</a:t>
            </a:r>
            <a:r>
              <a:rPr lang="en-US" sz="2800" baseline="-25000" dirty="0" smtClean="0"/>
              <a:t>3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MCl</a:t>
            </a:r>
            <a:r>
              <a:rPr lang="en-US" sz="2800" dirty="0" smtClean="0">
                <a:sym typeface="Wingdings"/>
              </a:rPr>
              <a:t> + 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  <a:p>
            <a:r>
              <a:rPr lang="en-US" sz="2800" dirty="0" err="1" smtClean="0"/>
              <a:t>Pb</a:t>
            </a:r>
            <a:r>
              <a:rPr lang="en-US" sz="2800" dirty="0" smtClean="0"/>
              <a:t>(ClO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PbCl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+ 3O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952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 to 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Determine the type of compound before trying to predict the products!!</a:t>
            </a:r>
          </a:p>
          <a:p>
            <a:r>
              <a:rPr lang="en-US" sz="2800" dirty="0" smtClean="0"/>
              <a:t>Use the “Guidelines for Predicting the Products of selected Types of Chemical Reaction” reference 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7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7662864" cy="36695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ym typeface="Wingdings"/>
              </a:rPr>
              <a:t>Cu(OH)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 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 + O</a:t>
            </a:r>
            <a:r>
              <a:rPr lang="en-US" sz="2800" baseline="-25000" dirty="0" smtClean="0"/>
              <a:t>2</a:t>
            </a:r>
            <a:r>
              <a:rPr lang="en-US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Wingdings"/>
              </a:rPr>
              <a:t>CaCl</a:t>
            </a:r>
            <a:r>
              <a:rPr lang="en-US" sz="2400" baseline="-25000" dirty="0" smtClean="0"/>
              <a:t>2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Mg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62864" cy="41169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</a:p>
          <a:p>
            <a:pPr lvl="1"/>
            <a:r>
              <a:rPr lang="en-US" sz="2800" dirty="0"/>
              <a:t>CH</a:t>
            </a:r>
            <a:r>
              <a:rPr lang="en-US" sz="2800" baseline="-25000" dirty="0"/>
              <a:t>4</a:t>
            </a:r>
            <a:r>
              <a:rPr lang="en-US" sz="2800" dirty="0"/>
              <a:t> + </a:t>
            </a:r>
            <a:r>
              <a:rPr lang="en-US" sz="2800" dirty="0" smtClean="0"/>
              <a:t>2O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CO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+ 2H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</a:p>
          <a:p>
            <a:r>
              <a:rPr lang="en-US" sz="2800" dirty="0" smtClean="0">
                <a:sym typeface="Wingdings"/>
              </a:rPr>
              <a:t>Cs + F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>
                <a:sym typeface="Wingdings"/>
              </a:rPr>
              <a:t>2Cs </a:t>
            </a:r>
            <a:r>
              <a:rPr lang="en-US" sz="2800" dirty="0">
                <a:sym typeface="Wingdings"/>
              </a:rPr>
              <a:t>+ F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2CsF</a:t>
            </a:r>
          </a:p>
          <a:p>
            <a:r>
              <a:rPr lang="en-US" sz="2800" dirty="0" smtClean="0">
                <a:sym typeface="Wingdings"/>
              </a:rPr>
              <a:t>Ba + Cl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</a:t>
            </a:r>
          </a:p>
          <a:p>
            <a:pPr lvl="1"/>
            <a:r>
              <a:rPr lang="en-US" sz="2800" dirty="0">
                <a:sym typeface="Wingdings"/>
              </a:rPr>
              <a:t>Ba + Cl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BaCl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C</a:t>
            </a:r>
            <a:r>
              <a:rPr lang="en-US" sz="2800" baseline="-25000" dirty="0" smtClean="0">
                <a:sym typeface="Wingdings"/>
              </a:rPr>
              <a:t>3</a:t>
            </a:r>
            <a:r>
              <a:rPr lang="en-US" sz="2800" dirty="0" smtClean="0">
                <a:sym typeface="Wingdings"/>
              </a:rPr>
              <a:t>H</a:t>
            </a:r>
            <a:r>
              <a:rPr lang="en-US" sz="2800" baseline="-25000" dirty="0" smtClean="0">
                <a:sym typeface="Wingdings"/>
              </a:rPr>
              <a:t>8</a:t>
            </a:r>
            <a:r>
              <a:rPr lang="en-US" sz="2800" dirty="0" smtClean="0">
                <a:sym typeface="Wingdings"/>
              </a:rPr>
              <a:t> +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 </a:t>
            </a:r>
          </a:p>
          <a:p>
            <a:pPr lvl="1"/>
            <a:r>
              <a:rPr lang="en-US" sz="2800" dirty="0">
                <a:sym typeface="Wingdings"/>
              </a:rPr>
              <a:t>C</a:t>
            </a:r>
            <a:r>
              <a:rPr lang="en-US" sz="2800" baseline="-25000" dirty="0">
                <a:sym typeface="Wingdings"/>
              </a:rPr>
              <a:t>3</a:t>
            </a:r>
            <a:r>
              <a:rPr lang="en-US" sz="2800" dirty="0">
                <a:sym typeface="Wingdings"/>
              </a:rPr>
              <a:t>H</a:t>
            </a:r>
            <a:r>
              <a:rPr lang="en-US" sz="2800" baseline="-25000" dirty="0">
                <a:sym typeface="Wingdings"/>
              </a:rPr>
              <a:t>8</a:t>
            </a:r>
            <a:r>
              <a:rPr lang="en-US" sz="2800" dirty="0">
                <a:sym typeface="Wingdings"/>
              </a:rPr>
              <a:t> + </a:t>
            </a:r>
            <a:r>
              <a:rPr lang="en-US" sz="2800" dirty="0" smtClean="0">
                <a:sym typeface="Wingdings"/>
              </a:rPr>
              <a:t>5O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3CO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+ 4H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Products:</a:t>
            </a:r>
            <a:br>
              <a:rPr lang="en-US" dirty="0" smtClean="0"/>
            </a:br>
            <a:r>
              <a:rPr lang="en-US" dirty="0" smtClean="0"/>
              <a:t>Combustion, Synthesis, and 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Carbon containing compound reacts with oxygen. Carbon dioxide and water are always your products!</a:t>
            </a:r>
          </a:p>
          <a:p>
            <a:endParaRPr lang="en-US" sz="2800" dirty="0" smtClean="0"/>
          </a:p>
          <a:p>
            <a:r>
              <a:rPr lang="en-US" dirty="0" smtClean="0"/>
              <a:t>So, predicting products is pretty simple.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>
                <a:latin typeface="+mj-lt"/>
              </a:rPr>
              <a:t>C</a:t>
            </a:r>
            <a:r>
              <a:rPr lang="en-US" sz="2800" baseline="-25000" dirty="0" smtClean="0">
                <a:latin typeface="+mj-lt"/>
              </a:rPr>
              <a:t>6</a:t>
            </a:r>
            <a:r>
              <a:rPr lang="en-US" sz="2800" dirty="0" smtClean="0">
                <a:latin typeface="+mj-lt"/>
              </a:rPr>
              <a:t>H</a:t>
            </a:r>
            <a:r>
              <a:rPr lang="en-US" sz="2800" baseline="-25000" dirty="0" smtClean="0">
                <a:latin typeface="+mj-lt"/>
              </a:rPr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sz="2800" baseline="-250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+ O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en-US" dirty="0" smtClean="0">
                <a:latin typeface="+mj-lt"/>
                <a:sym typeface="Wingdings"/>
              </a:rPr>
              <a:t> 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  <a:sym typeface="Wingdings"/>
              </a:rPr>
              <a:t>O + CO</a:t>
            </a:r>
            <a:r>
              <a:rPr lang="en-US" baseline="-25000" dirty="0" smtClean="0">
                <a:latin typeface="+mj-lt"/>
              </a:rPr>
              <a:t>2</a:t>
            </a:r>
          </a:p>
          <a:p>
            <a:pPr algn="ctr">
              <a:buNone/>
            </a:pPr>
            <a:endParaRPr lang="en-US" sz="2800" baseline="-25000" dirty="0" smtClean="0">
              <a:latin typeface="+mj-lt"/>
            </a:endParaRPr>
          </a:p>
          <a:p>
            <a:pPr algn="ctr">
              <a:buNone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92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Products will always be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and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</a:p>
          <a:p>
            <a:endParaRPr lang="en-US" sz="4000" dirty="0" smtClean="0"/>
          </a:p>
          <a:p>
            <a:r>
              <a:rPr lang="en-US" sz="4000" dirty="0" smtClean="0"/>
              <a:t>Look for a carbon containing compound and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as a reactants. </a:t>
            </a:r>
          </a:p>
          <a:p>
            <a:endParaRPr lang="en-US" sz="4000" dirty="0" smtClean="0"/>
          </a:p>
          <a:p>
            <a:r>
              <a:rPr lang="en-US" sz="4000" dirty="0" smtClean="0"/>
              <a:t>The only work you have to do is balance the equation correctly.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42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a synthesis reaction is when two substances combine to form a new substance.</a:t>
            </a:r>
          </a:p>
          <a:p>
            <a:r>
              <a:rPr lang="en-US" sz="2800" dirty="0" smtClean="0"/>
              <a:t>Couple forms </a:t>
            </a:r>
            <a:r>
              <a:rPr lang="en-US" sz="2800" dirty="0" smtClean="0">
                <a:sym typeface="Wingdings" pitchFamily="2" charset="2"/>
              </a:rPr>
              <a:t>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Ex. 4Fe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2Fe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3</a:t>
            </a:r>
          </a:p>
          <a:p>
            <a:pPr marL="34925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645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Predicting Products.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Figure out the ions (charges) of the reactants.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Cross charges to predict product.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Write predicted product on products side.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Balance equation.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4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5671"/>
            <a:ext cx="7662864" cy="392719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 + 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/>
              <a:t>2Na </a:t>
            </a:r>
            <a:r>
              <a:rPr lang="en-US" sz="2800" dirty="0"/>
              <a:t>+ Cl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>
                <a:sym typeface="Wingdings"/>
              </a:rPr>
              <a:t> 2NaCl</a:t>
            </a:r>
          </a:p>
          <a:p>
            <a:r>
              <a:rPr lang="en-US" sz="2800" dirty="0" smtClean="0">
                <a:sym typeface="Wingdings"/>
              </a:rPr>
              <a:t>K+Br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>
                <a:sym typeface="Wingdings"/>
              </a:rPr>
              <a:t>2K</a:t>
            </a:r>
            <a:r>
              <a:rPr lang="en-US" sz="2800" dirty="0">
                <a:sym typeface="Wingdings"/>
              </a:rPr>
              <a:t>+Br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2KBr</a:t>
            </a:r>
          </a:p>
          <a:p>
            <a:r>
              <a:rPr lang="en-US" sz="2800" dirty="0" smtClean="0">
                <a:sym typeface="Wingdings"/>
              </a:rPr>
              <a:t>Mg +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</a:t>
            </a:r>
          </a:p>
          <a:p>
            <a:pPr lvl="1"/>
            <a:r>
              <a:rPr lang="en-US" sz="2800" dirty="0" smtClean="0">
                <a:sym typeface="Wingdings"/>
              </a:rPr>
              <a:t>2Mg </a:t>
            </a:r>
            <a:r>
              <a:rPr lang="en-US" sz="2800" dirty="0">
                <a:sym typeface="Wingdings"/>
              </a:rPr>
              <a:t>+ O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 2MgO</a:t>
            </a:r>
          </a:p>
        </p:txBody>
      </p:sp>
    </p:spTree>
    <p:extLst>
      <p:ext uri="{BB962C8B-B14F-4D97-AF65-F5344CB8AC3E}">
        <p14:creationId xmlns:p14="http://schemas.microsoft.com/office/powerpoint/2010/main" val="11549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Something breaks apart into individual pieces. </a:t>
            </a:r>
          </a:p>
          <a:p>
            <a:r>
              <a:rPr lang="en-US" sz="2800" dirty="0" smtClean="0"/>
              <a:t>Opposite of synthesis reactions. </a:t>
            </a:r>
          </a:p>
          <a:p>
            <a:r>
              <a:rPr lang="en-US" sz="2800" dirty="0" smtClean="0"/>
              <a:t>Couple breaks up </a:t>
            </a:r>
            <a:r>
              <a:rPr lang="en-US" sz="2800" dirty="0" smtClean="0">
                <a:sym typeface="Wingdings"/>
              </a:rPr>
              <a:t></a:t>
            </a:r>
            <a:endParaRPr lang="en-US" sz="2800" dirty="0" smtClean="0"/>
          </a:p>
          <a:p>
            <a:pPr lvl="1"/>
            <a:r>
              <a:rPr lang="en-US" sz="2800" dirty="0" smtClean="0"/>
              <a:t>Ex. 2NaCl</a:t>
            </a:r>
            <a:r>
              <a:rPr lang="en-US" sz="2800" baseline="-25000" dirty="0" smtClean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2Na </a:t>
            </a:r>
            <a:r>
              <a:rPr lang="en-US" sz="2800" dirty="0">
                <a:sym typeface="Wingdings"/>
              </a:rPr>
              <a:t>+ </a:t>
            </a:r>
            <a:r>
              <a:rPr lang="en-US" sz="2800" dirty="0" smtClean="0">
                <a:sym typeface="Wingdings"/>
              </a:rPr>
              <a:t>Cl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baseline="-25000" dirty="0">
              <a:sym typeface="Wingdings"/>
            </a:endParaRPr>
          </a:p>
          <a:p>
            <a:pPr lvl="1"/>
            <a:endParaRPr lang="en-US" baseline="-25000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need to know four types </a:t>
            </a:r>
          </a:p>
          <a:p>
            <a:pPr lvl="1"/>
            <a:r>
              <a:rPr lang="en-US" sz="2800" dirty="0" smtClean="0"/>
              <a:t>Binary </a:t>
            </a:r>
          </a:p>
          <a:p>
            <a:pPr lvl="1"/>
            <a:r>
              <a:rPr lang="en-US" sz="2800" dirty="0" smtClean="0"/>
              <a:t>Metallic Carbonates </a:t>
            </a:r>
          </a:p>
          <a:p>
            <a:pPr lvl="1"/>
            <a:r>
              <a:rPr lang="en-US" sz="2800" dirty="0" smtClean="0"/>
              <a:t>Metallic Hydroxides</a:t>
            </a:r>
          </a:p>
          <a:p>
            <a:pPr lvl="1"/>
            <a:r>
              <a:rPr lang="en-US" sz="2800" dirty="0" smtClean="0"/>
              <a:t>Metallic Chlorates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78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431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Warm-up</vt:lpstr>
      <vt:lpstr>Predicting Products: Combustion, Synthesis, and Decomposition</vt:lpstr>
      <vt:lpstr>Combustion </vt:lpstr>
      <vt:lpstr>Combustion </vt:lpstr>
      <vt:lpstr>Synthesis </vt:lpstr>
      <vt:lpstr>Steps for Predicting Products.</vt:lpstr>
      <vt:lpstr>Example </vt:lpstr>
      <vt:lpstr>Decomposition </vt:lpstr>
      <vt:lpstr>Decomposition </vt:lpstr>
      <vt:lpstr>Binary Decomposition </vt:lpstr>
      <vt:lpstr>Metallic Carbonates </vt:lpstr>
      <vt:lpstr>Metallic Hydroxides </vt:lpstr>
      <vt:lpstr>Metallic Chlorates </vt:lpstr>
      <vt:lpstr>Key Things to Remember </vt:lpstr>
      <vt:lpstr>Practice 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Jean Kimrey</dc:creator>
  <cp:lastModifiedBy>Kuhn, Christopher</cp:lastModifiedBy>
  <cp:revision>17</cp:revision>
  <dcterms:created xsi:type="dcterms:W3CDTF">2013-04-05T19:59:21Z</dcterms:created>
  <dcterms:modified xsi:type="dcterms:W3CDTF">2016-11-17T12:27:40Z</dcterms:modified>
</cp:coreProperties>
</file>