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3" r:id="rId4"/>
    <p:sldId id="274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84" y="5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B7652-D3A4-4281-A830-1F48E4D0C1FA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32837-5BFC-4D1F-AE6A-AA2D37BA9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728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B7652-D3A4-4281-A830-1F48E4D0C1FA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32837-5BFC-4D1F-AE6A-AA2D37BA9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86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B7652-D3A4-4281-A830-1F48E4D0C1FA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32837-5BFC-4D1F-AE6A-AA2D37BA9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770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B7652-D3A4-4281-A830-1F48E4D0C1FA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32837-5BFC-4D1F-AE6A-AA2D37BA9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916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B7652-D3A4-4281-A830-1F48E4D0C1FA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32837-5BFC-4D1F-AE6A-AA2D37BA9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702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B7652-D3A4-4281-A830-1F48E4D0C1FA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32837-5BFC-4D1F-AE6A-AA2D37BA9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179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B7652-D3A4-4281-A830-1F48E4D0C1FA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32837-5BFC-4D1F-AE6A-AA2D37BA9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337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B7652-D3A4-4281-A830-1F48E4D0C1FA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32837-5BFC-4D1F-AE6A-AA2D37BA9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704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B7652-D3A4-4281-A830-1F48E4D0C1FA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32837-5BFC-4D1F-AE6A-AA2D37BA9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361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B7652-D3A4-4281-A830-1F48E4D0C1FA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32837-5BFC-4D1F-AE6A-AA2D37BA9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583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B7652-D3A4-4281-A830-1F48E4D0C1FA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32837-5BFC-4D1F-AE6A-AA2D37BA9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712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B7652-D3A4-4281-A830-1F48E4D0C1FA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32837-5BFC-4D1F-AE6A-AA2D37BA9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154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983" y="1600200"/>
            <a:ext cx="8861158" cy="5115457"/>
          </a:xfrm>
        </p:spPr>
        <p:txBody>
          <a:bodyPr>
            <a:noAutofit/>
          </a:bodyPr>
          <a:lstStyle/>
          <a:p>
            <a:pPr lvl="1">
              <a:buNone/>
            </a:pPr>
            <a:r>
              <a:rPr lang="en-US" sz="2800" dirty="0" smtClean="0"/>
              <a:t>Balance the following equations:</a:t>
            </a:r>
          </a:p>
          <a:p>
            <a:pPr lvl="1">
              <a:buNone/>
            </a:pPr>
            <a:endParaRPr lang="en-US" sz="2800" dirty="0" smtClean="0"/>
          </a:p>
          <a:p>
            <a:pPr lvl="1">
              <a:buNone/>
            </a:pPr>
            <a:r>
              <a:rPr lang="en-US" sz="2800" dirty="0" smtClean="0"/>
              <a:t>Ca </a:t>
            </a:r>
            <a:r>
              <a:rPr lang="en-US" sz="2800" baseline="-25000" dirty="0" smtClean="0"/>
              <a:t>(s)</a:t>
            </a:r>
            <a:r>
              <a:rPr lang="en-US" sz="2800" dirty="0" smtClean="0"/>
              <a:t> + F</a:t>
            </a:r>
            <a:r>
              <a:rPr lang="en-US" sz="2800" baseline="-25000" dirty="0" smtClean="0"/>
              <a:t>2 (g)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/>
              </a:rPr>
              <a:t>CaF</a:t>
            </a:r>
            <a:r>
              <a:rPr lang="en-US" sz="2800" baseline="-25000" dirty="0" smtClean="0">
                <a:sym typeface="Wingdings"/>
              </a:rPr>
              <a:t>2 (s) </a:t>
            </a:r>
          </a:p>
          <a:p>
            <a:pPr lvl="1"/>
            <a:endParaRPr lang="en-US" sz="2800" dirty="0" smtClean="0"/>
          </a:p>
          <a:p>
            <a:pPr lvl="1">
              <a:buNone/>
            </a:pPr>
            <a:r>
              <a:rPr lang="en-US" sz="2800" dirty="0" smtClean="0"/>
              <a:t>N</a:t>
            </a:r>
            <a:r>
              <a:rPr lang="en-US" sz="2800" baseline="-25000" dirty="0" smtClean="0"/>
              <a:t>2 (g) </a:t>
            </a:r>
            <a:r>
              <a:rPr lang="en-US" sz="2800" dirty="0" smtClean="0"/>
              <a:t>+ H</a:t>
            </a:r>
            <a:r>
              <a:rPr lang="en-US" sz="2800" baseline="-25000" dirty="0" smtClean="0"/>
              <a:t>2 (g) </a:t>
            </a:r>
            <a:r>
              <a:rPr lang="en-US" sz="2800" dirty="0" smtClean="0">
                <a:sym typeface="Wingdings"/>
              </a:rPr>
              <a:t>NH</a:t>
            </a:r>
            <a:r>
              <a:rPr lang="en-US" sz="2800" baseline="-25000" dirty="0" smtClean="0">
                <a:sym typeface="Wingdings"/>
              </a:rPr>
              <a:t>3 (g)</a:t>
            </a:r>
          </a:p>
          <a:p>
            <a:pPr lvl="1"/>
            <a:endParaRPr lang="en-US" sz="2800" dirty="0" smtClean="0"/>
          </a:p>
          <a:p>
            <a:pPr lvl="1">
              <a:buNone/>
            </a:pPr>
            <a:r>
              <a:rPr lang="en-US" sz="2800" dirty="0" smtClean="0"/>
              <a:t>Na </a:t>
            </a:r>
            <a:r>
              <a:rPr lang="en-US" sz="2800" baseline="-25000" dirty="0" smtClean="0"/>
              <a:t>(s)</a:t>
            </a:r>
            <a:r>
              <a:rPr lang="en-US" sz="2800" dirty="0" smtClean="0"/>
              <a:t> + 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 </a:t>
            </a:r>
            <a:r>
              <a:rPr lang="en-US" sz="2800" baseline="-25000" dirty="0" smtClean="0"/>
              <a:t>(l)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/>
              </a:rPr>
              <a:t> </a:t>
            </a:r>
            <a:r>
              <a:rPr lang="en-US" sz="2800" dirty="0" err="1" smtClean="0">
                <a:sym typeface="Wingdings"/>
              </a:rPr>
              <a:t>NaOH</a:t>
            </a:r>
            <a:r>
              <a:rPr lang="en-US" sz="2800" dirty="0" smtClean="0">
                <a:sym typeface="Wingdings"/>
              </a:rPr>
              <a:t> </a:t>
            </a:r>
            <a:r>
              <a:rPr lang="en-US" sz="2800" baseline="-25000" dirty="0" smtClean="0">
                <a:sym typeface="Wingdings"/>
              </a:rPr>
              <a:t>(</a:t>
            </a:r>
            <a:r>
              <a:rPr lang="en-US" sz="2800" baseline="-25000" dirty="0" err="1" smtClean="0">
                <a:sym typeface="Wingdings"/>
              </a:rPr>
              <a:t>aq</a:t>
            </a:r>
            <a:r>
              <a:rPr lang="en-US" sz="2800" baseline="-25000" dirty="0" smtClean="0">
                <a:sym typeface="Wingdings"/>
              </a:rPr>
              <a:t>) </a:t>
            </a:r>
            <a:r>
              <a:rPr lang="en-US" sz="2800" dirty="0" smtClean="0">
                <a:sym typeface="Wingdings"/>
              </a:rPr>
              <a:t>+ </a:t>
            </a:r>
            <a:r>
              <a:rPr lang="en-US" dirty="0" smtClean="0">
                <a:sym typeface="Wingdings"/>
              </a:rPr>
              <a:t>H</a:t>
            </a:r>
            <a:r>
              <a:rPr lang="en-US" baseline="-25000" dirty="0" smtClean="0">
                <a:sym typeface="Wingdings"/>
              </a:rPr>
              <a:t>2 (g)</a:t>
            </a:r>
          </a:p>
          <a:p>
            <a:pPr lvl="1"/>
            <a:endParaRPr lang="en-US" sz="2800" dirty="0" smtClean="0">
              <a:sym typeface="Wingdings"/>
            </a:endParaRPr>
          </a:p>
          <a:p>
            <a:pPr lvl="1">
              <a:buNone/>
            </a:pPr>
            <a:r>
              <a:rPr lang="en-US" dirty="0" smtClean="0">
                <a:sym typeface="Wingdings"/>
              </a:rPr>
              <a:t>C</a:t>
            </a:r>
            <a:r>
              <a:rPr lang="en-US" baseline="-25000" dirty="0" smtClean="0"/>
              <a:t>2</a:t>
            </a:r>
            <a:r>
              <a:rPr lang="en-US" dirty="0" smtClean="0">
                <a:sym typeface="Wingdings"/>
              </a:rPr>
              <a:t>H</a:t>
            </a:r>
            <a:r>
              <a:rPr lang="en-US" baseline="-25000" dirty="0" smtClean="0">
                <a:sym typeface="Wingdings"/>
              </a:rPr>
              <a:t>6</a:t>
            </a:r>
            <a:r>
              <a:rPr lang="en-US" dirty="0" smtClean="0">
                <a:sym typeface="Wingdings"/>
              </a:rPr>
              <a:t> </a:t>
            </a:r>
            <a:r>
              <a:rPr lang="en-US" baseline="-25000" dirty="0" smtClean="0"/>
              <a:t>(g)  </a:t>
            </a:r>
            <a:r>
              <a:rPr lang="en-US" dirty="0" smtClean="0">
                <a:sym typeface="Wingdings"/>
              </a:rPr>
              <a:t>+ O</a:t>
            </a:r>
            <a:r>
              <a:rPr lang="en-US" baseline="-25000" dirty="0" smtClean="0"/>
              <a:t>2 (g) </a:t>
            </a:r>
            <a:r>
              <a:rPr lang="en-US" dirty="0" smtClean="0">
                <a:sym typeface="Wingdings"/>
              </a:rPr>
              <a:t>  CO</a:t>
            </a:r>
            <a:r>
              <a:rPr lang="en-US" baseline="-25000" dirty="0" smtClean="0"/>
              <a:t>2 (g) </a:t>
            </a:r>
            <a:r>
              <a:rPr lang="en-US" dirty="0" smtClean="0">
                <a:sym typeface="Wingdings"/>
              </a:rPr>
              <a:t> + 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 </a:t>
            </a:r>
            <a:r>
              <a:rPr lang="en-US" baseline="-25000" dirty="0" smtClean="0"/>
              <a:t>(l)</a:t>
            </a:r>
            <a:endParaRPr lang="en-US" sz="2800" baseline="-25000" dirty="0" smtClean="0">
              <a:sym typeface="Wingdings"/>
            </a:endParaRPr>
          </a:p>
          <a:p>
            <a:pPr lvl="1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55063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Decomposition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compound breaks up into its elements </a:t>
            </a:r>
            <a:endParaRPr lang="en-US" sz="2800" dirty="0"/>
          </a:p>
          <a:p>
            <a:r>
              <a:rPr lang="en-US" sz="2800" dirty="0" smtClean="0"/>
              <a:t>AB </a:t>
            </a:r>
            <a:r>
              <a:rPr lang="en-US" sz="2800" dirty="0" smtClean="0">
                <a:sym typeface="Wingdings"/>
              </a:rPr>
              <a:t> A + B</a:t>
            </a:r>
            <a:endParaRPr lang="en-US" sz="2800" dirty="0" smtClean="0"/>
          </a:p>
          <a:p>
            <a:r>
              <a:rPr lang="en-US" sz="2800" dirty="0" smtClean="0"/>
              <a:t>2NaCl </a:t>
            </a:r>
            <a:r>
              <a:rPr lang="en-US" sz="2800" dirty="0" smtClean="0">
                <a:sym typeface="Wingdings"/>
              </a:rPr>
              <a:t> 2Na + Cl</a:t>
            </a:r>
            <a:r>
              <a:rPr lang="en-US" sz="2800" baseline="-25000" dirty="0" smtClean="0">
                <a:sym typeface="Wingdings"/>
              </a:rPr>
              <a:t>2</a:t>
            </a:r>
          </a:p>
          <a:p>
            <a:r>
              <a:rPr lang="en-US" sz="2800" dirty="0" smtClean="0">
                <a:sym typeface="Wingdings"/>
              </a:rPr>
              <a:t>Exact opposite of synthesis!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32400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Metallic Carbonates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Decompose into the metal oxide and Carbon Dioxide </a:t>
            </a:r>
          </a:p>
          <a:p>
            <a:r>
              <a:rPr lang="en-US" sz="2800" dirty="0" smtClean="0"/>
              <a:t>MCO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/>
              </a:rPr>
              <a:t> MO + CO</a:t>
            </a:r>
            <a:r>
              <a:rPr lang="en-US" sz="2800" baseline="-25000" dirty="0" smtClean="0">
                <a:sym typeface="Wingdings"/>
              </a:rPr>
              <a:t>2</a:t>
            </a:r>
            <a:endParaRPr lang="en-US" sz="2800" dirty="0" smtClean="0"/>
          </a:p>
          <a:p>
            <a:r>
              <a:rPr lang="en-US" sz="2800" dirty="0" smtClean="0"/>
              <a:t>PbCO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/>
              </a:rPr>
              <a:t> </a:t>
            </a:r>
            <a:r>
              <a:rPr lang="en-US" sz="2800" dirty="0" err="1" smtClean="0">
                <a:sym typeface="Wingdings"/>
              </a:rPr>
              <a:t>PbO</a:t>
            </a:r>
            <a:r>
              <a:rPr lang="en-US" sz="2800" dirty="0" smtClean="0">
                <a:sym typeface="Wingdings"/>
              </a:rPr>
              <a:t> + CO</a:t>
            </a:r>
            <a:r>
              <a:rPr lang="en-US" sz="2800" baseline="-25000" dirty="0" smtClean="0">
                <a:sym typeface="Wingdings"/>
              </a:rPr>
              <a:t>2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925522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Metallic Hydroxides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Decompose into the metal oxide and water</a:t>
            </a:r>
          </a:p>
          <a:p>
            <a:r>
              <a:rPr lang="en-US" sz="2800" dirty="0" smtClean="0"/>
              <a:t>MOH </a:t>
            </a:r>
            <a:r>
              <a:rPr lang="en-US" sz="2800" dirty="0" smtClean="0">
                <a:sym typeface="Wingdings"/>
              </a:rPr>
              <a:t> MO + H</a:t>
            </a:r>
            <a:r>
              <a:rPr lang="en-US" sz="2800" baseline="-25000" dirty="0" smtClean="0">
                <a:sym typeface="Wingdings"/>
              </a:rPr>
              <a:t>2</a:t>
            </a:r>
            <a:r>
              <a:rPr lang="en-US" sz="2800" dirty="0" smtClean="0">
                <a:sym typeface="Wingdings"/>
              </a:rPr>
              <a:t>O</a:t>
            </a:r>
            <a:endParaRPr lang="en-US" sz="2800" dirty="0" smtClean="0"/>
          </a:p>
          <a:p>
            <a:r>
              <a:rPr lang="en-US" sz="2800" dirty="0" err="1" smtClean="0"/>
              <a:t>Pb</a:t>
            </a:r>
            <a:r>
              <a:rPr lang="en-US" sz="2800" dirty="0" smtClean="0"/>
              <a:t>(OH)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/>
              </a:rPr>
              <a:t> </a:t>
            </a:r>
            <a:r>
              <a:rPr lang="en-US" sz="2800" dirty="0" err="1" smtClean="0">
                <a:sym typeface="Wingdings"/>
              </a:rPr>
              <a:t>PbO</a:t>
            </a:r>
            <a:r>
              <a:rPr lang="en-US" sz="2800" dirty="0" smtClean="0">
                <a:sym typeface="Wingdings"/>
              </a:rPr>
              <a:t> + H</a:t>
            </a:r>
            <a:r>
              <a:rPr lang="en-US" sz="2800" baseline="-25000" dirty="0" smtClean="0">
                <a:sym typeface="Wingdings"/>
              </a:rPr>
              <a:t>2</a:t>
            </a:r>
            <a:r>
              <a:rPr lang="en-US" sz="2800" dirty="0" smtClean="0">
                <a:sym typeface="Wingdings"/>
              </a:rPr>
              <a:t>O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31287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Metallic Chlorates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Decompose into the metal chloride and oxygen gas</a:t>
            </a:r>
          </a:p>
          <a:p>
            <a:r>
              <a:rPr lang="en-US" sz="2800" dirty="0" smtClean="0"/>
              <a:t>MClO</a:t>
            </a:r>
            <a:r>
              <a:rPr lang="en-US" sz="2800" baseline="-25000" dirty="0" smtClean="0"/>
              <a:t>3 </a:t>
            </a:r>
            <a:r>
              <a:rPr lang="en-US" sz="2800" dirty="0" smtClean="0">
                <a:sym typeface="Wingdings"/>
              </a:rPr>
              <a:t> </a:t>
            </a:r>
            <a:r>
              <a:rPr lang="en-US" sz="2800" dirty="0" err="1" smtClean="0">
                <a:sym typeface="Wingdings"/>
              </a:rPr>
              <a:t>MCl</a:t>
            </a:r>
            <a:r>
              <a:rPr lang="en-US" sz="2800" dirty="0" smtClean="0">
                <a:sym typeface="Wingdings"/>
              </a:rPr>
              <a:t> + O</a:t>
            </a:r>
            <a:r>
              <a:rPr lang="en-US" sz="2800" baseline="-25000" dirty="0" smtClean="0">
                <a:sym typeface="Wingdings"/>
              </a:rPr>
              <a:t>2</a:t>
            </a:r>
            <a:endParaRPr lang="en-US" sz="2800" dirty="0" smtClean="0"/>
          </a:p>
          <a:p>
            <a:r>
              <a:rPr lang="en-US" sz="2800" dirty="0" err="1" smtClean="0"/>
              <a:t>Pb</a:t>
            </a:r>
            <a:r>
              <a:rPr lang="en-US" sz="2800" dirty="0" smtClean="0"/>
              <a:t>(ClO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)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/>
              </a:rPr>
              <a:t> PbCl</a:t>
            </a:r>
            <a:r>
              <a:rPr lang="en-US" sz="2800" baseline="-25000" dirty="0" smtClean="0">
                <a:sym typeface="Wingdings"/>
              </a:rPr>
              <a:t>2 </a:t>
            </a:r>
            <a:r>
              <a:rPr lang="en-US" sz="2800" dirty="0" smtClean="0">
                <a:sym typeface="Wingdings"/>
              </a:rPr>
              <a:t>+ 3O</a:t>
            </a:r>
            <a:r>
              <a:rPr lang="en-US" sz="2800" baseline="-25000" dirty="0" smtClean="0">
                <a:sym typeface="Wingdings"/>
              </a:rPr>
              <a:t>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69526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Things to Remember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Determine the type of compound before trying to predict the products!!</a:t>
            </a:r>
          </a:p>
          <a:p>
            <a:r>
              <a:rPr lang="en-US" sz="2800" dirty="0" smtClean="0"/>
              <a:t>Use the “Guidelines for Predicting the Products of selected Types of Chemical Reaction” reference sheet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94734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09800"/>
            <a:ext cx="7662864" cy="366955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sym typeface="Wingdings"/>
              </a:rPr>
              <a:t>Cu(OH)</a:t>
            </a:r>
            <a:r>
              <a:rPr lang="en-US" sz="2800" baseline="-25000" dirty="0">
                <a:sym typeface="Wingdings"/>
              </a:rPr>
              <a:t>2</a:t>
            </a:r>
            <a:r>
              <a:rPr lang="en-US" sz="2800" dirty="0">
                <a:sym typeface="Wingdings"/>
              </a:rPr>
              <a:t> 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Li + O</a:t>
            </a:r>
            <a:r>
              <a:rPr lang="en-US" sz="2800" baseline="-25000" dirty="0" smtClean="0"/>
              <a:t>2</a:t>
            </a:r>
            <a:r>
              <a:rPr lang="en-US" dirty="0" smtClean="0"/>
              <a:t> </a:t>
            </a:r>
            <a:r>
              <a:rPr lang="en-US" sz="2400" dirty="0" smtClean="0">
                <a:sym typeface="Wingdings"/>
              </a:rPr>
              <a:t>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ym typeface="Wingdings"/>
              </a:rPr>
              <a:t>CaCl</a:t>
            </a:r>
            <a:r>
              <a:rPr lang="en-US" sz="2400" baseline="-25000" dirty="0" smtClean="0"/>
              <a:t>2 </a:t>
            </a:r>
            <a:r>
              <a:rPr lang="en-US" sz="2400" dirty="0" smtClean="0">
                <a:sym typeface="Wingdings"/>
              </a:rPr>
              <a:t>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Mg + Cl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/>
              </a:rPr>
              <a:t></a:t>
            </a:r>
          </a:p>
          <a:p>
            <a:pPr>
              <a:lnSpc>
                <a:spcPct val="15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15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7662864" cy="411699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CH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 + 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/>
              </a:rPr>
              <a:t> </a:t>
            </a:r>
          </a:p>
          <a:p>
            <a:pPr lvl="1"/>
            <a:r>
              <a:rPr lang="en-US" sz="2800" dirty="0"/>
              <a:t>CH</a:t>
            </a:r>
            <a:r>
              <a:rPr lang="en-US" sz="2800" baseline="-25000" dirty="0"/>
              <a:t>4</a:t>
            </a:r>
            <a:r>
              <a:rPr lang="en-US" sz="2800" dirty="0"/>
              <a:t> + </a:t>
            </a:r>
            <a:r>
              <a:rPr lang="en-US" sz="2800" dirty="0" smtClean="0"/>
              <a:t>2O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</a:t>
            </a:r>
            <a:r>
              <a:rPr lang="en-US" sz="2800" dirty="0">
                <a:sym typeface="Wingdings"/>
              </a:rPr>
              <a:t> </a:t>
            </a:r>
            <a:r>
              <a:rPr lang="en-US" sz="2800" dirty="0" smtClean="0">
                <a:sym typeface="Wingdings"/>
              </a:rPr>
              <a:t>CO</a:t>
            </a:r>
            <a:r>
              <a:rPr lang="en-US" sz="2800" baseline="-25000" dirty="0" smtClean="0">
                <a:sym typeface="Wingdings"/>
              </a:rPr>
              <a:t>2 </a:t>
            </a:r>
            <a:r>
              <a:rPr lang="en-US" sz="2800" dirty="0" smtClean="0">
                <a:sym typeface="Wingdings"/>
              </a:rPr>
              <a:t>+ 2H</a:t>
            </a:r>
            <a:r>
              <a:rPr lang="en-US" sz="2800" baseline="-25000" dirty="0" smtClean="0">
                <a:sym typeface="Wingdings"/>
              </a:rPr>
              <a:t>2</a:t>
            </a:r>
            <a:r>
              <a:rPr lang="en-US" sz="2800" dirty="0" smtClean="0">
                <a:sym typeface="Wingdings"/>
              </a:rPr>
              <a:t>O</a:t>
            </a:r>
          </a:p>
          <a:p>
            <a:r>
              <a:rPr lang="en-US" sz="2800" dirty="0" smtClean="0">
                <a:sym typeface="Wingdings"/>
              </a:rPr>
              <a:t>Cs + F</a:t>
            </a:r>
            <a:r>
              <a:rPr lang="en-US" sz="2800" baseline="-25000" dirty="0" smtClean="0">
                <a:sym typeface="Wingdings"/>
              </a:rPr>
              <a:t>2 </a:t>
            </a:r>
            <a:r>
              <a:rPr lang="en-US" sz="2800" dirty="0" smtClean="0">
                <a:sym typeface="Wingdings"/>
              </a:rPr>
              <a:t></a:t>
            </a:r>
          </a:p>
          <a:p>
            <a:pPr lvl="1"/>
            <a:r>
              <a:rPr lang="en-US" sz="2800" dirty="0" smtClean="0">
                <a:sym typeface="Wingdings"/>
              </a:rPr>
              <a:t>2Cs </a:t>
            </a:r>
            <a:r>
              <a:rPr lang="en-US" sz="2800" dirty="0">
                <a:sym typeface="Wingdings"/>
              </a:rPr>
              <a:t>+ F</a:t>
            </a:r>
            <a:r>
              <a:rPr lang="en-US" sz="2800" baseline="-25000" dirty="0">
                <a:sym typeface="Wingdings"/>
              </a:rPr>
              <a:t>2 </a:t>
            </a:r>
            <a:r>
              <a:rPr lang="en-US" sz="2800" dirty="0" smtClean="0">
                <a:sym typeface="Wingdings"/>
              </a:rPr>
              <a:t> 2CsF</a:t>
            </a:r>
          </a:p>
          <a:p>
            <a:r>
              <a:rPr lang="en-US" sz="2800" dirty="0" smtClean="0">
                <a:sym typeface="Wingdings"/>
              </a:rPr>
              <a:t>Ba + Cl</a:t>
            </a:r>
            <a:r>
              <a:rPr lang="en-US" sz="2800" baseline="-25000" dirty="0" smtClean="0">
                <a:sym typeface="Wingdings"/>
              </a:rPr>
              <a:t>2 </a:t>
            </a:r>
            <a:r>
              <a:rPr lang="en-US" sz="2800" dirty="0" smtClean="0">
                <a:sym typeface="Wingdings"/>
              </a:rPr>
              <a:t> </a:t>
            </a:r>
          </a:p>
          <a:p>
            <a:pPr lvl="1"/>
            <a:r>
              <a:rPr lang="en-US" sz="2800" dirty="0">
                <a:sym typeface="Wingdings"/>
              </a:rPr>
              <a:t>Ba + Cl</a:t>
            </a:r>
            <a:r>
              <a:rPr lang="en-US" sz="2800" baseline="-25000" dirty="0">
                <a:sym typeface="Wingdings"/>
              </a:rPr>
              <a:t>2 </a:t>
            </a:r>
            <a:r>
              <a:rPr lang="en-US" sz="2800" dirty="0">
                <a:sym typeface="Wingdings"/>
              </a:rPr>
              <a:t> </a:t>
            </a:r>
            <a:r>
              <a:rPr lang="en-US" sz="2800" dirty="0" smtClean="0">
                <a:sym typeface="Wingdings"/>
              </a:rPr>
              <a:t>BaCl</a:t>
            </a:r>
            <a:r>
              <a:rPr lang="en-US" sz="2800" baseline="-25000" dirty="0" smtClean="0">
                <a:sym typeface="Wingdings"/>
              </a:rPr>
              <a:t>2</a:t>
            </a:r>
            <a:endParaRPr lang="en-US" sz="2800" dirty="0" smtClean="0">
              <a:sym typeface="Wingdings"/>
            </a:endParaRPr>
          </a:p>
          <a:p>
            <a:r>
              <a:rPr lang="en-US" sz="2800" dirty="0" smtClean="0">
                <a:sym typeface="Wingdings"/>
              </a:rPr>
              <a:t>C</a:t>
            </a:r>
            <a:r>
              <a:rPr lang="en-US" sz="2800" baseline="-25000" dirty="0" smtClean="0">
                <a:sym typeface="Wingdings"/>
              </a:rPr>
              <a:t>3</a:t>
            </a:r>
            <a:r>
              <a:rPr lang="en-US" sz="2800" dirty="0" smtClean="0">
                <a:sym typeface="Wingdings"/>
              </a:rPr>
              <a:t>H</a:t>
            </a:r>
            <a:r>
              <a:rPr lang="en-US" sz="2800" baseline="-25000" dirty="0" smtClean="0">
                <a:sym typeface="Wingdings"/>
              </a:rPr>
              <a:t>8</a:t>
            </a:r>
            <a:r>
              <a:rPr lang="en-US" sz="2800" dirty="0" smtClean="0">
                <a:sym typeface="Wingdings"/>
              </a:rPr>
              <a:t> + O</a:t>
            </a:r>
            <a:r>
              <a:rPr lang="en-US" sz="2800" baseline="-25000" dirty="0" smtClean="0">
                <a:sym typeface="Wingdings"/>
              </a:rPr>
              <a:t>2</a:t>
            </a:r>
            <a:r>
              <a:rPr lang="en-US" sz="2800" dirty="0" smtClean="0">
                <a:sym typeface="Wingdings"/>
              </a:rPr>
              <a:t>  </a:t>
            </a:r>
          </a:p>
          <a:p>
            <a:pPr lvl="1"/>
            <a:r>
              <a:rPr lang="en-US" sz="2800" dirty="0">
                <a:sym typeface="Wingdings"/>
              </a:rPr>
              <a:t>C</a:t>
            </a:r>
            <a:r>
              <a:rPr lang="en-US" sz="2800" baseline="-25000" dirty="0">
                <a:sym typeface="Wingdings"/>
              </a:rPr>
              <a:t>3</a:t>
            </a:r>
            <a:r>
              <a:rPr lang="en-US" sz="2800" dirty="0">
                <a:sym typeface="Wingdings"/>
              </a:rPr>
              <a:t>H</a:t>
            </a:r>
            <a:r>
              <a:rPr lang="en-US" sz="2800" baseline="-25000" dirty="0">
                <a:sym typeface="Wingdings"/>
              </a:rPr>
              <a:t>8</a:t>
            </a:r>
            <a:r>
              <a:rPr lang="en-US" sz="2800" dirty="0">
                <a:sym typeface="Wingdings"/>
              </a:rPr>
              <a:t> + </a:t>
            </a:r>
            <a:r>
              <a:rPr lang="en-US" sz="2800" dirty="0" smtClean="0">
                <a:sym typeface="Wingdings"/>
              </a:rPr>
              <a:t>5O</a:t>
            </a:r>
            <a:r>
              <a:rPr lang="en-US" sz="2800" baseline="-25000" dirty="0" smtClean="0">
                <a:sym typeface="Wingdings"/>
              </a:rPr>
              <a:t>2</a:t>
            </a:r>
            <a:r>
              <a:rPr lang="en-US" sz="2800" dirty="0" smtClean="0">
                <a:sym typeface="Wingdings"/>
              </a:rPr>
              <a:t> </a:t>
            </a:r>
            <a:r>
              <a:rPr lang="en-US" sz="2800" dirty="0">
                <a:sym typeface="Wingdings"/>
              </a:rPr>
              <a:t> </a:t>
            </a:r>
            <a:r>
              <a:rPr lang="en-US" sz="2800" dirty="0" smtClean="0">
                <a:sym typeface="Wingdings"/>
              </a:rPr>
              <a:t>3CO</a:t>
            </a:r>
            <a:r>
              <a:rPr lang="en-US" sz="2800" baseline="-25000" dirty="0" smtClean="0">
                <a:sym typeface="Wingdings"/>
              </a:rPr>
              <a:t>2</a:t>
            </a:r>
            <a:r>
              <a:rPr lang="en-US" sz="2800" dirty="0" smtClean="0">
                <a:sym typeface="Wingdings"/>
              </a:rPr>
              <a:t> + 4H</a:t>
            </a:r>
            <a:r>
              <a:rPr lang="en-US" sz="2800" baseline="-25000" dirty="0" smtClean="0">
                <a:sym typeface="Wingdings"/>
              </a:rPr>
              <a:t>2</a:t>
            </a:r>
            <a:r>
              <a:rPr lang="en-US" sz="2800" dirty="0" smtClean="0">
                <a:sym typeface="Wingdings"/>
              </a:rPr>
              <a:t>O</a:t>
            </a:r>
            <a:endParaRPr lang="en-US" sz="28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10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Predicting Products:</a:t>
            </a:r>
            <a:br>
              <a:rPr lang="en-US" dirty="0" smtClean="0"/>
            </a:br>
            <a:r>
              <a:rPr lang="en-US" dirty="0" smtClean="0"/>
              <a:t>Combustion, Synthesis, and Decomposition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Day 3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204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Combustion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Carbon containing compound reacts with oxygen. Carbon dioxide and water are always your products!</a:t>
            </a:r>
          </a:p>
          <a:p>
            <a:endParaRPr lang="en-US" sz="2800" dirty="0" smtClean="0"/>
          </a:p>
          <a:p>
            <a:r>
              <a:rPr lang="en-US" dirty="0" smtClean="0"/>
              <a:t>So, predicting products is pretty simple.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2800" dirty="0" smtClean="0">
                <a:latin typeface="+mj-lt"/>
              </a:rPr>
              <a:t>C</a:t>
            </a:r>
            <a:r>
              <a:rPr lang="en-US" sz="2800" baseline="-25000" dirty="0" smtClean="0">
                <a:latin typeface="+mj-lt"/>
              </a:rPr>
              <a:t>6</a:t>
            </a:r>
            <a:r>
              <a:rPr lang="en-US" sz="2800" dirty="0" smtClean="0">
                <a:latin typeface="+mj-lt"/>
              </a:rPr>
              <a:t>H</a:t>
            </a:r>
            <a:r>
              <a:rPr lang="en-US" sz="2800" baseline="-25000" dirty="0" smtClean="0">
                <a:latin typeface="+mj-lt"/>
              </a:rPr>
              <a:t>12</a:t>
            </a:r>
            <a:r>
              <a:rPr lang="en-US" dirty="0" smtClean="0"/>
              <a:t>O</a:t>
            </a:r>
            <a:r>
              <a:rPr lang="en-US" baseline="-25000" dirty="0" smtClean="0"/>
              <a:t>6</a:t>
            </a:r>
            <a:r>
              <a:rPr lang="en-US" sz="2800" baseline="-25000" dirty="0" smtClean="0"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+ O</a:t>
            </a:r>
            <a:r>
              <a:rPr lang="en-US" sz="2800" baseline="-25000" dirty="0" smtClean="0">
                <a:latin typeface="+mj-lt"/>
              </a:rPr>
              <a:t>2</a:t>
            </a:r>
            <a:r>
              <a:rPr lang="en-US" sz="2800" dirty="0" smtClean="0">
                <a:latin typeface="+mj-lt"/>
              </a:rPr>
              <a:t> </a:t>
            </a:r>
            <a:r>
              <a:rPr lang="en-US" dirty="0" smtClean="0">
                <a:latin typeface="+mj-lt"/>
                <a:sym typeface="Wingdings"/>
              </a:rPr>
              <a:t> H</a:t>
            </a:r>
            <a:r>
              <a:rPr lang="en-US" baseline="-25000" dirty="0" smtClean="0">
                <a:latin typeface="+mj-lt"/>
              </a:rPr>
              <a:t>2</a:t>
            </a:r>
            <a:r>
              <a:rPr lang="en-US" dirty="0" smtClean="0">
                <a:latin typeface="+mj-lt"/>
                <a:sym typeface="Wingdings"/>
              </a:rPr>
              <a:t>O + CO</a:t>
            </a:r>
            <a:r>
              <a:rPr lang="en-US" baseline="-25000" dirty="0" smtClean="0">
                <a:latin typeface="+mj-lt"/>
              </a:rPr>
              <a:t>2</a:t>
            </a:r>
          </a:p>
          <a:p>
            <a:pPr algn="ctr">
              <a:buNone/>
            </a:pPr>
            <a:endParaRPr lang="en-US" sz="2800" baseline="-25000" dirty="0" smtClean="0">
              <a:latin typeface="+mj-lt"/>
            </a:endParaRPr>
          </a:p>
          <a:p>
            <a:pPr algn="ctr">
              <a:buNone/>
            </a:pPr>
            <a:endParaRPr lang="en-US" sz="28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03925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Combustion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/>
              <a:t>Products will always be CO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 and H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O</a:t>
            </a:r>
          </a:p>
          <a:p>
            <a:endParaRPr lang="en-US" sz="4000" dirty="0" smtClean="0"/>
          </a:p>
          <a:p>
            <a:r>
              <a:rPr lang="en-US" sz="4000" dirty="0" smtClean="0"/>
              <a:t>Look for a carbon containing compound and O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 as a reactants. </a:t>
            </a:r>
          </a:p>
          <a:p>
            <a:endParaRPr lang="en-US" sz="4000" dirty="0" smtClean="0"/>
          </a:p>
          <a:p>
            <a:r>
              <a:rPr lang="en-US" sz="4000" dirty="0" smtClean="0"/>
              <a:t>The only work you have to do is balance the equation correctly.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44230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Remember a synthesis reaction is when two substances combine to form a new substance.</a:t>
            </a:r>
          </a:p>
          <a:p>
            <a:r>
              <a:rPr lang="en-US" sz="2800" dirty="0" smtClean="0"/>
              <a:t>Couple forms </a:t>
            </a:r>
            <a:r>
              <a:rPr lang="en-US" sz="2800" dirty="0" smtClean="0">
                <a:sym typeface="Wingdings" pitchFamily="2" charset="2"/>
              </a:rPr>
              <a:t></a:t>
            </a:r>
            <a:r>
              <a:rPr lang="en-US" sz="2800" dirty="0" smtClean="0"/>
              <a:t> </a:t>
            </a:r>
          </a:p>
          <a:p>
            <a:pPr lvl="1"/>
            <a:r>
              <a:rPr lang="en-US" sz="2800" dirty="0" smtClean="0"/>
              <a:t>Ex. 4Fe + 3O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/>
              </a:rPr>
              <a:t> 2Fe</a:t>
            </a:r>
            <a:r>
              <a:rPr lang="en-US" sz="2800" baseline="-25000" dirty="0" smtClean="0">
                <a:sym typeface="Wingdings"/>
              </a:rPr>
              <a:t>2</a:t>
            </a:r>
            <a:r>
              <a:rPr lang="en-US" sz="2800" dirty="0" smtClean="0">
                <a:sym typeface="Wingdings"/>
              </a:rPr>
              <a:t>O</a:t>
            </a:r>
            <a:r>
              <a:rPr lang="en-US" sz="2800" baseline="-25000" dirty="0" smtClean="0">
                <a:sym typeface="Wingdings"/>
              </a:rPr>
              <a:t>3</a:t>
            </a:r>
          </a:p>
          <a:p>
            <a:pPr marL="349250" lvl="1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086457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for Predicting Products.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Figure out the ions (charges) of the reactants.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Cross charges to predict product.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Write predicted product on products side.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Balance equation.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51489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25671"/>
            <a:ext cx="7662864" cy="3927199"/>
          </a:xfrm>
        </p:spPr>
        <p:txBody>
          <a:bodyPr>
            <a:noAutofit/>
          </a:bodyPr>
          <a:lstStyle/>
          <a:p>
            <a:r>
              <a:rPr lang="en-US" sz="2800" dirty="0" smtClean="0"/>
              <a:t>Na + Cl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/>
              </a:rPr>
              <a:t></a:t>
            </a:r>
          </a:p>
          <a:p>
            <a:pPr lvl="1"/>
            <a:r>
              <a:rPr lang="en-US" sz="2800" dirty="0" smtClean="0"/>
              <a:t>2Na </a:t>
            </a:r>
            <a:r>
              <a:rPr lang="en-US" sz="2800" dirty="0"/>
              <a:t>+ Cl</a:t>
            </a:r>
            <a:r>
              <a:rPr lang="en-US" sz="2800" baseline="-25000" dirty="0"/>
              <a:t>2</a:t>
            </a:r>
            <a:r>
              <a:rPr lang="en-US" sz="2800" dirty="0"/>
              <a:t> </a:t>
            </a:r>
            <a:r>
              <a:rPr lang="en-US" sz="2800" dirty="0" smtClean="0">
                <a:sym typeface="Wingdings"/>
              </a:rPr>
              <a:t> 2NaCl</a:t>
            </a:r>
          </a:p>
          <a:p>
            <a:r>
              <a:rPr lang="en-US" sz="2800" dirty="0" smtClean="0">
                <a:sym typeface="Wingdings"/>
              </a:rPr>
              <a:t>K+Br</a:t>
            </a:r>
            <a:r>
              <a:rPr lang="en-US" sz="2800" baseline="-25000" dirty="0" smtClean="0">
                <a:sym typeface="Wingdings"/>
              </a:rPr>
              <a:t>2 </a:t>
            </a:r>
            <a:r>
              <a:rPr lang="en-US" sz="2800" dirty="0" smtClean="0">
                <a:sym typeface="Wingdings"/>
              </a:rPr>
              <a:t></a:t>
            </a:r>
          </a:p>
          <a:p>
            <a:pPr lvl="1"/>
            <a:r>
              <a:rPr lang="en-US" sz="2800" dirty="0" smtClean="0">
                <a:sym typeface="Wingdings"/>
              </a:rPr>
              <a:t>2K</a:t>
            </a:r>
            <a:r>
              <a:rPr lang="en-US" sz="2800" dirty="0">
                <a:sym typeface="Wingdings"/>
              </a:rPr>
              <a:t>+Br</a:t>
            </a:r>
            <a:r>
              <a:rPr lang="en-US" sz="2800" baseline="-25000" dirty="0">
                <a:sym typeface="Wingdings"/>
              </a:rPr>
              <a:t>2 </a:t>
            </a:r>
            <a:r>
              <a:rPr lang="en-US" sz="2800" dirty="0" smtClean="0">
                <a:sym typeface="Wingdings"/>
              </a:rPr>
              <a:t> 2KBr</a:t>
            </a:r>
          </a:p>
          <a:p>
            <a:r>
              <a:rPr lang="en-US" sz="2800" dirty="0" smtClean="0">
                <a:sym typeface="Wingdings"/>
              </a:rPr>
              <a:t>Mg + O</a:t>
            </a:r>
            <a:r>
              <a:rPr lang="en-US" sz="2800" baseline="-25000" dirty="0" smtClean="0">
                <a:sym typeface="Wingdings"/>
              </a:rPr>
              <a:t>2</a:t>
            </a:r>
            <a:r>
              <a:rPr lang="en-US" sz="2800" dirty="0" smtClean="0">
                <a:sym typeface="Wingdings"/>
              </a:rPr>
              <a:t> </a:t>
            </a:r>
          </a:p>
          <a:p>
            <a:pPr lvl="1"/>
            <a:r>
              <a:rPr lang="en-US" sz="2800" dirty="0" smtClean="0">
                <a:sym typeface="Wingdings"/>
              </a:rPr>
              <a:t>2Mg </a:t>
            </a:r>
            <a:r>
              <a:rPr lang="en-US" sz="2800" dirty="0">
                <a:sym typeface="Wingdings"/>
              </a:rPr>
              <a:t>+ O</a:t>
            </a:r>
            <a:r>
              <a:rPr lang="en-US" sz="2800" baseline="-25000" dirty="0">
                <a:sym typeface="Wingdings"/>
              </a:rPr>
              <a:t>2</a:t>
            </a:r>
            <a:r>
              <a:rPr lang="en-US" sz="2800" dirty="0">
                <a:sym typeface="Wingdings"/>
              </a:rPr>
              <a:t> </a:t>
            </a:r>
            <a:r>
              <a:rPr lang="en-US" sz="2800" dirty="0" smtClean="0">
                <a:sym typeface="Wingdings"/>
              </a:rPr>
              <a:t> 2MgO</a:t>
            </a:r>
          </a:p>
        </p:txBody>
      </p:sp>
    </p:spTree>
    <p:extLst>
      <p:ext uri="{BB962C8B-B14F-4D97-AF65-F5344CB8AC3E}">
        <p14:creationId xmlns:p14="http://schemas.microsoft.com/office/powerpoint/2010/main" val="1154900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Decomposition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Something breaks apart into individual pieces. </a:t>
            </a:r>
          </a:p>
          <a:p>
            <a:r>
              <a:rPr lang="en-US" sz="2800" dirty="0" smtClean="0"/>
              <a:t>Opposite of synthesis reactions. </a:t>
            </a:r>
          </a:p>
          <a:p>
            <a:r>
              <a:rPr lang="en-US" sz="2800" dirty="0" smtClean="0"/>
              <a:t>Couple breaks up </a:t>
            </a:r>
            <a:r>
              <a:rPr lang="en-US" sz="2800" dirty="0" smtClean="0">
                <a:sym typeface="Wingdings"/>
              </a:rPr>
              <a:t></a:t>
            </a:r>
            <a:endParaRPr lang="en-US" sz="2800" dirty="0" smtClean="0"/>
          </a:p>
          <a:p>
            <a:pPr lvl="1"/>
            <a:r>
              <a:rPr lang="en-US" sz="2800" dirty="0" smtClean="0"/>
              <a:t>Ex. 2NaCl</a:t>
            </a:r>
            <a:r>
              <a:rPr lang="en-US" sz="2800" baseline="-25000" dirty="0" smtClean="0"/>
              <a:t> </a:t>
            </a:r>
            <a:r>
              <a:rPr lang="en-US" sz="2800" dirty="0">
                <a:sym typeface="Wingdings"/>
              </a:rPr>
              <a:t> </a:t>
            </a:r>
            <a:r>
              <a:rPr lang="en-US" sz="2800" dirty="0" smtClean="0">
                <a:sym typeface="Wingdings"/>
              </a:rPr>
              <a:t>2Na </a:t>
            </a:r>
            <a:r>
              <a:rPr lang="en-US" sz="2800" dirty="0">
                <a:sym typeface="Wingdings"/>
              </a:rPr>
              <a:t>+ </a:t>
            </a:r>
            <a:r>
              <a:rPr lang="en-US" sz="2800" dirty="0" smtClean="0">
                <a:sym typeface="Wingdings"/>
              </a:rPr>
              <a:t>Cl</a:t>
            </a:r>
            <a:r>
              <a:rPr lang="en-US" sz="2800" baseline="-25000" dirty="0" smtClean="0">
                <a:sym typeface="Wingdings"/>
              </a:rPr>
              <a:t>2</a:t>
            </a:r>
            <a:endParaRPr lang="en-US" sz="2800" baseline="-25000" dirty="0">
              <a:sym typeface="Wingdings"/>
            </a:endParaRPr>
          </a:p>
          <a:p>
            <a:pPr lvl="1"/>
            <a:endParaRPr lang="en-US" baseline="-25000" dirty="0" smtClean="0">
              <a:sym typeface="Wingdings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215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Decomposition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You need to know four types </a:t>
            </a:r>
          </a:p>
          <a:p>
            <a:pPr lvl="1"/>
            <a:r>
              <a:rPr lang="en-US" sz="2800" dirty="0" smtClean="0"/>
              <a:t>Binary </a:t>
            </a:r>
          </a:p>
          <a:p>
            <a:pPr lvl="1"/>
            <a:r>
              <a:rPr lang="en-US" sz="2800" dirty="0" smtClean="0"/>
              <a:t>Metallic Carbonates </a:t>
            </a:r>
          </a:p>
          <a:p>
            <a:pPr lvl="1"/>
            <a:r>
              <a:rPr lang="en-US" sz="2800" dirty="0" smtClean="0"/>
              <a:t>Metallic Hydroxides</a:t>
            </a:r>
          </a:p>
          <a:p>
            <a:pPr lvl="1"/>
            <a:r>
              <a:rPr lang="en-US" sz="2800" dirty="0" smtClean="0"/>
              <a:t>Metallic Chlorates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28781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361</TotalTime>
  <Words>433</Words>
  <Application>Microsoft Office PowerPoint</Application>
  <PresentationFormat>On-screen Show (4:3)</PresentationFormat>
  <Paragraphs>85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Office Theme</vt:lpstr>
      <vt:lpstr>Warm-up</vt:lpstr>
      <vt:lpstr>Predicting Products: Combustion, Synthesis, and Decomposition</vt:lpstr>
      <vt:lpstr>Combustion </vt:lpstr>
      <vt:lpstr>Combustion </vt:lpstr>
      <vt:lpstr>Synthesis </vt:lpstr>
      <vt:lpstr>Steps for Predicting Products.</vt:lpstr>
      <vt:lpstr>Example </vt:lpstr>
      <vt:lpstr>Decomposition </vt:lpstr>
      <vt:lpstr>Decomposition </vt:lpstr>
      <vt:lpstr>Binary Decomposition </vt:lpstr>
      <vt:lpstr>Metallic Carbonates </vt:lpstr>
      <vt:lpstr>Metallic Hydroxides </vt:lpstr>
      <vt:lpstr>Metallic Chlorates </vt:lpstr>
      <vt:lpstr>Key Things to Remember </vt:lpstr>
      <vt:lpstr>Practice </vt:lpstr>
      <vt:lpstr>Practice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 Jean Kimrey</dc:creator>
  <cp:lastModifiedBy>Kuhn, Christopher</cp:lastModifiedBy>
  <cp:revision>18</cp:revision>
  <dcterms:created xsi:type="dcterms:W3CDTF">2013-04-05T19:59:21Z</dcterms:created>
  <dcterms:modified xsi:type="dcterms:W3CDTF">2016-11-16T12:59:48Z</dcterms:modified>
</cp:coreProperties>
</file>