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56" r:id="rId3"/>
    <p:sldId id="257" r:id="rId4"/>
    <p:sldId id="258" r:id="rId5"/>
    <p:sldId id="264" r:id="rId6"/>
    <p:sldId id="259" r:id="rId7"/>
    <p:sldId id="260" r:id="rId8"/>
    <p:sldId id="261" r:id="rId9"/>
    <p:sldId id="268" r:id="rId10"/>
    <p:sldId id="263" r:id="rId11"/>
    <p:sldId id="26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F4C18B-9A1E-45B8-9BD0-3083B8DA955C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7468C2-A1C9-4EBA-8306-D8264EB13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Write the formulas that go with the following names:</a:t>
            </a:r>
          </a:p>
          <a:p>
            <a:pPr lvl="1"/>
            <a:r>
              <a:rPr lang="en-US" sz="2800" dirty="0" err="1" smtClean="0"/>
              <a:t>Tricarbon</a:t>
            </a:r>
            <a:r>
              <a:rPr lang="en-US" sz="2800" dirty="0" smtClean="0"/>
              <a:t> </a:t>
            </a:r>
            <a:r>
              <a:rPr lang="en-US" sz="2800" dirty="0" err="1" smtClean="0"/>
              <a:t>Pentaoxide</a:t>
            </a:r>
            <a:endParaRPr lang="en-US" sz="2800" dirty="0" smtClean="0"/>
          </a:p>
          <a:p>
            <a:pPr lvl="1"/>
            <a:r>
              <a:rPr lang="en-US" sz="2800" dirty="0" smtClean="0"/>
              <a:t>Osmium (III) Sulfide</a:t>
            </a:r>
          </a:p>
          <a:p>
            <a:pPr lvl="1"/>
            <a:r>
              <a:rPr lang="en-US" sz="2800" dirty="0" smtClean="0"/>
              <a:t>Magnesium Nitride</a:t>
            </a:r>
          </a:p>
          <a:p>
            <a:pPr lvl="1"/>
            <a:r>
              <a:rPr lang="en-US" sz="2800" dirty="0" err="1" smtClean="0"/>
              <a:t>Dinitrogen</a:t>
            </a:r>
            <a:r>
              <a:rPr lang="en-US" sz="2800" dirty="0" smtClean="0"/>
              <a:t> </a:t>
            </a:r>
            <a:r>
              <a:rPr lang="en-US" sz="2800" dirty="0" err="1" smtClean="0"/>
              <a:t>Tetraoxide</a:t>
            </a:r>
            <a:endParaRPr lang="en-US" sz="2800" dirty="0" smtClean="0"/>
          </a:p>
          <a:p>
            <a:pPr lvl="1"/>
            <a:r>
              <a:rPr lang="en-US" sz="2800" dirty="0" smtClean="0"/>
              <a:t>Lead (IV) Fluoride</a:t>
            </a:r>
          </a:p>
          <a:p>
            <a:pPr lvl="1"/>
            <a:r>
              <a:rPr lang="en-US" sz="2800" dirty="0" smtClean="0"/>
              <a:t>Calcium Bromide</a:t>
            </a:r>
          </a:p>
          <a:p>
            <a:pPr lvl="1"/>
            <a:r>
              <a:rPr lang="en-US" sz="2800" dirty="0" err="1" smtClean="0"/>
              <a:t>Pentacarbon</a:t>
            </a:r>
            <a:r>
              <a:rPr lang="en-US" sz="2800" dirty="0" smtClean="0"/>
              <a:t> </a:t>
            </a:r>
            <a:r>
              <a:rPr lang="en-US" sz="2800" dirty="0" err="1" smtClean="0"/>
              <a:t>Hexaphosphide</a:t>
            </a:r>
            <a:endParaRPr lang="en-US" sz="28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Notice two things:</a:t>
            </a:r>
            <a:br>
              <a:rPr lang="en-US" sz="2800" dirty="0" smtClean="0"/>
            </a:br>
            <a:r>
              <a:rPr lang="en-US" sz="2800" dirty="0" smtClean="0"/>
              <a:t>	1. The molecular formula and the empirical formula can be identical.</a:t>
            </a:r>
            <a:br>
              <a:rPr lang="en-US" sz="2800" dirty="0" smtClean="0"/>
            </a:br>
            <a:r>
              <a:rPr lang="en-US" sz="2800" dirty="0" smtClean="0"/>
              <a:t>	2. You scale up from the empirical formula to the molecular formula by a  whole number factor.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95400" y="3048000"/>
          <a:ext cx="6400800" cy="3482180"/>
        </p:xfrm>
        <a:graphic>
          <a:graphicData uri="http://schemas.openxmlformats.org/drawingml/2006/table">
            <a:tbl>
              <a:tblPr/>
              <a:tblGrid>
                <a:gridCol w="3274388"/>
                <a:gridCol w="3126412"/>
              </a:tblGrid>
              <a:tr h="696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Molecular Formula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600">
                          <a:latin typeface="Arial"/>
                          <a:ea typeface="Times New Roman"/>
                        </a:rPr>
                        <a:t>Empirical Formula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H</a:t>
                      </a:r>
                      <a:r>
                        <a:rPr lang="en-US" sz="2800" kern="1600" baseline="-25000" dirty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CH</a:t>
                      </a:r>
                      <a:r>
                        <a:rPr lang="en-US" sz="2800" kern="1600" baseline="-25000" dirty="0"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COOH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kern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CH</a:t>
                      </a:r>
                      <a:r>
                        <a:rPr lang="en-US" sz="2800" kern="1600" baseline="-25000" dirty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C</a:t>
                      </a:r>
                      <a:r>
                        <a:rPr lang="en-US" sz="2800" kern="1600" baseline="-25000" dirty="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H</a:t>
                      </a:r>
                      <a:r>
                        <a:rPr lang="en-US" sz="2800" kern="1600" baseline="-25000" dirty="0"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en-US" sz="2800" kern="1600" dirty="0">
                          <a:latin typeface="Arial"/>
                          <a:ea typeface="Times New Roman"/>
                        </a:rPr>
                        <a:t>O</a:t>
                      </a:r>
                      <a:r>
                        <a:rPr lang="en-US" sz="2800" kern="1600" baseline="-25000" dirty="0">
                          <a:latin typeface="Arial"/>
                          <a:ea typeface="Times New Roman"/>
                        </a:rPr>
                        <a:t>6</a:t>
                      </a:r>
                      <a:endParaRPr lang="en-US" sz="28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kern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Now, finding the 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Find the empirical formula</a:t>
            </a:r>
          </a:p>
          <a:p>
            <a:pPr marL="514350" indent="-514350">
              <a:buAutoNum type="arabicParenR"/>
            </a:pPr>
            <a:r>
              <a:rPr lang="en-US" dirty="0" smtClean="0"/>
              <a:t>Calculate the molar mass (formula mass)</a:t>
            </a:r>
          </a:p>
          <a:p>
            <a:pPr marL="514350" indent="-514350">
              <a:buAutoNum type="arabicParenR"/>
            </a:pPr>
            <a:r>
              <a:rPr lang="en-US" dirty="0" smtClean="0"/>
              <a:t>Divide the given mass of the substance by the molar mass</a:t>
            </a:r>
          </a:p>
          <a:p>
            <a:pPr marL="514350" indent="-514350">
              <a:buAutoNum type="arabicParenR"/>
            </a:pPr>
            <a:r>
              <a:rPr lang="en-US" dirty="0" smtClean="0"/>
              <a:t>Multiply </a:t>
            </a:r>
            <a:r>
              <a:rPr lang="en-US" b="1" dirty="0" smtClean="0"/>
              <a:t>each</a:t>
            </a:r>
            <a:r>
              <a:rPr lang="en-US" dirty="0" smtClean="0"/>
              <a:t> subscript of the empirical formula by the answer to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56.106 grams of a substance with an empirical formula of CH</a:t>
            </a:r>
            <a:r>
              <a:rPr lang="en-US" baseline="-25000" dirty="0" smtClean="0"/>
              <a:t>2</a:t>
            </a:r>
            <a:r>
              <a:rPr lang="en-US" dirty="0" smtClean="0"/>
              <a:t>. What is the molecular formula?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Chemistry:</a:t>
            </a:r>
            <a:br>
              <a:rPr lang="en-US" dirty="0" smtClean="0"/>
            </a:br>
            <a:r>
              <a:rPr lang="en-US" sz="2400" dirty="0" smtClean="0"/>
              <a:t>Empirical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Moles</a:t>
            </a:r>
            <a:endParaRPr lang="en-US" dirty="0" smtClean="0"/>
          </a:p>
          <a:p>
            <a:r>
              <a:rPr lang="en-US" dirty="0" smtClean="0"/>
              <a:t>Whitaker</a:t>
            </a:r>
            <a:endParaRPr lang="en-US" dirty="0" smtClean="0"/>
          </a:p>
          <a:p>
            <a:r>
              <a:rPr lang="en-US" dirty="0" smtClean="0"/>
              <a:t>21 October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Empirical formula is </a:t>
            </a:r>
            <a:r>
              <a:rPr lang="en-US" sz="3200" dirty="0"/>
              <a:t>t</a:t>
            </a:r>
            <a:r>
              <a:rPr lang="en-US" sz="3200" dirty="0" smtClean="0"/>
              <a:t>he simplest chemical formula</a:t>
            </a:r>
          </a:p>
          <a:p>
            <a:pPr lvl="1"/>
            <a:r>
              <a:rPr lang="en-US" sz="2800" dirty="0" smtClean="0"/>
              <a:t>Ex</a:t>
            </a:r>
            <a:r>
              <a:rPr lang="en-US" sz="2800" dirty="0"/>
              <a:t>. </a:t>
            </a:r>
            <a:r>
              <a:rPr lang="en-US" sz="2800" dirty="0" smtClean="0"/>
              <a:t>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2852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the empirical formula from the percent 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the percent = grams.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each amount of grams to moles.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each number of moles by the smallest number of moles.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all the numbers are not whole numbers, multiple everything by a number that will get you a whole number. (This may take a few tries!)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whole numbers become subscripts in the formula.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74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 Percent to mass</a:t>
            </a:r>
          </a:p>
          <a:p>
            <a:r>
              <a:rPr lang="en-US" sz="3600" dirty="0" smtClean="0"/>
              <a:t> Mass to mole</a:t>
            </a:r>
          </a:p>
          <a:p>
            <a:r>
              <a:rPr lang="en-US" sz="3600" dirty="0" smtClean="0"/>
              <a:t> Divide by small</a:t>
            </a:r>
          </a:p>
          <a:p>
            <a:r>
              <a:rPr lang="en-US" sz="3600" dirty="0" smtClean="0"/>
              <a:t> Multiply ‘til whole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compound is 32.38% sodium, 22.65% sulfur, and 44.99% oxygen.  What is the empirical formula?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083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compound is 40.0</a:t>
            </a:r>
            <a:r>
              <a:rPr lang="en-US" dirty="0"/>
              <a:t>% </a:t>
            </a:r>
            <a:r>
              <a:rPr lang="en-US" dirty="0" smtClean="0"/>
              <a:t>Carbon; </a:t>
            </a:r>
            <a:r>
              <a:rPr lang="en-US" dirty="0"/>
              <a:t>6.71% </a:t>
            </a:r>
            <a:r>
              <a:rPr lang="en-US" dirty="0" smtClean="0"/>
              <a:t>Hydrogen; </a:t>
            </a:r>
            <a:r>
              <a:rPr lang="en-US" dirty="0"/>
              <a:t>53.29% </a:t>
            </a:r>
            <a:r>
              <a:rPr lang="en-US" dirty="0" smtClean="0"/>
              <a:t>Oxygen.  What is its empirical formula?</a:t>
            </a: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xmlns="" val="17454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89.94</a:t>
            </a:r>
            <a:r>
              <a:rPr lang="en-US" dirty="0"/>
              <a:t>% C; the rest is H	</a:t>
            </a:r>
            <a:endParaRPr lang="en-US" dirty="0" smtClean="0"/>
          </a:p>
          <a:p>
            <a:pPr>
              <a:buNone/>
            </a:pPr>
            <a:r>
              <a:rPr lang="en-US" dirty="0"/>
              <a:t>		 </a:t>
            </a:r>
          </a:p>
          <a:p>
            <a:r>
              <a:rPr lang="en-US" dirty="0" smtClean="0"/>
              <a:t>56.34</a:t>
            </a:r>
            <a:r>
              <a:rPr lang="en-US" dirty="0"/>
              <a:t>% P; 43.66% O				 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43.64% P; 56.36% O				 </a:t>
            </a:r>
          </a:p>
          <a:p>
            <a:endParaRPr lang="en-US" dirty="0"/>
          </a:p>
          <a:p>
            <a:r>
              <a:rPr lang="en-US" dirty="0" smtClean="0"/>
              <a:t>40.9</a:t>
            </a:r>
            <a:r>
              <a:rPr lang="en-US" dirty="0"/>
              <a:t>% C; 4.58% H; 54.5% O			 </a:t>
            </a:r>
          </a:p>
        </p:txBody>
      </p:sp>
    </p:spTree>
    <p:extLst>
      <p:ext uri="{BB962C8B-B14F-4D97-AF65-F5344CB8AC3E}">
        <p14:creationId xmlns:p14="http://schemas.microsoft.com/office/powerpoint/2010/main" xmlns="" val="16898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Molecular formula is the chemical formula that can be reduced. </a:t>
            </a:r>
          </a:p>
          <a:p>
            <a:r>
              <a:rPr lang="en-US" b="1" dirty="0" smtClean="0"/>
              <a:t>Molecular Formula</a:t>
            </a:r>
            <a:r>
              <a:rPr lang="en-US" dirty="0" smtClean="0"/>
              <a:t>- the formula for a compound in which the subscripts give the actual number of each element in the formulas it truly exists.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Ex.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1230</TotalTime>
  <Words>312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Warm-Up</vt:lpstr>
      <vt:lpstr>Chemistry: Empirical Formula</vt:lpstr>
      <vt:lpstr>Empirical Formula</vt:lpstr>
      <vt:lpstr>Calculating the empirical formula from the percent composition </vt:lpstr>
      <vt:lpstr>Slide 5</vt:lpstr>
      <vt:lpstr>Example</vt:lpstr>
      <vt:lpstr>Example 2</vt:lpstr>
      <vt:lpstr>Practice  </vt:lpstr>
      <vt:lpstr>Molecular Formula</vt:lpstr>
      <vt:lpstr>Notice two things:  1. The molecular formula and the empirical formula can be identical.  2. You scale up from the empirical formula to the molecular formula by a  whole number factor. </vt:lpstr>
      <vt:lpstr>Now, finding the molecular formula</vt:lpstr>
      <vt:lpstr>Example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75</cp:revision>
  <dcterms:created xsi:type="dcterms:W3CDTF">2012-10-15T18:04:33Z</dcterms:created>
  <dcterms:modified xsi:type="dcterms:W3CDTF">2013-10-18T13:31:32Z</dcterms:modified>
</cp:coreProperties>
</file>