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7" r:id="rId4"/>
    <p:sldId id="279"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BA034-4F9A-4D5F-BBCE-DC1828D7659D}"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3CEAB-9B84-4038-B7EA-1BF835926C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BA034-4F9A-4D5F-BBCE-DC1828D7659D}"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3CEAB-9B84-4038-B7EA-1BF835926C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BA034-4F9A-4D5F-BBCE-DC1828D7659D}"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3CEAB-9B84-4038-B7EA-1BF835926C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BA034-4F9A-4D5F-BBCE-DC1828D7659D}"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3CEAB-9B84-4038-B7EA-1BF835926C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BA034-4F9A-4D5F-BBCE-DC1828D7659D}"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3CEAB-9B84-4038-B7EA-1BF835926C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BA034-4F9A-4D5F-BBCE-DC1828D7659D}" type="datetimeFigureOut">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3CEAB-9B84-4038-B7EA-1BF835926C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BA034-4F9A-4D5F-BBCE-DC1828D7659D}" type="datetimeFigureOut">
              <a:rPr lang="en-US" smtClean="0"/>
              <a:pPr/>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3CEAB-9B84-4038-B7EA-1BF835926C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BA034-4F9A-4D5F-BBCE-DC1828D7659D}" type="datetimeFigureOut">
              <a:rPr lang="en-US" smtClean="0"/>
              <a:pPr/>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3CEAB-9B84-4038-B7EA-1BF835926C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BA034-4F9A-4D5F-BBCE-DC1828D7659D}" type="datetimeFigureOut">
              <a:rPr lang="en-US" smtClean="0"/>
              <a:pPr/>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3CEAB-9B84-4038-B7EA-1BF835926C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BA034-4F9A-4D5F-BBCE-DC1828D7659D}" type="datetimeFigureOut">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3CEAB-9B84-4038-B7EA-1BF835926C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BA034-4F9A-4D5F-BBCE-DC1828D7659D}" type="datetimeFigureOut">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3CEAB-9B84-4038-B7EA-1BF835926C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BA034-4F9A-4D5F-BBCE-DC1828D7659D}" type="datetimeFigureOut">
              <a:rPr lang="en-US" smtClean="0"/>
              <a:pPr/>
              <a:t>9/26/2016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3CEAB-9B84-4038-B7EA-1BF835926C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a:buNone/>
            </a:pPr>
            <a:r>
              <a:rPr lang="en-US" dirty="0" smtClean="0"/>
              <a:t>For the following elements, tell their number of valence electrons and their most likely oxidation number (charge)</a:t>
            </a:r>
          </a:p>
          <a:p>
            <a:pPr>
              <a:buNone/>
            </a:pPr>
            <a:r>
              <a:rPr lang="en-US" dirty="0" smtClean="0"/>
              <a:t>			</a:t>
            </a:r>
          </a:p>
          <a:p>
            <a:pPr>
              <a:buNone/>
            </a:pPr>
            <a:r>
              <a:rPr lang="en-US" dirty="0" smtClean="0"/>
              <a:t>		Bromine</a:t>
            </a:r>
          </a:p>
          <a:p>
            <a:pPr>
              <a:buNone/>
            </a:pPr>
            <a:r>
              <a:rPr lang="en-US" dirty="0" smtClean="0"/>
              <a:t>		Barium</a:t>
            </a:r>
          </a:p>
          <a:p>
            <a:pPr>
              <a:buNone/>
            </a:pPr>
            <a:r>
              <a:rPr lang="en-US" dirty="0" smtClean="0"/>
              <a:t>		Phosphorus</a:t>
            </a:r>
          </a:p>
          <a:p>
            <a:pPr>
              <a:buNone/>
            </a:pPr>
            <a:r>
              <a:rPr lang="en-US" dirty="0" smtClean="0"/>
              <a:t>		Lithium</a:t>
            </a:r>
          </a:p>
          <a:p>
            <a:pPr>
              <a:buNone/>
            </a:pPr>
            <a:r>
              <a:rPr lang="en-US" dirty="0" smtClean="0"/>
              <a:t>		Sulfur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lstStyle/>
          <a:p>
            <a:r>
              <a:rPr lang="en-US" dirty="0" smtClean="0"/>
              <a:t>Name the element in period 5 group 10.</a:t>
            </a:r>
          </a:p>
          <a:p>
            <a:r>
              <a:rPr lang="en-US" dirty="0" smtClean="0"/>
              <a:t>What are the group 17 elements known as?</a:t>
            </a:r>
          </a:p>
          <a:p>
            <a:r>
              <a:rPr lang="en-US" dirty="0" smtClean="0"/>
              <a:t>List two properties of non-metals.</a:t>
            </a:r>
          </a:p>
          <a:p>
            <a:r>
              <a:rPr lang="en-US" dirty="0" smtClean="0"/>
              <a:t>Mg is in what group?</a:t>
            </a:r>
          </a:p>
          <a:p>
            <a:r>
              <a:rPr lang="en-US" dirty="0" smtClean="0"/>
              <a:t>Is boron a metal, non-metal, or metalloid? </a:t>
            </a:r>
            <a:endParaRPr lang="en-US" dirty="0"/>
          </a:p>
        </p:txBody>
      </p:sp>
    </p:spTree>
    <p:extLst>
      <p:ext uri="{BB962C8B-B14F-4D97-AF65-F5344CB8AC3E}">
        <p14:creationId xmlns:p14="http://schemas.microsoft.com/office/powerpoint/2010/main" val="223773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a:t>
            </a:r>
            <a:endParaRPr lang="en-US" dirty="0"/>
          </a:p>
        </p:txBody>
      </p:sp>
      <p:sp>
        <p:nvSpPr>
          <p:cNvPr id="3" name="Content Placeholder 2"/>
          <p:cNvSpPr>
            <a:spLocks noGrp="1"/>
          </p:cNvSpPr>
          <p:nvPr>
            <p:ph idx="1"/>
          </p:nvPr>
        </p:nvSpPr>
        <p:spPr/>
        <p:txBody>
          <a:bodyPr/>
          <a:lstStyle/>
          <a:p>
            <a:r>
              <a:rPr lang="en-US" dirty="0" smtClean="0"/>
              <a:t>Atomic Radius: Size of the neutral element’s atom</a:t>
            </a:r>
          </a:p>
          <a:p>
            <a:r>
              <a:rPr lang="en-US" dirty="0" smtClean="0"/>
              <a:t>Ionization energy: The energy required to pull an electron from an atom </a:t>
            </a:r>
          </a:p>
          <a:p>
            <a:r>
              <a:rPr lang="en-US" dirty="0" smtClean="0"/>
              <a:t>Electronegativity: The desire an atom has for an electron</a:t>
            </a:r>
          </a:p>
        </p:txBody>
      </p:sp>
    </p:spTree>
    <p:extLst>
      <p:ext uri="{BB962C8B-B14F-4D97-AF65-F5344CB8AC3E}">
        <p14:creationId xmlns:p14="http://schemas.microsoft.com/office/powerpoint/2010/main" val="33158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Radius</a:t>
            </a:r>
            <a:endParaRPr lang="en-US" dirty="0"/>
          </a:p>
        </p:txBody>
      </p:sp>
      <p:sp>
        <p:nvSpPr>
          <p:cNvPr id="3" name="Content Placeholder 2"/>
          <p:cNvSpPr>
            <a:spLocks noGrp="1"/>
          </p:cNvSpPr>
          <p:nvPr>
            <p:ph idx="1"/>
          </p:nvPr>
        </p:nvSpPr>
        <p:spPr>
          <a:xfrm>
            <a:off x="304800" y="1524000"/>
            <a:ext cx="8534400" cy="5059680"/>
          </a:xfrm>
        </p:spPr>
        <p:txBody>
          <a:bodyPr>
            <a:normAutofit/>
          </a:bodyPr>
          <a:lstStyle/>
          <a:p>
            <a:r>
              <a:rPr lang="en-US" dirty="0" smtClean="0"/>
              <a:t>Decreases as you go to the right and increases as you go down </a:t>
            </a:r>
            <a:r>
              <a:rPr lang="en-US" dirty="0"/>
              <a:t>the periodic table. </a:t>
            </a:r>
            <a:endParaRPr lang="en-US" dirty="0" smtClean="0"/>
          </a:p>
          <a:p>
            <a:r>
              <a:rPr lang="en-US" dirty="0" smtClean="0"/>
              <a:t>Going down in a group makes sense. You’re adding an entire energy level.</a:t>
            </a:r>
          </a:p>
          <a:p>
            <a:r>
              <a:rPr lang="en-US" dirty="0" smtClean="0"/>
              <a:t>When moving to the right, you are adding electrons and protons, which increases the charge. The electrons are pulled closer to the nucleus, so the atom gets smaller.</a:t>
            </a:r>
            <a:endParaRPr lang="en-US" dirty="0"/>
          </a:p>
          <a:p>
            <a:endParaRPr lang="en-US" dirty="0"/>
          </a:p>
        </p:txBody>
      </p:sp>
    </p:spTree>
    <p:extLst>
      <p:ext uri="{BB962C8B-B14F-4D97-AF65-F5344CB8AC3E}">
        <p14:creationId xmlns:p14="http://schemas.microsoft.com/office/powerpoint/2010/main" val="252128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Ionization Energy</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dirty="0" smtClean="0"/>
              <a:t>**Energy required to pull an electron from an atom</a:t>
            </a:r>
          </a:p>
          <a:p>
            <a:r>
              <a:rPr lang="en-US" dirty="0" smtClean="0"/>
              <a:t>Increases </a:t>
            </a:r>
            <a:r>
              <a:rPr lang="en-US" dirty="0"/>
              <a:t>as you go to the right and up the periodic </a:t>
            </a:r>
            <a:r>
              <a:rPr lang="en-US" dirty="0" smtClean="0"/>
              <a:t>table.</a:t>
            </a:r>
          </a:p>
          <a:p>
            <a:r>
              <a:rPr lang="en-US" dirty="0" smtClean="0"/>
              <a:t>It doesn’t take much energy to pull electrons from alkali metals, since they want to give them away. And it takes lots of energy to pull electrons from noble gases, since they are so happy with their full outer shell.</a:t>
            </a:r>
            <a:endParaRPr lang="en-US" dirty="0"/>
          </a:p>
        </p:txBody>
      </p:sp>
    </p:spTree>
    <p:extLst>
      <p:ext uri="{BB962C8B-B14F-4D97-AF65-F5344CB8AC3E}">
        <p14:creationId xmlns:p14="http://schemas.microsoft.com/office/powerpoint/2010/main" val="26881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Electronegativity</a:t>
            </a:r>
            <a:endParaRPr lang="en-US" dirty="0"/>
          </a:p>
        </p:txBody>
      </p:sp>
      <p:sp>
        <p:nvSpPr>
          <p:cNvPr id="3" name="Content Placeholder 2"/>
          <p:cNvSpPr>
            <a:spLocks noGrp="1"/>
          </p:cNvSpPr>
          <p:nvPr>
            <p:ph idx="1"/>
          </p:nvPr>
        </p:nvSpPr>
        <p:spPr>
          <a:xfrm>
            <a:off x="457200" y="1447800"/>
            <a:ext cx="8229600" cy="5105400"/>
          </a:xfrm>
        </p:spPr>
        <p:txBody>
          <a:bodyPr>
            <a:normAutofit lnSpcReduction="10000"/>
          </a:bodyPr>
          <a:lstStyle/>
          <a:p>
            <a:pPr>
              <a:buNone/>
            </a:pPr>
            <a:r>
              <a:rPr lang="en-US" dirty="0" smtClean="0"/>
              <a:t>** The desire an atom has for an electron</a:t>
            </a:r>
          </a:p>
          <a:p>
            <a:r>
              <a:rPr lang="en-US" dirty="0" smtClean="0"/>
              <a:t>Increases </a:t>
            </a:r>
            <a:r>
              <a:rPr lang="en-US" dirty="0"/>
              <a:t>as you go to the right and up the periodic </a:t>
            </a:r>
            <a:r>
              <a:rPr lang="en-US" dirty="0" smtClean="0"/>
              <a:t>table. </a:t>
            </a:r>
          </a:p>
          <a:p>
            <a:r>
              <a:rPr lang="en-US" dirty="0" smtClean="0"/>
              <a:t>Alkali metals have low </a:t>
            </a:r>
            <a:r>
              <a:rPr lang="en-US" dirty="0" err="1" smtClean="0"/>
              <a:t>electronegativity</a:t>
            </a:r>
            <a:r>
              <a:rPr lang="en-US" dirty="0" smtClean="0"/>
              <a:t>. They don’t want electrons but instead want to get rid of some.</a:t>
            </a:r>
          </a:p>
          <a:p>
            <a:r>
              <a:rPr lang="en-US" dirty="0" smtClean="0"/>
              <a:t>Halogens really want another electron to complete their full outer shell.</a:t>
            </a:r>
          </a:p>
          <a:p>
            <a:r>
              <a:rPr lang="en-US" dirty="0" smtClean="0"/>
              <a:t>Nobel gases have low </a:t>
            </a:r>
            <a:r>
              <a:rPr lang="en-US" dirty="0" err="1" smtClean="0"/>
              <a:t>electronegativity</a:t>
            </a:r>
            <a:r>
              <a:rPr lang="en-US" dirty="0" smtClean="0"/>
              <a:t> because they don’t need more electrons.</a:t>
            </a:r>
          </a:p>
        </p:txBody>
      </p:sp>
    </p:spTree>
    <p:extLst>
      <p:ext uri="{BB962C8B-B14F-4D97-AF65-F5344CB8AC3E}">
        <p14:creationId xmlns:p14="http://schemas.microsoft.com/office/powerpoint/2010/main" val="218076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endParaRPr lang="en-US" dirty="0"/>
          </a:p>
          <a:p>
            <a:r>
              <a:rPr lang="en-US" dirty="0"/>
              <a:t>Metals are generous!  They like to </a:t>
            </a:r>
            <a:r>
              <a:rPr lang="en-US" dirty="0" smtClean="0"/>
              <a:t>give away </a:t>
            </a:r>
            <a:r>
              <a:rPr lang="en-US" dirty="0"/>
              <a:t>electrons so they </a:t>
            </a:r>
            <a:r>
              <a:rPr lang="en-US" dirty="0" smtClean="0"/>
              <a:t>have </a:t>
            </a:r>
            <a:r>
              <a:rPr lang="en-US" dirty="0"/>
              <a:t>low EN and IE.</a:t>
            </a:r>
          </a:p>
          <a:p>
            <a:r>
              <a:rPr lang="en-US" dirty="0"/>
              <a:t>Non-metals are greedy!  They want more electrons and have </a:t>
            </a:r>
            <a:r>
              <a:rPr lang="en-US" dirty="0" smtClean="0"/>
              <a:t>high </a:t>
            </a:r>
            <a:r>
              <a:rPr lang="en-US" dirty="0"/>
              <a:t>EN and IE.</a:t>
            </a:r>
            <a:r>
              <a:rPr lang="en-US" b="1" dirty="0"/>
              <a:t> </a:t>
            </a:r>
            <a:endParaRPr lang="en-US" dirty="0"/>
          </a:p>
          <a:p>
            <a:endParaRPr lang="en-US" dirty="0"/>
          </a:p>
        </p:txBody>
      </p:sp>
    </p:spTree>
    <p:extLst>
      <p:ext uri="{BB962C8B-B14F-4D97-AF65-F5344CB8AC3E}">
        <p14:creationId xmlns:p14="http://schemas.microsoft.com/office/powerpoint/2010/main" val="1240633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203200" y="469900"/>
            <a:ext cx="8737600" cy="5918200"/>
          </a:xfrm>
          <a:prstGeom prst="rect">
            <a:avLst/>
          </a:prstGeom>
        </p:spPr>
      </p:pic>
    </p:spTree>
    <p:extLst>
      <p:ext uri="{BB962C8B-B14F-4D97-AF65-F5344CB8AC3E}">
        <p14:creationId xmlns:p14="http://schemas.microsoft.com/office/powerpoint/2010/main" val="557062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Which would have a higher electronegativity Phosphorous or Fluorine?</a:t>
            </a:r>
          </a:p>
          <a:p>
            <a:pPr marL="0" indent="0">
              <a:buNone/>
            </a:pPr>
            <a:endParaRPr lang="en-US" dirty="0" smtClean="0"/>
          </a:p>
          <a:p>
            <a:r>
              <a:rPr lang="en-US" dirty="0" smtClean="0"/>
              <a:t>Which has a higher ionization energy Nitrogen or Lithium?</a:t>
            </a:r>
          </a:p>
        </p:txBody>
      </p:sp>
    </p:spTree>
    <p:extLst>
      <p:ext uri="{BB962C8B-B14F-4D97-AF65-F5344CB8AC3E}">
        <p14:creationId xmlns:p14="http://schemas.microsoft.com/office/powerpoint/2010/main" val="424205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a:t>
            </a:r>
            <a:endParaRPr lang="en-US" dirty="0"/>
          </a:p>
        </p:txBody>
      </p:sp>
      <p:sp>
        <p:nvSpPr>
          <p:cNvPr id="3" name="Content Placeholder 2"/>
          <p:cNvSpPr>
            <a:spLocks noGrp="1"/>
          </p:cNvSpPr>
          <p:nvPr>
            <p:ph idx="1"/>
          </p:nvPr>
        </p:nvSpPr>
        <p:spPr/>
        <p:txBody>
          <a:bodyPr/>
          <a:lstStyle/>
          <a:p>
            <a:r>
              <a:rPr lang="en-US" dirty="0"/>
              <a:t>Which would have a </a:t>
            </a:r>
            <a:r>
              <a:rPr lang="en-US" dirty="0" smtClean="0"/>
              <a:t>larger atomic radius Phosphorous </a:t>
            </a:r>
            <a:r>
              <a:rPr lang="en-US" dirty="0"/>
              <a:t>or Fluorine?</a:t>
            </a:r>
          </a:p>
          <a:p>
            <a:pPr marL="0" indent="0">
              <a:buNone/>
            </a:pPr>
            <a:endParaRPr lang="en-US" dirty="0"/>
          </a:p>
          <a:p>
            <a:r>
              <a:rPr lang="en-US" dirty="0"/>
              <a:t>Which has a </a:t>
            </a:r>
            <a:r>
              <a:rPr lang="en-US" dirty="0" smtClean="0"/>
              <a:t>lower </a:t>
            </a:r>
            <a:r>
              <a:rPr lang="en-US" dirty="0"/>
              <a:t>ionization energy </a:t>
            </a:r>
            <a:r>
              <a:rPr lang="en-US" dirty="0" smtClean="0"/>
              <a:t>sodium or sulfur?</a:t>
            </a:r>
            <a:endParaRPr lang="en-US" dirty="0"/>
          </a:p>
          <a:p>
            <a:endParaRPr lang="en-US" dirty="0"/>
          </a:p>
        </p:txBody>
      </p:sp>
    </p:spTree>
    <p:extLst>
      <p:ext uri="{BB962C8B-B14F-4D97-AF65-F5344CB8AC3E}">
        <p14:creationId xmlns:p14="http://schemas.microsoft.com/office/powerpoint/2010/main" val="304550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Periodic Table</a:t>
            </a:r>
            <a:endParaRPr lang="en-US" dirty="0"/>
          </a:p>
        </p:txBody>
      </p:sp>
      <p:sp>
        <p:nvSpPr>
          <p:cNvPr id="3" name="Subtitle 2"/>
          <p:cNvSpPr>
            <a:spLocks noGrp="1"/>
          </p:cNvSpPr>
          <p:nvPr>
            <p:ph type="subTitle" idx="1"/>
          </p:nvPr>
        </p:nvSpPr>
        <p:spPr/>
        <p:txBody>
          <a:bodyPr/>
          <a:lstStyle/>
          <a:p>
            <a:r>
              <a:rPr lang="en-US" dirty="0" smtClean="0"/>
              <a:t>Unit Three, Day Eight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a:t>
            </a:r>
            <a:endParaRPr lang="en-US" dirty="0"/>
          </a:p>
        </p:txBody>
      </p:sp>
      <p:sp>
        <p:nvSpPr>
          <p:cNvPr id="3" name="Content Placeholder 2"/>
          <p:cNvSpPr>
            <a:spLocks noGrp="1"/>
          </p:cNvSpPr>
          <p:nvPr>
            <p:ph idx="1"/>
          </p:nvPr>
        </p:nvSpPr>
        <p:spPr/>
        <p:txBody>
          <a:bodyPr/>
          <a:lstStyle/>
          <a:p>
            <a:r>
              <a:rPr lang="en-US" dirty="0" smtClean="0"/>
              <a:t>Determine the charges of the following ions.</a:t>
            </a:r>
          </a:p>
          <a:p>
            <a:r>
              <a:rPr lang="en-US" dirty="0" smtClean="0"/>
              <a:t>Oxygen</a:t>
            </a:r>
          </a:p>
          <a:p>
            <a:r>
              <a:rPr lang="en-US" dirty="0" smtClean="0"/>
              <a:t>Sodium</a:t>
            </a:r>
          </a:p>
          <a:p>
            <a:r>
              <a:rPr lang="en-US" dirty="0" smtClean="0"/>
              <a:t>Aluminum </a:t>
            </a:r>
            <a:endParaRPr lang="en-US" dirty="0"/>
          </a:p>
        </p:txBody>
      </p:sp>
    </p:spTree>
    <p:extLst>
      <p:ext uri="{BB962C8B-B14F-4D97-AF65-F5344CB8AC3E}">
        <p14:creationId xmlns:p14="http://schemas.microsoft.com/office/powerpoint/2010/main" val="3807205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Periodic Table Trends</a:t>
            </a:r>
            <a:endParaRPr lang="en-US" dirty="0"/>
          </a:p>
        </p:txBody>
      </p:sp>
      <p:sp>
        <p:nvSpPr>
          <p:cNvPr id="3" name="Content Placeholder 2"/>
          <p:cNvSpPr>
            <a:spLocks noGrp="1"/>
          </p:cNvSpPr>
          <p:nvPr>
            <p:ph idx="1"/>
          </p:nvPr>
        </p:nvSpPr>
        <p:spPr/>
        <p:txBody>
          <a:bodyPr>
            <a:normAutofit/>
          </a:bodyPr>
          <a:lstStyle/>
          <a:p>
            <a:r>
              <a:rPr lang="en-US" dirty="0" smtClean="0"/>
              <a:t>Scientists involved with making the periodic table:</a:t>
            </a:r>
          </a:p>
          <a:p>
            <a:pPr lvl="1"/>
            <a:r>
              <a:rPr lang="en-US" dirty="0" smtClean="0"/>
              <a:t>Mendeleev </a:t>
            </a:r>
            <a:r>
              <a:rPr lang="en-US" dirty="0"/>
              <a:t>– Came up with the first Periodic Table</a:t>
            </a:r>
          </a:p>
          <a:p>
            <a:pPr lvl="2"/>
            <a:r>
              <a:rPr lang="en-US" dirty="0" smtClean="0"/>
              <a:t>Arranged </a:t>
            </a:r>
            <a:r>
              <a:rPr lang="en-US" dirty="0"/>
              <a:t>elements by increasing </a:t>
            </a:r>
            <a:r>
              <a:rPr lang="en-US" b="1" dirty="0"/>
              <a:t>ATOMIC MASSES (Not quite right)</a:t>
            </a:r>
            <a:endParaRPr lang="en-US" dirty="0"/>
          </a:p>
          <a:p>
            <a:pPr lvl="1"/>
            <a:r>
              <a:rPr lang="en-US" dirty="0" smtClean="0"/>
              <a:t>Moseley</a:t>
            </a:r>
          </a:p>
          <a:p>
            <a:pPr lvl="2"/>
            <a:r>
              <a:rPr lang="en-US" dirty="0" smtClean="0"/>
              <a:t>Revised </a:t>
            </a:r>
            <a:r>
              <a:rPr lang="en-US" dirty="0"/>
              <a:t>Mendeleev’s table and gave us the one we use </a:t>
            </a:r>
            <a:r>
              <a:rPr lang="en-US" dirty="0" smtClean="0"/>
              <a:t>today</a:t>
            </a:r>
          </a:p>
          <a:p>
            <a:pPr lvl="2"/>
            <a:r>
              <a:rPr lang="en-US" dirty="0" smtClean="0"/>
              <a:t>Elements </a:t>
            </a:r>
            <a:r>
              <a:rPr lang="en-US" dirty="0"/>
              <a:t>arranged by increasing ATOMIC NUMBERS!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Periodic Table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smtClean="0"/>
              <a:t>Organized </a:t>
            </a:r>
            <a:r>
              <a:rPr lang="en-US" dirty="0"/>
              <a:t>by elements’ </a:t>
            </a:r>
            <a:r>
              <a:rPr lang="en-US" b="1" dirty="0"/>
              <a:t>atomic numbers</a:t>
            </a:r>
            <a:r>
              <a:rPr lang="en-US" dirty="0"/>
              <a:t> so that those with similar properties line up in the same columns</a:t>
            </a:r>
            <a:r>
              <a:rPr lang="en-US" dirty="0" smtClean="0"/>
              <a:t>.                   </a:t>
            </a:r>
            <a:endParaRPr lang="en-US" dirty="0"/>
          </a:p>
          <a:p>
            <a:pPr>
              <a:buFont typeface="Wingdings" pitchFamily="2" charset="2"/>
              <a:buChar char="§"/>
            </a:pPr>
            <a:r>
              <a:rPr lang="en-US" b="1" dirty="0" smtClean="0"/>
              <a:t>Period</a:t>
            </a:r>
            <a:r>
              <a:rPr lang="en-US" dirty="0" smtClean="0"/>
              <a:t> </a:t>
            </a:r>
            <a:r>
              <a:rPr lang="en-US" dirty="0"/>
              <a:t>– horizontal row – tells the energy level electrons live in. Numbered 1 - 7</a:t>
            </a:r>
          </a:p>
          <a:p>
            <a:pPr>
              <a:buFont typeface="Wingdings" pitchFamily="2" charset="2"/>
              <a:buChar char="§"/>
            </a:pPr>
            <a:r>
              <a:rPr lang="en-US" b="1" dirty="0" smtClean="0"/>
              <a:t>Group </a:t>
            </a:r>
            <a:r>
              <a:rPr lang="en-US" dirty="0"/>
              <a:t>– vertical column – matches number of valence electrons in the </a:t>
            </a:r>
            <a:r>
              <a:rPr lang="en-US" dirty="0" smtClean="0"/>
              <a:t>Representative elements </a:t>
            </a:r>
            <a:r>
              <a:rPr lang="en-US" dirty="0"/>
              <a:t>(“A” groups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Metals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smtClean="0"/>
              <a:t>Left side of staircase</a:t>
            </a:r>
          </a:p>
          <a:p>
            <a:pPr>
              <a:buFont typeface="Wingdings" pitchFamily="2" charset="2"/>
              <a:buChar char="§"/>
            </a:pPr>
            <a:r>
              <a:rPr lang="en-US" dirty="0" smtClean="0"/>
              <a:t>Malleable, ductile, shiny, conduct electricity and heat</a:t>
            </a:r>
          </a:p>
          <a:p>
            <a:pPr>
              <a:buFont typeface="Wingdings" pitchFamily="2" charset="2"/>
              <a:buChar char="§"/>
            </a:pPr>
            <a:r>
              <a:rPr lang="en-US" dirty="0" smtClean="0"/>
              <a:t>Lose electrons to become positively charged (</a:t>
            </a:r>
            <a:r>
              <a:rPr lang="en-US" dirty="0" err="1" smtClean="0"/>
              <a:t>cations</a:t>
            </a:r>
            <a:r>
              <a:rPr lang="en-US" dirty="0" smtClean="0"/>
              <a:t>) when reacting and bonding</a:t>
            </a:r>
          </a:p>
          <a:p>
            <a:pPr>
              <a:buFont typeface="Wingdings" pitchFamily="2" charset="2"/>
              <a:buChar char="§"/>
            </a:pPr>
            <a:r>
              <a:rPr lang="en-US" dirty="0" smtClean="0"/>
              <a:t>Lose enough electrons to achieve  the electron configuration of a noble gas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Non-metals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Right side of table </a:t>
            </a:r>
          </a:p>
          <a:p>
            <a:pPr>
              <a:buFont typeface="Wingdings" pitchFamily="2" charset="2"/>
              <a:buChar char="§"/>
            </a:pPr>
            <a:r>
              <a:rPr lang="en-US" dirty="0" smtClean="0"/>
              <a:t>Brittle and do not conduct electricity/heat</a:t>
            </a:r>
          </a:p>
          <a:p>
            <a:pPr>
              <a:buFont typeface="Wingdings" pitchFamily="2" charset="2"/>
              <a:buChar char="§"/>
            </a:pPr>
            <a:r>
              <a:rPr lang="en-US" dirty="0" smtClean="0"/>
              <a:t>Gain electrons to become negatively charged (anions) when reacting and bonding</a:t>
            </a:r>
          </a:p>
          <a:p>
            <a:pPr>
              <a:buFont typeface="Wingdings" pitchFamily="2" charset="2"/>
              <a:buChar char="§"/>
            </a:pPr>
            <a:r>
              <a:rPr lang="en-US" dirty="0" smtClean="0"/>
              <a:t>Gain enough electrons to achieve the electron configuration of a noble gas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Metalloids</a:t>
            </a:r>
            <a:endParaRPr lang="en-US" dirty="0"/>
          </a:p>
        </p:txBody>
      </p:sp>
      <p:sp>
        <p:nvSpPr>
          <p:cNvPr id="3" name="Content Placeholder 2"/>
          <p:cNvSpPr>
            <a:spLocks noGrp="1"/>
          </p:cNvSpPr>
          <p:nvPr>
            <p:ph idx="1"/>
          </p:nvPr>
        </p:nvSpPr>
        <p:spPr/>
        <p:txBody>
          <a:bodyPr/>
          <a:lstStyle/>
          <a:p>
            <a:r>
              <a:rPr lang="en-US" dirty="0" smtClean="0"/>
              <a:t>Along stair step line dividing metals and non-metals </a:t>
            </a:r>
          </a:p>
          <a:p>
            <a:r>
              <a:rPr lang="en-US" dirty="0" smtClean="0"/>
              <a:t>Have some metallic and some non-metallic properties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groups you need to know</a:t>
            </a:r>
            <a:endParaRPr lang="en-US" dirty="0"/>
          </a:p>
        </p:txBody>
      </p:sp>
      <p:sp>
        <p:nvSpPr>
          <p:cNvPr id="3" name="Content Placeholder 2"/>
          <p:cNvSpPr>
            <a:spLocks noGrp="1"/>
          </p:cNvSpPr>
          <p:nvPr>
            <p:ph idx="1"/>
          </p:nvPr>
        </p:nvSpPr>
        <p:spPr/>
        <p:txBody>
          <a:bodyPr/>
          <a:lstStyle/>
          <a:p>
            <a:r>
              <a:rPr lang="en-US" dirty="0" smtClean="0"/>
              <a:t>Alkali Metals: First Column </a:t>
            </a:r>
          </a:p>
          <a:p>
            <a:r>
              <a:rPr lang="en-US" dirty="0" smtClean="0"/>
              <a:t>Alkaline Earth Metals: Second Column</a:t>
            </a:r>
          </a:p>
          <a:p>
            <a:r>
              <a:rPr lang="en-US" dirty="0" smtClean="0"/>
              <a:t>Transition Metals: D-block group</a:t>
            </a:r>
          </a:p>
          <a:p>
            <a:r>
              <a:rPr lang="en-US" dirty="0" smtClean="0"/>
              <a:t>Halogens: Column 17</a:t>
            </a:r>
          </a:p>
          <a:p>
            <a:r>
              <a:rPr lang="en-US" dirty="0" smtClean="0"/>
              <a:t>Noble Gases: Column 18</a:t>
            </a:r>
            <a:endParaRPr lang="en-US" dirty="0"/>
          </a:p>
        </p:txBody>
      </p:sp>
    </p:spTree>
    <p:extLst>
      <p:ext uri="{BB962C8B-B14F-4D97-AF65-F5344CB8AC3E}">
        <p14:creationId xmlns:p14="http://schemas.microsoft.com/office/powerpoint/2010/main" val="155601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628</Words>
  <Application>Microsoft Office PowerPoint</Application>
  <PresentationFormat>On-screen Show (4:3)</PresentationFormat>
  <Paragraphs>80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Warm-up</vt:lpstr>
      <vt:lpstr>The Periodic Table</vt:lpstr>
      <vt:lpstr>You Try</vt:lpstr>
      <vt:lpstr>Now, Periodic Table Trends</vt:lpstr>
      <vt:lpstr>Periodic Table</vt:lpstr>
      <vt:lpstr>Metals</vt:lpstr>
      <vt:lpstr>Non-metals</vt:lpstr>
      <vt:lpstr>Metalloids</vt:lpstr>
      <vt:lpstr>Some groups you need to know</vt:lpstr>
      <vt:lpstr>Review </vt:lpstr>
      <vt:lpstr>Some Definitions</vt:lpstr>
      <vt:lpstr>Atomic Radius</vt:lpstr>
      <vt:lpstr>Ionization Energy</vt:lpstr>
      <vt:lpstr>Electronegativity</vt:lpstr>
      <vt:lpstr>PowerPoint Presentation</vt:lpstr>
      <vt:lpstr>PowerPoint Presentation</vt:lpstr>
      <vt:lpstr>Examples</vt:lpstr>
      <vt:lpstr>You Try</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dc:creator>
  <cp:lastModifiedBy>Kuhn, Christopher</cp:lastModifiedBy>
  <cp:revision>28</cp:revision>
  <dcterms:created xsi:type="dcterms:W3CDTF">2013-02-20T17:35:48Z</dcterms:created>
  <dcterms:modified xsi:type="dcterms:W3CDTF">2016-09-26T11:40:02Z</dcterms:modified>
</cp:coreProperties>
</file>