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8" r:id="rId2"/>
    <p:sldId id="260" r:id="rId3"/>
    <p:sldId id="259" r:id="rId4"/>
    <p:sldId id="267" r:id="rId5"/>
    <p:sldId id="282" r:id="rId6"/>
    <p:sldId id="285" r:id="rId7"/>
    <p:sldId id="286" r:id="rId8"/>
    <p:sldId id="287" r:id="rId9"/>
    <p:sldId id="283" r:id="rId10"/>
    <p:sldId id="289" r:id="rId11"/>
    <p:sldId id="288" r:id="rId12"/>
    <p:sldId id="284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74648" autoAdjust="0"/>
  </p:normalViewPr>
  <p:slideViewPr>
    <p:cSldViewPr>
      <p:cViewPr varScale="1">
        <p:scale>
          <a:sx n="80" d="100"/>
          <a:sy n="80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72900-4FCE-4EAD-8AB5-8A0F24A9082B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72E64-F402-4CA7-898A-B6D2338E5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.03</a:t>
            </a:r>
          </a:p>
          <a:p>
            <a:r>
              <a:rPr lang="en-US" dirty="0" smtClean="0"/>
              <a:t>180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05B14-C8C1-4B24-9F8B-FF714B5F05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6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95C20A-27E1-4916-87A7-86BD14588806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0E4E00-59C1-4F2F-8601-9E065821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emfirst@remind101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Mrs. Whitaker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Unit One, Day One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26 August 2013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katiej.kimrey\Local Settings\Temporary Internet Files\Content.IE5\LNOAL8YA\MC9003252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2381607" cy="2438400"/>
          </a:xfrm>
          <a:prstGeom prst="rect">
            <a:avLst/>
          </a:prstGeom>
          <a:noFill/>
        </p:spPr>
      </p:pic>
      <p:pic>
        <p:nvPicPr>
          <p:cNvPr id="1027" name="Picture 3" descr="C:\Documents and Settings\katiej.kimrey\Local Settings\Temporary Internet Files\Content.IE5\7NNMAV0I\MC90039164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81000"/>
            <a:ext cx="2279904" cy="2376591"/>
          </a:xfrm>
          <a:prstGeom prst="rect">
            <a:avLst/>
          </a:prstGeom>
          <a:noFill/>
        </p:spPr>
      </p:pic>
      <p:pic>
        <p:nvPicPr>
          <p:cNvPr id="1028" name="Picture 4" descr="C:\Documents and Settings\katiej.kimrey\Local Settings\Temporary Internet Files\Content.IE5\IHVAUTMQ\MC90025076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200400"/>
            <a:ext cx="958829" cy="3124200"/>
          </a:xfrm>
          <a:prstGeom prst="rect">
            <a:avLst/>
          </a:prstGeom>
          <a:noFill/>
        </p:spPr>
      </p:pic>
      <p:pic>
        <p:nvPicPr>
          <p:cNvPr id="1029" name="Picture 5" descr="C:\Documents and Settings\katiej.kimrey\Local Settings\Temporary Internet Files\Content.IE5\7NNMAV0I\MC90029103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038600"/>
            <a:ext cx="1439836" cy="2104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971800" cy="3352800"/>
          </a:xfrm>
        </p:spPr>
        <p:txBody>
          <a:bodyPr/>
          <a:lstStyle/>
          <a:p>
            <a:r>
              <a:rPr lang="en-US" dirty="0" smtClean="0"/>
              <a:t>Measuring</a:t>
            </a:r>
            <a:br>
              <a:rPr lang="en-US" dirty="0" smtClean="0"/>
            </a:br>
            <a:r>
              <a:rPr lang="en-US" dirty="0" smtClean="0"/>
              <a:t> Volume</a:t>
            </a:r>
            <a:endParaRPr lang="en-US" dirty="0"/>
          </a:p>
        </p:txBody>
      </p:sp>
      <p:pic>
        <p:nvPicPr>
          <p:cNvPr id="4" name="Picture 4" descr="http://www.chemistryland.com/CHM130FieldLab/Lab1/GraduatedCylin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278" y="381000"/>
            <a:ext cx="5958530" cy="6296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pic>
        <p:nvPicPr>
          <p:cNvPr id="4" name="Picture 2" descr="http://laser.physics.sunysb.edu/%7Ewise/wise11/fall2003/bubbles/5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934200" cy="5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triple beam balance.</a:t>
            </a:r>
          </a:p>
          <a:p>
            <a:r>
              <a:rPr lang="en-US" b="1" dirty="0" smtClean="0"/>
              <a:t>Mass is measured in grams.</a:t>
            </a:r>
          </a:p>
          <a:p>
            <a:r>
              <a:rPr lang="en-US" dirty="0" smtClean="0"/>
              <a:t>Remember to add an estimated digit!!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Mass</a:t>
            </a:r>
            <a:endParaRPr lang="en-US" dirty="0"/>
          </a:p>
        </p:txBody>
      </p:sp>
      <p:pic>
        <p:nvPicPr>
          <p:cNvPr id="1026" name="Picture 2" descr="http://www.physics.smu.edu/%7Escalise/apparatus/triplebeam/triplebe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637408"/>
            <a:ext cx="7010400" cy="2944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3212" y="4038600"/>
            <a:ext cx="3674564" cy="258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digits that can be measured, plus one that is estimated.</a:t>
            </a:r>
          </a:p>
          <a:p>
            <a:endParaRPr lang="en-US" dirty="0" smtClean="0"/>
          </a:p>
          <a:p>
            <a:r>
              <a:rPr lang="en-US" dirty="0" smtClean="0"/>
              <a:t>Consider the measurement   3.01 g</a:t>
            </a:r>
          </a:p>
          <a:p>
            <a:pPr>
              <a:buNone/>
            </a:pPr>
            <a:r>
              <a:rPr lang="en-US" dirty="0" smtClean="0"/>
              <a:t>     --the instrument used to measure was marked to the tenth of a gram  (0.1 g) and the digit in the hundredths place was estimated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75.1 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30,075 </a:t>
            </a:r>
            <a:r>
              <a:rPr lang="en-US" dirty="0" err="1" smtClean="0"/>
              <a:t>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17.0052  g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Marked to the ones place  </a:t>
            </a:r>
          </a:p>
          <a:p>
            <a:endParaRPr lang="en-US" dirty="0" smtClean="0"/>
          </a:p>
          <a:p>
            <a:r>
              <a:rPr lang="en-US" dirty="0" smtClean="0"/>
              <a:t>Marked to the tens place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Marked to the thousandths place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were these instruments marked?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75.1 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30,075 </a:t>
            </a:r>
            <a:r>
              <a:rPr lang="en-US" dirty="0" err="1" smtClean="0"/>
              <a:t>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17.0052 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6600" y="1981200"/>
            <a:ext cx="5410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</a:t>
            </a:r>
            <a:r>
              <a:rPr lang="en-US" sz="3200" dirty="0" smtClean="0"/>
              <a:t>(2 measured + 1 estimated)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 ( 4 measured  + 1 estimated)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  (5 measured + 1 estimated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significant figures?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200</a:t>
            </a:r>
          </a:p>
          <a:p>
            <a:pPr algn="ctr"/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One – zeros have funky rules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significant figures?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three rules on determining how many significant figures are in a number:</a:t>
            </a:r>
          </a:p>
          <a:p>
            <a:r>
              <a:rPr lang="en-US" dirty="0" smtClean="0"/>
              <a:t>Non-zero digits are always significant. </a:t>
            </a:r>
          </a:p>
          <a:p>
            <a:r>
              <a:rPr lang="en-US" dirty="0" smtClean="0"/>
              <a:t>Any zeros between two significant digits are significant. </a:t>
            </a:r>
          </a:p>
          <a:p>
            <a:r>
              <a:rPr lang="en-US" dirty="0" smtClean="0"/>
              <a:t>A final zero or trailing zeros </a:t>
            </a:r>
            <a:r>
              <a:rPr lang="en-US" u="sng" dirty="0" smtClean="0"/>
              <a:t>AFTER THE DECIMAL POINT ONLY</a:t>
            </a:r>
            <a:r>
              <a:rPr lang="en-US" dirty="0" smtClean="0"/>
              <a:t> are significant.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determine # of Sig Digs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1750 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175.0 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1705 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1700 m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significant figures?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Eye-Wash Stations</a:t>
            </a:r>
          </a:p>
          <a:p>
            <a:r>
              <a:rPr lang="en-US" dirty="0" smtClean="0"/>
              <a:t>Safety Shower</a:t>
            </a:r>
          </a:p>
          <a:p>
            <a:r>
              <a:rPr lang="en-US" dirty="0" smtClean="0"/>
              <a:t>Student Center</a:t>
            </a:r>
          </a:p>
          <a:p>
            <a:pPr lvl="1"/>
            <a:r>
              <a:rPr lang="en-US" dirty="0" smtClean="0"/>
              <a:t>If you’re absent</a:t>
            </a:r>
          </a:p>
          <a:p>
            <a:r>
              <a:rPr lang="en-US" dirty="0" smtClean="0"/>
              <a:t>Objective and Agenda</a:t>
            </a:r>
          </a:p>
          <a:p>
            <a:r>
              <a:rPr lang="en-US" dirty="0" smtClean="0"/>
              <a:t>What to do when you’re done…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Around the 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60.50  cm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0.00015 kg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135.000 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400 000 001 </a:t>
            </a:r>
            <a:r>
              <a:rPr lang="en-US" dirty="0" err="1" smtClean="0"/>
              <a:t>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significant figures?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Now, work on the first part of the worksheet, on your own.</a:t>
            </a:r>
          </a:p>
          <a:p>
            <a:r>
              <a:rPr lang="en-US" dirty="0" smtClean="0"/>
              <a:t>We haven’t discussed operations yet, so be sure not to work ahead…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must be reported with the lowest number of significant figures that are in the problem.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pic>
        <p:nvPicPr>
          <p:cNvPr id="4" name="Picture 3" descr="multiply sf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05200"/>
            <a:ext cx="2857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ivision s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05200"/>
            <a:ext cx="2857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25g / 5cm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5 g/cm</a:t>
            </a:r>
            <a:r>
              <a:rPr lang="en-US" baseline="30000" dirty="0" smtClean="0"/>
              <a:t>3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0.002cm x 15.2 cm</a:t>
            </a:r>
          </a:p>
          <a:p>
            <a:r>
              <a:rPr lang="en-US" dirty="0" smtClean="0"/>
              <a:t>0.03 cm</a:t>
            </a:r>
            <a:r>
              <a:rPr lang="en-US" baseline="30000" dirty="0" smtClean="0"/>
              <a:t>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350g / 2.0 cm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180 g/cm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The number of decimal places </a:t>
            </a:r>
            <a:r>
              <a:rPr lang="en-US" sz="3200" dirty="0" smtClean="0"/>
              <a:t>matters!!</a:t>
            </a:r>
            <a:endParaRPr lang="en-US" sz="3200" dirty="0"/>
          </a:p>
          <a:p>
            <a:r>
              <a:rPr lang="en-US" sz="3200" dirty="0"/>
              <a:t>Your answer has to be </a:t>
            </a:r>
            <a:r>
              <a:rPr lang="en-US" sz="3200" dirty="0" smtClean="0"/>
              <a:t>rounded to </a:t>
            </a:r>
            <a:r>
              <a:rPr lang="en-US" sz="3200" dirty="0"/>
              <a:t>the lowest number of decimal </a:t>
            </a:r>
            <a:r>
              <a:rPr lang="en-US" sz="3200" dirty="0" smtClean="0"/>
              <a:t>places.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6" name="Content Placeholder 4" descr="addition of sf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524000"/>
            <a:ext cx="2438400" cy="232671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pic>
        <p:nvPicPr>
          <p:cNvPr id="7" name="Picture 5" descr="subtract of s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267200"/>
            <a:ext cx="306057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 + 454 + 0.3 =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355 – 23.4 =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17.0 – 2.1 =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Awesome technology where I can send you texts/emails with updates</a:t>
            </a:r>
          </a:p>
          <a:p>
            <a:r>
              <a:rPr lang="en-US" dirty="0" smtClean="0"/>
              <a:t>All of our information stays private</a:t>
            </a:r>
          </a:p>
          <a:p>
            <a:r>
              <a:rPr lang="en-US" dirty="0" smtClean="0"/>
              <a:t>If you want to join:</a:t>
            </a:r>
          </a:p>
          <a:p>
            <a:pPr lvl="1"/>
            <a:r>
              <a:rPr lang="en-US" dirty="0" smtClean="0"/>
              <a:t>Text @</a:t>
            </a:r>
            <a:r>
              <a:rPr lang="en-US" dirty="0" err="1" smtClean="0"/>
              <a:t>chemfirst</a:t>
            </a:r>
            <a:r>
              <a:rPr lang="en-US" dirty="0" smtClean="0"/>
              <a:t>, @</a:t>
            </a:r>
            <a:r>
              <a:rPr lang="en-US" dirty="0" err="1" smtClean="0"/>
              <a:t>chemsecond</a:t>
            </a:r>
            <a:r>
              <a:rPr lang="en-US" dirty="0" smtClean="0"/>
              <a:t>, or @</a:t>
            </a:r>
            <a:r>
              <a:rPr lang="en-US" dirty="0" err="1" smtClean="0"/>
              <a:t>chemthird</a:t>
            </a:r>
            <a:r>
              <a:rPr lang="en-US" dirty="0" smtClean="0"/>
              <a:t> to 240-312-3733</a:t>
            </a:r>
          </a:p>
          <a:p>
            <a:pPr lvl="1"/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chemfirst@remind101.com</a:t>
            </a:r>
            <a:r>
              <a:rPr lang="en-US" dirty="0" smtClean="0"/>
              <a:t> (leave subject and body blank)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In order to have the most precise answer possible, record as much as you definitely know and then </a:t>
            </a:r>
            <a:r>
              <a:rPr lang="en-US" b="1" dirty="0" smtClean="0"/>
              <a:t>estimate one more digit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- What does this mean??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Measurements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units of length??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Length</a:t>
            </a:r>
            <a:endParaRPr lang="en-US" dirty="0"/>
          </a:p>
        </p:txBody>
      </p:sp>
      <p:pic>
        <p:nvPicPr>
          <p:cNvPr id="3074" name="Picture 2" descr="http://iruler.net/ruler_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0400"/>
            <a:ext cx="8697883" cy="28306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8600" y="2971800"/>
            <a:ext cx="45720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Length</a:t>
            </a:r>
            <a:endParaRPr lang="en-US" dirty="0"/>
          </a:p>
        </p:txBody>
      </p:sp>
      <p:pic>
        <p:nvPicPr>
          <p:cNvPr id="3074" name="Picture 2" descr="http://iruler.net/ruler_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0400"/>
            <a:ext cx="8697883" cy="283067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2971800"/>
            <a:ext cx="50292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Length</a:t>
            </a:r>
            <a:endParaRPr lang="en-US" dirty="0"/>
          </a:p>
        </p:txBody>
      </p:sp>
      <p:pic>
        <p:nvPicPr>
          <p:cNvPr id="3074" name="Picture 2" descr="http://iruler.net/ruler_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43200"/>
            <a:ext cx="8697883" cy="283067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5562600"/>
            <a:ext cx="533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Length</a:t>
            </a:r>
            <a:endParaRPr lang="en-US" dirty="0"/>
          </a:p>
        </p:txBody>
      </p:sp>
      <p:pic>
        <p:nvPicPr>
          <p:cNvPr id="3074" name="Picture 2" descr="http://iruler.net/ruler_0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0400"/>
            <a:ext cx="8697883" cy="283067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819400"/>
            <a:ext cx="67056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657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graduated cylinder</a:t>
            </a:r>
          </a:p>
          <a:p>
            <a:endParaRPr lang="en-US" dirty="0"/>
          </a:p>
          <a:p>
            <a:r>
              <a:rPr lang="en-US" dirty="0" smtClean="0"/>
              <a:t>Always measure from the bottom of the meniscus.</a:t>
            </a:r>
          </a:p>
          <a:p>
            <a:endParaRPr lang="en-US" dirty="0"/>
          </a:p>
          <a:p>
            <a:r>
              <a:rPr lang="en-US" dirty="0" smtClean="0"/>
              <a:t>Remember to add an estimated digit.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pic>
        <p:nvPicPr>
          <p:cNvPr id="2054" name="Picture 6" descr="http://www.mrbigler.com/Chem1-C1/topics/measurement/significant-figures_files/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676400"/>
            <a:ext cx="5393531" cy="381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900</TotalTime>
  <Words>495</Words>
  <Application>Microsoft Office PowerPoint</Application>
  <PresentationFormat>On-screen Show (4:3)</PresentationFormat>
  <Paragraphs>154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Lucida Sans Unicode</vt:lpstr>
      <vt:lpstr>Verdana</vt:lpstr>
      <vt:lpstr>Wingdings 2</vt:lpstr>
      <vt:lpstr>Wingdings 3</vt:lpstr>
      <vt:lpstr>Concourse</vt:lpstr>
      <vt:lpstr>Chemistry!!!</vt:lpstr>
      <vt:lpstr>Around the Room</vt:lpstr>
      <vt:lpstr>Remind 101</vt:lpstr>
      <vt:lpstr>Making Measurements</vt:lpstr>
      <vt:lpstr>Measuring Length</vt:lpstr>
      <vt:lpstr>Measuring Length</vt:lpstr>
      <vt:lpstr>Measuring Length</vt:lpstr>
      <vt:lpstr>Measuring Length</vt:lpstr>
      <vt:lpstr>Measuring Volume</vt:lpstr>
      <vt:lpstr>Measuring  Volume</vt:lpstr>
      <vt:lpstr>Measuring Volume</vt:lpstr>
      <vt:lpstr>Measuring Mass</vt:lpstr>
      <vt:lpstr>PowerPoint Presentation</vt:lpstr>
      <vt:lpstr>Significant Figures</vt:lpstr>
      <vt:lpstr>How were these instruments marked?</vt:lpstr>
      <vt:lpstr>How many significant figures?</vt:lpstr>
      <vt:lpstr>How many significant figures?</vt:lpstr>
      <vt:lpstr>Rules to determine # of Sig Digs</vt:lpstr>
      <vt:lpstr>How many significant figures?</vt:lpstr>
      <vt:lpstr>How many significant figures?</vt:lpstr>
      <vt:lpstr>Individual Practice</vt:lpstr>
      <vt:lpstr>Multiplication and Division</vt:lpstr>
      <vt:lpstr>Practice</vt:lpstr>
      <vt:lpstr>Addition and Subtraction</vt:lpstr>
      <vt:lpstr>Some Practice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78</cp:revision>
  <dcterms:created xsi:type="dcterms:W3CDTF">2013-01-22T15:28:14Z</dcterms:created>
  <dcterms:modified xsi:type="dcterms:W3CDTF">2017-01-30T11:38:39Z</dcterms:modified>
</cp:coreProperties>
</file>