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29"/>
  </p:notesMasterIdLst>
  <p:sldIdLst>
    <p:sldId id="336" r:id="rId2"/>
    <p:sldId id="256" r:id="rId3"/>
    <p:sldId id="302" r:id="rId4"/>
    <p:sldId id="258" r:id="rId5"/>
    <p:sldId id="259" r:id="rId6"/>
    <p:sldId id="260" r:id="rId7"/>
    <p:sldId id="261" r:id="rId8"/>
    <p:sldId id="262" r:id="rId9"/>
    <p:sldId id="352" r:id="rId10"/>
    <p:sldId id="263" r:id="rId11"/>
    <p:sldId id="264" r:id="rId12"/>
    <p:sldId id="343" r:id="rId13"/>
    <p:sldId id="344" r:id="rId14"/>
    <p:sldId id="265" r:id="rId15"/>
    <p:sldId id="345" r:id="rId16"/>
    <p:sldId id="338" r:id="rId17"/>
    <p:sldId id="346" r:id="rId18"/>
    <p:sldId id="339" r:id="rId19"/>
    <p:sldId id="347" r:id="rId20"/>
    <p:sldId id="353" r:id="rId21"/>
    <p:sldId id="355" r:id="rId22"/>
    <p:sldId id="354" r:id="rId23"/>
    <p:sldId id="342" r:id="rId24"/>
    <p:sldId id="348" r:id="rId25"/>
    <p:sldId id="349" r:id="rId26"/>
    <p:sldId id="350" r:id="rId27"/>
    <p:sldId id="35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EC90E-D0F8-0042-B5CE-31DAC3648DB3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F9064-7E53-684B-B29E-376966B74E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7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marqwis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9064-7E53-684B-B29E-376966B74E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242AAA-65EA-3A4F-9E18-6044A095F08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769476-0A8F-8A46-A882-33D23772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85200" cy="5080144"/>
          </a:xfrm>
        </p:spPr>
        <p:txBody>
          <a:bodyPr/>
          <a:lstStyle/>
          <a:p>
            <a:r>
              <a:rPr lang="en-US" sz="3200" dirty="0"/>
              <a:t>What is a Physical Change?</a:t>
            </a:r>
          </a:p>
          <a:p>
            <a:r>
              <a:rPr lang="en-US" sz="3200" dirty="0" smtClean="0"/>
              <a:t>What </a:t>
            </a:r>
            <a:r>
              <a:rPr lang="en-US" sz="3200" dirty="0"/>
              <a:t>is a Chemical Change</a:t>
            </a:r>
            <a:r>
              <a:rPr lang="en-US" sz="3200" dirty="0" smtClean="0"/>
              <a:t>?</a:t>
            </a:r>
            <a:endParaRPr lang="en-US" sz="3200" dirty="0"/>
          </a:p>
          <a:p>
            <a:r>
              <a:rPr lang="en-US" sz="3200" dirty="0" smtClean="0"/>
              <a:t>What are the four signs of a chemical reaction?</a:t>
            </a:r>
          </a:p>
          <a:p>
            <a:r>
              <a:rPr lang="en-US" sz="3200" dirty="0" smtClean="0"/>
              <a:t>Write the formula from the following names:</a:t>
            </a:r>
          </a:p>
          <a:p>
            <a:pPr lvl="1"/>
            <a:r>
              <a:rPr lang="en-US" sz="2800" dirty="0" smtClean="0"/>
              <a:t>Magnesium chloride</a:t>
            </a:r>
          </a:p>
          <a:p>
            <a:pPr lvl="1"/>
            <a:r>
              <a:rPr lang="en-US" sz="2800" dirty="0" smtClean="0"/>
              <a:t>Manganese (II) fluoride</a:t>
            </a:r>
          </a:p>
          <a:p>
            <a:pPr lvl="1"/>
            <a:r>
              <a:rPr lang="en-US" sz="2800" dirty="0" smtClean="0"/>
              <a:t>Sodium sulfate</a:t>
            </a:r>
          </a:p>
          <a:p>
            <a:pPr lvl="1"/>
            <a:r>
              <a:rPr lang="en-US" sz="2800" dirty="0" smtClean="0"/>
              <a:t>Lithium hydroxide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814286"/>
            <a:ext cx="8758970" cy="4828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Balance elements other than O and H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Go back and recount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Balance O and 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Go back, recount, and adjust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Go back, recount, and adjust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Go back, recount, and adjust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Go back, recount, and adjust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Balancing Equations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5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2429"/>
            <a:ext cx="8574087" cy="4825999"/>
          </a:xfrm>
        </p:spPr>
        <p:txBody>
          <a:bodyPr/>
          <a:lstStyle/>
          <a:p>
            <a:r>
              <a:rPr lang="en-US" sz="2800" dirty="0" smtClean="0"/>
              <a:t>     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           H</a:t>
            </a:r>
            <a:r>
              <a:rPr lang="en-US" sz="2800" baseline="-25000" dirty="0" smtClean="0"/>
              <a:t>2 </a:t>
            </a:r>
            <a:r>
              <a:rPr lang="en-US" sz="2800" dirty="0" smtClean="0">
                <a:latin typeface="Wingdings"/>
              </a:rPr>
              <a:t>è</a:t>
            </a:r>
            <a:r>
              <a:rPr lang="en-US" sz="2800" dirty="0" smtClean="0"/>
              <a:t>      NH</a:t>
            </a:r>
            <a:r>
              <a:rPr lang="en-US" sz="2800" baseline="-25000" dirty="0" smtClean="0"/>
              <a:t>3 </a:t>
            </a:r>
          </a:p>
          <a:p>
            <a:pPr marL="457200" lvl="1" indent="0">
              <a:buNone/>
            </a:pPr>
            <a:endParaRPr lang="en-US" sz="2800" baseline="-25000" dirty="0" smtClean="0"/>
          </a:p>
          <a:p>
            <a:endParaRPr lang="en-US" sz="2800" baseline="-25000" dirty="0" smtClean="0"/>
          </a:p>
          <a:p>
            <a:pPr marL="0" indent="0">
              <a:buNone/>
            </a:pPr>
            <a:endParaRPr lang="en-US" sz="2800" baseline="-25000" dirty="0" smtClean="0"/>
          </a:p>
          <a:p>
            <a:r>
              <a:rPr lang="en-US" sz="2800" dirty="0" smtClean="0"/>
              <a:t>       Zn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+       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 </a:t>
            </a:r>
            <a:r>
              <a:rPr lang="en-US" sz="2800" dirty="0" err="1" smtClean="0">
                <a:latin typeface="Wingdings"/>
              </a:rPr>
              <a:t>è</a:t>
            </a:r>
            <a:r>
              <a:rPr lang="en-US" sz="2800" dirty="0" smtClean="0">
                <a:latin typeface="Wingdings"/>
              </a:rPr>
              <a:t>  </a:t>
            </a:r>
            <a:r>
              <a:rPr lang="en-US" sz="2800" dirty="0" smtClean="0"/>
              <a:t>ZnCl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     H</a:t>
            </a:r>
            <a:r>
              <a:rPr lang="en-US" sz="2800" baseline="-25000" dirty="0" smtClean="0"/>
              <a:t>2 </a:t>
            </a:r>
            <a:endParaRPr lang="en-US" baseline="-250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2429"/>
            <a:ext cx="8574087" cy="4825999"/>
          </a:xfrm>
        </p:spPr>
        <p:txBody>
          <a:bodyPr/>
          <a:lstStyle/>
          <a:p>
            <a:r>
              <a:rPr lang="en-US" sz="2800" dirty="0" smtClean="0"/>
              <a:t>     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           3H</a:t>
            </a:r>
            <a:r>
              <a:rPr lang="en-US" sz="2800" baseline="-25000" dirty="0" smtClean="0"/>
              <a:t>2 </a:t>
            </a:r>
            <a:r>
              <a:rPr lang="en-US" sz="2800" dirty="0" smtClean="0">
                <a:latin typeface="Wingdings"/>
              </a:rPr>
              <a:t>è</a:t>
            </a:r>
            <a:r>
              <a:rPr lang="en-US" sz="2800" dirty="0" smtClean="0"/>
              <a:t>      2NH</a:t>
            </a:r>
            <a:r>
              <a:rPr lang="en-US" sz="2800" baseline="-25000" dirty="0" smtClean="0"/>
              <a:t>3 </a:t>
            </a:r>
          </a:p>
          <a:p>
            <a:pPr marL="457200" lvl="1" indent="0">
              <a:buNone/>
            </a:pPr>
            <a:endParaRPr lang="en-US" sz="2800" baseline="-25000" dirty="0" smtClean="0"/>
          </a:p>
          <a:p>
            <a:endParaRPr lang="en-US" sz="2800" baseline="-25000" dirty="0" smtClean="0"/>
          </a:p>
          <a:p>
            <a:pPr marL="0" indent="0">
              <a:buNone/>
            </a:pPr>
            <a:endParaRPr lang="en-US" sz="2800" baseline="-25000" dirty="0" smtClean="0"/>
          </a:p>
          <a:p>
            <a:r>
              <a:rPr lang="en-US" sz="2800" dirty="0" smtClean="0"/>
              <a:t>       Zn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+       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 </a:t>
            </a:r>
            <a:r>
              <a:rPr lang="en-US" sz="2800" dirty="0" err="1" smtClean="0">
                <a:latin typeface="Wingdings"/>
              </a:rPr>
              <a:t>è</a:t>
            </a:r>
            <a:r>
              <a:rPr lang="en-US" sz="2800" dirty="0" smtClean="0">
                <a:latin typeface="Wingdings"/>
              </a:rPr>
              <a:t>  </a:t>
            </a:r>
            <a:r>
              <a:rPr lang="en-US" sz="2800" dirty="0" smtClean="0"/>
              <a:t>ZnCl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     H</a:t>
            </a:r>
            <a:r>
              <a:rPr lang="en-US" sz="2800" baseline="-25000" dirty="0" smtClean="0"/>
              <a:t>2 </a:t>
            </a:r>
            <a:endParaRPr lang="en-US" baseline="-250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2429"/>
            <a:ext cx="8574087" cy="4825999"/>
          </a:xfrm>
        </p:spPr>
        <p:txBody>
          <a:bodyPr/>
          <a:lstStyle/>
          <a:p>
            <a:r>
              <a:rPr lang="en-US" sz="2800" dirty="0" smtClean="0"/>
              <a:t>     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           3H</a:t>
            </a:r>
            <a:r>
              <a:rPr lang="en-US" sz="2800" baseline="-25000" dirty="0" smtClean="0"/>
              <a:t>2 </a:t>
            </a:r>
            <a:r>
              <a:rPr lang="en-US" sz="2800" dirty="0" smtClean="0">
                <a:latin typeface="Wingdings"/>
              </a:rPr>
              <a:t>è</a:t>
            </a:r>
            <a:r>
              <a:rPr lang="en-US" sz="2800" dirty="0" smtClean="0"/>
              <a:t>      2NH</a:t>
            </a:r>
            <a:r>
              <a:rPr lang="en-US" sz="2800" baseline="-25000" dirty="0" smtClean="0"/>
              <a:t>3 </a:t>
            </a:r>
          </a:p>
          <a:p>
            <a:pPr marL="457200" lvl="1" indent="0">
              <a:buNone/>
            </a:pPr>
            <a:endParaRPr lang="en-US" sz="2800" baseline="-25000" dirty="0" smtClean="0"/>
          </a:p>
          <a:p>
            <a:endParaRPr lang="en-US" sz="2800" baseline="-25000" dirty="0" smtClean="0"/>
          </a:p>
          <a:p>
            <a:pPr marL="0" indent="0">
              <a:buNone/>
            </a:pPr>
            <a:endParaRPr lang="en-US" sz="2800" baseline="-25000" dirty="0" smtClean="0"/>
          </a:p>
          <a:p>
            <a:r>
              <a:rPr lang="en-US" sz="2800" dirty="0" smtClean="0"/>
              <a:t>       Zn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+        2HCl </a:t>
            </a:r>
            <a:r>
              <a:rPr lang="en-US" sz="2800" baseline="-25000" dirty="0" smtClean="0"/>
              <a:t> </a:t>
            </a:r>
            <a:r>
              <a:rPr lang="en-US" sz="2800" dirty="0" smtClean="0">
                <a:latin typeface="Wingdings"/>
              </a:rPr>
              <a:t>è  </a:t>
            </a:r>
            <a:r>
              <a:rPr lang="en-US" sz="2800" dirty="0" smtClean="0"/>
              <a:t>ZnCl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     H</a:t>
            </a:r>
            <a:r>
              <a:rPr lang="en-US" sz="2800" baseline="-25000" dirty="0" smtClean="0"/>
              <a:t>2 </a:t>
            </a:r>
            <a:endParaRPr lang="en-US" baseline="-250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1850571"/>
            <a:ext cx="8671381" cy="4748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 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Wingdings"/>
              </a:rPr>
              <a:t>è </a:t>
            </a:r>
            <a:r>
              <a:rPr lang="en-US" sz="2800" dirty="0" err="1" smtClean="0"/>
              <a:t>NaCl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 +    CO</a:t>
            </a:r>
            <a:r>
              <a:rPr lang="en-US" sz="2800" baseline="-25000" dirty="0" smtClean="0"/>
              <a:t>2 </a:t>
            </a:r>
            <a:endParaRPr lang="en-US" sz="2800" baseline="-250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6246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1850571"/>
            <a:ext cx="8671381" cy="4748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 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 2HCl </a:t>
            </a:r>
            <a:r>
              <a:rPr lang="en-US" sz="2800" dirty="0" smtClean="0">
                <a:latin typeface="Wingdings"/>
              </a:rPr>
              <a:t>è </a:t>
            </a:r>
            <a:r>
              <a:rPr lang="en-US" sz="2800" dirty="0" smtClean="0"/>
              <a:t>2NaCl </a:t>
            </a:r>
            <a:r>
              <a:rPr lang="en-US" sz="2800" dirty="0"/>
              <a:t>+ 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 +    CO</a:t>
            </a:r>
            <a:r>
              <a:rPr lang="en-US" sz="2800" baseline="-25000" dirty="0" smtClean="0"/>
              <a:t>2 </a:t>
            </a:r>
            <a:endParaRPr lang="en-US" sz="2800" baseline="-250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6246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2800" dirty="0" smtClean="0"/>
              <a:t>    Na </a:t>
            </a:r>
            <a:r>
              <a:rPr lang="en-US" sz="2800" baseline="-25000" dirty="0"/>
              <a:t>(s) </a:t>
            </a:r>
            <a:r>
              <a:rPr lang="en-US" sz="2800" dirty="0" smtClean="0"/>
              <a:t>+  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(l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 smtClean="0">
                <a:latin typeface="Wingdings"/>
              </a:rPr>
              <a:t>è  </a:t>
            </a:r>
            <a:r>
              <a:rPr lang="en-US" sz="2800" dirty="0" err="1" smtClean="0"/>
              <a:t>NaOH</a:t>
            </a:r>
            <a:r>
              <a:rPr lang="en-US" sz="2800" dirty="0" smtClean="0"/>
              <a:t> 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  +     </a:t>
            </a:r>
            <a:r>
              <a:rPr lang="en-US" sz="2800" dirty="0"/>
              <a:t>H</a:t>
            </a:r>
            <a:r>
              <a:rPr lang="en-US" sz="2800" baseline="-25000" dirty="0"/>
              <a:t>2 (g)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706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2800" dirty="0" smtClean="0"/>
              <a:t>2Na </a:t>
            </a:r>
            <a:r>
              <a:rPr lang="en-US" sz="2800" baseline="-25000" dirty="0"/>
              <a:t>(s) </a:t>
            </a:r>
            <a:r>
              <a:rPr lang="en-US" sz="2800" dirty="0" smtClean="0"/>
              <a:t>+  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(l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 smtClean="0">
                <a:latin typeface="Wingdings"/>
              </a:rPr>
              <a:t>è </a:t>
            </a:r>
            <a:r>
              <a:rPr lang="en-US" sz="2800" dirty="0" smtClean="0"/>
              <a:t>2NaOH 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  </a:t>
            </a:r>
            <a:r>
              <a:rPr lang="en-US" sz="2800" smtClean="0"/>
              <a:t>+   H</a:t>
            </a:r>
            <a:r>
              <a:rPr lang="en-US" sz="2800" baseline="-25000" smtClean="0"/>
              <a:t>2 </a:t>
            </a:r>
            <a:r>
              <a:rPr lang="en-US" sz="2800" baseline="-25000" dirty="0"/>
              <a:t>(g)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706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2800" dirty="0" smtClean="0"/>
              <a:t>          S</a:t>
            </a:r>
            <a:r>
              <a:rPr lang="en-US" sz="2800" baseline="-25000" dirty="0" smtClean="0"/>
              <a:t>8 </a:t>
            </a:r>
            <a:r>
              <a:rPr lang="en-US" sz="2800" baseline="-25000" dirty="0"/>
              <a:t>(s)</a:t>
            </a:r>
            <a:r>
              <a:rPr lang="en-US" sz="2800" dirty="0"/>
              <a:t> </a:t>
            </a:r>
            <a:r>
              <a:rPr lang="en-US" sz="2800" dirty="0" smtClean="0"/>
              <a:t>+         </a:t>
            </a:r>
            <a:r>
              <a:rPr lang="en-US" sz="2800" dirty="0"/>
              <a:t>O</a:t>
            </a:r>
            <a:r>
              <a:rPr lang="en-US" sz="2800" baseline="-25000" dirty="0"/>
              <a:t>2 (g)</a:t>
            </a:r>
            <a:r>
              <a:rPr lang="en-US" sz="2800" dirty="0"/>
              <a:t> </a:t>
            </a:r>
            <a:r>
              <a:rPr lang="en-US" sz="2800" dirty="0" err="1" smtClean="0">
                <a:latin typeface="Wingdings"/>
              </a:rPr>
              <a:t>è</a:t>
            </a:r>
            <a:r>
              <a:rPr lang="en-US" sz="2800" dirty="0" smtClean="0">
                <a:latin typeface="Wingdings"/>
              </a:rPr>
              <a:t>  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3 </a:t>
            </a:r>
            <a:r>
              <a:rPr lang="en-US" sz="2800" baseline="-25000" dirty="0"/>
              <a:t>(g</a:t>
            </a:r>
            <a:r>
              <a:rPr lang="en-US" sz="2800" baseline="-25000" dirty="0" smtClean="0"/>
              <a:t>)</a:t>
            </a:r>
            <a:endParaRPr lang="en-US" sz="28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4316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sz="2800" dirty="0" smtClean="0"/>
              <a:t>          S</a:t>
            </a:r>
            <a:r>
              <a:rPr lang="en-US" sz="2800" baseline="-25000" dirty="0" smtClean="0"/>
              <a:t>8 </a:t>
            </a:r>
            <a:r>
              <a:rPr lang="en-US" sz="2800" baseline="-25000" dirty="0"/>
              <a:t>(s)</a:t>
            </a:r>
            <a:r>
              <a:rPr lang="en-US" sz="2800" dirty="0"/>
              <a:t> </a:t>
            </a:r>
            <a:r>
              <a:rPr lang="en-US" sz="2800" dirty="0" smtClean="0"/>
              <a:t>+ 12O</a:t>
            </a:r>
            <a:r>
              <a:rPr lang="en-US" sz="2800" baseline="-25000" dirty="0" smtClean="0"/>
              <a:t>2 </a:t>
            </a:r>
            <a:r>
              <a:rPr lang="en-US" sz="2800" baseline="-25000" dirty="0"/>
              <a:t>(g)</a:t>
            </a:r>
            <a:r>
              <a:rPr lang="en-US" sz="2800" dirty="0"/>
              <a:t> </a:t>
            </a:r>
            <a:r>
              <a:rPr lang="en-US" sz="2800" dirty="0" smtClean="0">
                <a:latin typeface="Wingdings"/>
              </a:rPr>
              <a:t>è </a:t>
            </a:r>
            <a:r>
              <a:rPr lang="en-US" sz="2800" dirty="0" smtClean="0"/>
              <a:t>8 SO</a:t>
            </a:r>
            <a:r>
              <a:rPr lang="en-US" sz="2800" baseline="-25000" dirty="0" smtClean="0"/>
              <a:t>3 </a:t>
            </a:r>
            <a:r>
              <a:rPr lang="en-US" sz="2800" baseline="-25000" dirty="0"/>
              <a:t>(g</a:t>
            </a:r>
            <a:r>
              <a:rPr lang="en-US" sz="2800" baseline="-25000" dirty="0" smtClean="0"/>
              <a:t>)</a:t>
            </a:r>
            <a:endParaRPr lang="en-US" sz="28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4316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Reactions, Day </a:t>
            </a:r>
            <a:r>
              <a:rPr lang="en-US" dirty="0" smtClean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30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600" dirty="0" smtClean="0"/>
              <a:t>Make sure you swap and drop your ionic compounds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600" dirty="0" smtClean="0"/>
              <a:t>You have to go from the name to the formula!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/>
          </a:bodyPr>
          <a:lstStyle/>
          <a:p>
            <a:pPr lvl="1"/>
            <a:r>
              <a:rPr lang="en-US" sz="3600" dirty="0" smtClean="0"/>
              <a:t>Never exist as just one atom but must be bonded to another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If there’s no other atom around, they will just bond to another of the same atom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Diatomic Molecules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9/90/Diatomic_molecules_periodic_table.svg/800px-Diatomic_molecules_periodic_table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45720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83304"/>
            <a:ext cx="9036338" cy="4242859"/>
          </a:xfrm>
        </p:spPr>
        <p:txBody>
          <a:bodyPr/>
          <a:lstStyle/>
          <a:p>
            <a:r>
              <a:rPr lang="en-US" dirty="0" smtClean="0"/>
              <a:t>Balance the following</a:t>
            </a:r>
          </a:p>
          <a:p>
            <a:r>
              <a:rPr lang="en-US" b="1" dirty="0"/>
              <a:t>1. 	</a:t>
            </a:r>
            <a:r>
              <a:rPr lang="en-US" dirty="0"/>
              <a:t>____ Cu(</a:t>
            </a:r>
            <a:r>
              <a:rPr lang="en-US" i="1" dirty="0"/>
              <a:t>s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→ ____ </a:t>
            </a:r>
            <a:r>
              <a:rPr lang="en-US" dirty="0" err="1"/>
              <a:t>CuO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2. 	</a:t>
            </a:r>
            <a:r>
              <a:rPr lang="en-US" dirty="0"/>
              <a:t>____ 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l</a:t>
            </a:r>
            <a:r>
              <a:rPr lang="en-US" dirty="0"/>
              <a:t>) → ____ H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3.	</a:t>
            </a:r>
            <a:r>
              <a:rPr lang="en-US" b="1" dirty="0" smtClean="0"/>
              <a:t>__ </a:t>
            </a:r>
            <a:r>
              <a:rPr lang="en-US" dirty="0" smtClean="0"/>
              <a:t>Fe(</a:t>
            </a:r>
            <a:r>
              <a:rPr lang="en-US" i="1" dirty="0" smtClean="0"/>
              <a:t>s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__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(</a:t>
            </a:r>
            <a:r>
              <a:rPr lang="en-US" i="1" dirty="0"/>
              <a:t>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4.	</a:t>
            </a:r>
            <a:r>
              <a:rPr lang="en-US" dirty="0"/>
              <a:t>____ </a:t>
            </a:r>
            <a:r>
              <a:rPr lang="en-US" dirty="0" smtClean="0"/>
              <a:t>AsCl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dirty="0"/>
              <a:t>→ ____ 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err="1" smtClean="0"/>
              <a:t>HCl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83304"/>
            <a:ext cx="9036338" cy="4242859"/>
          </a:xfrm>
        </p:spPr>
        <p:txBody>
          <a:bodyPr/>
          <a:lstStyle/>
          <a:p>
            <a:r>
              <a:rPr lang="en-US" dirty="0" smtClean="0"/>
              <a:t>Balance the following</a:t>
            </a:r>
          </a:p>
          <a:p>
            <a:r>
              <a:rPr lang="en-US" b="1" dirty="0"/>
              <a:t>1. 	</a:t>
            </a:r>
            <a:r>
              <a:rPr lang="en-US" dirty="0" smtClean="0"/>
              <a:t>2 </a:t>
            </a:r>
            <a:r>
              <a:rPr lang="en-US" dirty="0"/>
              <a:t>Cu(</a:t>
            </a:r>
            <a:r>
              <a:rPr lang="en-US" i="1" dirty="0"/>
              <a:t>s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2 </a:t>
            </a:r>
            <a:r>
              <a:rPr lang="en-US" dirty="0" err="1"/>
              <a:t>CuO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2. 	</a:t>
            </a:r>
            <a:r>
              <a:rPr lang="en-US" dirty="0"/>
              <a:t>____ 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l</a:t>
            </a:r>
            <a:r>
              <a:rPr lang="en-US" dirty="0"/>
              <a:t>) → ____ H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3.	</a:t>
            </a:r>
            <a:r>
              <a:rPr lang="en-US" b="1" dirty="0" smtClean="0"/>
              <a:t>__ </a:t>
            </a:r>
            <a:r>
              <a:rPr lang="en-US" dirty="0" smtClean="0"/>
              <a:t>Fe(</a:t>
            </a:r>
            <a:r>
              <a:rPr lang="en-US" i="1" dirty="0" smtClean="0"/>
              <a:t>s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__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(</a:t>
            </a:r>
            <a:r>
              <a:rPr lang="en-US" i="1" dirty="0"/>
              <a:t>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4.	</a:t>
            </a:r>
            <a:r>
              <a:rPr lang="en-US" dirty="0"/>
              <a:t>____ </a:t>
            </a:r>
            <a:r>
              <a:rPr lang="en-US" dirty="0" smtClean="0"/>
              <a:t>AsCl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dirty="0"/>
              <a:t>→ ____ 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err="1" smtClean="0"/>
              <a:t>HCl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83304"/>
            <a:ext cx="9036338" cy="4242859"/>
          </a:xfrm>
        </p:spPr>
        <p:txBody>
          <a:bodyPr/>
          <a:lstStyle/>
          <a:p>
            <a:r>
              <a:rPr lang="en-US" dirty="0" smtClean="0"/>
              <a:t>Balance the following</a:t>
            </a:r>
          </a:p>
          <a:p>
            <a:r>
              <a:rPr lang="en-US" b="1" dirty="0"/>
              <a:t>1. 	</a:t>
            </a:r>
            <a:r>
              <a:rPr lang="en-US" dirty="0" smtClean="0"/>
              <a:t>2 </a:t>
            </a:r>
            <a:r>
              <a:rPr lang="en-US" dirty="0"/>
              <a:t>Cu(</a:t>
            </a:r>
            <a:r>
              <a:rPr lang="en-US" i="1" dirty="0"/>
              <a:t>s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2 </a:t>
            </a:r>
            <a:r>
              <a:rPr lang="en-US" dirty="0" err="1"/>
              <a:t>CuO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2. 	</a:t>
            </a:r>
            <a:r>
              <a:rPr lang="en-US" dirty="0" smtClean="0"/>
              <a:t>2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l</a:t>
            </a:r>
            <a:r>
              <a:rPr lang="en-US" dirty="0"/>
              <a:t>) → </a:t>
            </a:r>
            <a:r>
              <a:rPr lang="en-US" dirty="0" smtClean="0"/>
              <a:t>2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3.	</a:t>
            </a:r>
            <a:r>
              <a:rPr lang="en-US" b="1" dirty="0" smtClean="0"/>
              <a:t>__ </a:t>
            </a:r>
            <a:r>
              <a:rPr lang="en-US" dirty="0" smtClean="0"/>
              <a:t>Fe(</a:t>
            </a:r>
            <a:r>
              <a:rPr lang="en-US" i="1" dirty="0" smtClean="0"/>
              <a:t>s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__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(</a:t>
            </a:r>
            <a:r>
              <a:rPr lang="en-US" i="1" dirty="0"/>
              <a:t>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4.	</a:t>
            </a:r>
            <a:r>
              <a:rPr lang="en-US" dirty="0"/>
              <a:t>____ </a:t>
            </a:r>
            <a:r>
              <a:rPr lang="en-US" dirty="0" smtClean="0"/>
              <a:t>AsCl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dirty="0"/>
              <a:t>→ ____ 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err="1" smtClean="0"/>
              <a:t>HCl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83304"/>
            <a:ext cx="9036338" cy="4242859"/>
          </a:xfrm>
        </p:spPr>
        <p:txBody>
          <a:bodyPr/>
          <a:lstStyle/>
          <a:p>
            <a:r>
              <a:rPr lang="en-US" dirty="0" smtClean="0"/>
              <a:t>Balance the following</a:t>
            </a:r>
          </a:p>
          <a:p>
            <a:r>
              <a:rPr lang="en-US" b="1" dirty="0"/>
              <a:t>1. 	</a:t>
            </a:r>
            <a:r>
              <a:rPr lang="en-US" dirty="0" smtClean="0"/>
              <a:t>2 </a:t>
            </a:r>
            <a:r>
              <a:rPr lang="en-US" dirty="0"/>
              <a:t>Cu(</a:t>
            </a:r>
            <a:r>
              <a:rPr lang="en-US" i="1" dirty="0"/>
              <a:t>s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2 </a:t>
            </a:r>
            <a:r>
              <a:rPr lang="en-US" dirty="0" err="1"/>
              <a:t>CuO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2. 	</a:t>
            </a:r>
            <a:r>
              <a:rPr lang="en-US" dirty="0" smtClean="0"/>
              <a:t>2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l</a:t>
            </a:r>
            <a:r>
              <a:rPr lang="en-US" dirty="0"/>
              <a:t>) → </a:t>
            </a:r>
            <a:r>
              <a:rPr lang="en-US" dirty="0" smtClean="0"/>
              <a:t>2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3.	</a:t>
            </a:r>
            <a:r>
              <a:rPr lang="en-US" b="1" dirty="0" smtClean="0"/>
              <a:t>3 </a:t>
            </a:r>
            <a:r>
              <a:rPr lang="en-US" dirty="0" smtClean="0"/>
              <a:t>Fe(</a:t>
            </a:r>
            <a:r>
              <a:rPr lang="en-US" i="1" dirty="0" smtClean="0"/>
              <a:t>s</a:t>
            </a:r>
            <a:r>
              <a:rPr lang="en-US" dirty="0"/>
              <a:t>) + </a:t>
            </a:r>
            <a:r>
              <a:rPr lang="en-US" dirty="0" smtClean="0"/>
              <a:t>4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4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(</a:t>
            </a:r>
            <a:r>
              <a:rPr lang="en-US" i="1" dirty="0"/>
              <a:t>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4.	</a:t>
            </a:r>
            <a:r>
              <a:rPr lang="en-US" dirty="0"/>
              <a:t>____ </a:t>
            </a:r>
            <a:r>
              <a:rPr lang="en-US" dirty="0" smtClean="0"/>
              <a:t>AsCl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dirty="0"/>
              <a:t>→ ____ 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____ </a:t>
            </a:r>
            <a:r>
              <a:rPr lang="en-US" dirty="0" err="1" smtClean="0"/>
              <a:t>HCl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83304"/>
            <a:ext cx="9036338" cy="4242859"/>
          </a:xfrm>
        </p:spPr>
        <p:txBody>
          <a:bodyPr/>
          <a:lstStyle/>
          <a:p>
            <a:r>
              <a:rPr lang="en-US" dirty="0" smtClean="0"/>
              <a:t>Balance the following</a:t>
            </a:r>
          </a:p>
          <a:p>
            <a:r>
              <a:rPr lang="en-US" b="1" dirty="0"/>
              <a:t>1. 	</a:t>
            </a:r>
            <a:r>
              <a:rPr lang="en-US" dirty="0" smtClean="0"/>
              <a:t>2 </a:t>
            </a:r>
            <a:r>
              <a:rPr lang="en-US" dirty="0"/>
              <a:t>Cu(</a:t>
            </a:r>
            <a:r>
              <a:rPr lang="en-US" i="1" dirty="0"/>
              <a:t>s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2 </a:t>
            </a:r>
            <a:r>
              <a:rPr lang="en-US" dirty="0" err="1"/>
              <a:t>CuO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2. 	</a:t>
            </a:r>
            <a:r>
              <a:rPr lang="en-US" dirty="0" smtClean="0"/>
              <a:t>2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l</a:t>
            </a:r>
            <a:r>
              <a:rPr lang="en-US" dirty="0"/>
              <a:t>) → </a:t>
            </a:r>
            <a:r>
              <a:rPr lang="en-US" dirty="0" smtClean="0"/>
              <a:t>2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/>
              <a:t>) + ____ 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3.	</a:t>
            </a:r>
            <a:r>
              <a:rPr lang="en-US" b="1" dirty="0" smtClean="0"/>
              <a:t>3 </a:t>
            </a:r>
            <a:r>
              <a:rPr lang="en-US" dirty="0" smtClean="0"/>
              <a:t>Fe(</a:t>
            </a:r>
            <a:r>
              <a:rPr lang="en-US" i="1" dirty="0" smtClean="0"/>
              <a:t>s</a:t>
            </a:r>
            <a:r>
              <a:rPr lang="en-US" dirty="0"/>
              <a:t>) + </a:t>
            </a:r>
            <a:r>
              <a:rPr lang="en-US" dirty="0" smtClean="0"/>
              <a:t>4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 → </a:t>
            </a:r>
            <a:r>
              <a:rPr lang="en-US" dirty="0" smtClean="0"/>
              <a:t>4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</a:t>
            </a:r>
            <a:r>
              <a:rPr lang="en-US" dirty="0" smtClean="0"/>
              <a:t>__ </a:t>
            </a:r>
            <a:r>
              <a:rPr lang="en-US" dirty="0"/>
              <a:t>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(</a:t>
            </a:r>
            <a:r>
              <a:rPr lang="en-US" i="1" dirty="0"/>
              <a:t>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4.	</a:t>
            </a:r>
            <a:r>
              <a:rPr lang="en-US" dirty="0" smtClean="0"/>
              <a:t>2 AsCl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3 H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dirty="0"/>
              <a:t>→ ____ 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6 </a:t>
            </a:r>
            <a:r>
              <a:rPr lang="en-US" dirty="0" err="1" smtClean="0"/>
              <a:t>HCl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7" y="1959429"/>
            <a:ext cx="8440964" cy="4626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process of how a chemical change occurs</a:t>
            </a:r>
            <a:r>
              <a:rPr lang="en-US" sz="2800" dirty="0"/>
              <a:t> </a:t>
            </a:r>
            <a:r>
              <a:rPr lang="en-US" sz="2800" dirty="0" smtClean="0"/>
              <a:t>can be described by a chemical equation. 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Reaction?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564" y="1759858"/>
            <a:ext cx="8539996" cy="4277406"/>
          </a:xfrm>
        </p:spPr>
        <p:txBody>
          <a:bodyPr>
            <a:noAutofit/>
          </a:bodyPr>
          <a:lstStyle/>
          <a:p>
            <a:r>
              <a:rPr lang="en-US" sz="2800" dirty="0" smtClean="0"/>
              <a:t>Equations describe a chemical reaction. </a:t>
            </a:r>
          </a:p>
          <a:p>
            <a:r>
              <a:rPr lang="en-US" sz="2800" dirty="0" smtClean="0"/>
              <a:t>General Form:</a:t>
            </a:r>
          </a:p>
          <a:p>
            <a:pPr lvl="1"/>
            <a:r>
              <a:rPr lang="en-US" sz="2800" dirty="0" smtClean="0"/>
              <a:t>Reactants </a:t>
            </a:r>
            <a:r>
              <a:rPr lang="en-US" sz="2800" dirty="0" smtClean="0">
                <a:sym typeface="Wingdings"/>
              </a:rPr>
              <a:t> Products</a:t>
            </a:r>
          </a:p>
          <a:p>
            <a:pPr lvl="1"/>
            <a:r>
              <a:rPr lang="en-US" sz="2800" dirty="0" smtClean="0">
                <a:sym typeface="Wingdings"/>
              </a:rPr>
              <a:t>Reactants: what you start with. </a:t>
            </a:r>
          </a:p>
          <a:p>
            <a:pPr lvl="1"/>
            <a:r>
              <a:rPr lang="en-US" sz="2800" dirty="0" smtClean="0">
                <a:sym typeface="Wingdings"/>
              </a:rPr>
              <a:t>Products: what you end with.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You need to know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039521"/>
              </p:ext>
            </p:extLst>
          </p:nvPr>
        </p:nvGraphicFramePr>
        <p:xfrm>
          <a:off x="239046" y="2008907"/>
          <a:ext cx="8619204" cy="4292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602"/>
                <a:gridCol w="4309602"/>
              </a:tblGrid>
              <a:tr h="6132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Symbol </a:t>
                      </a:r>
                      <a:endParaRPr lang="en-US" sz="2400" dirty="0"/>
                    </a:p>
                  </a:txBody>
                  <a:tcPr marL="85143" marR="8514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 marL="85143" marR="85143"/>
                </a:tc>
              </a:tr>
              <a:tr h="6132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 marL="85143" marR="8514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Plus or reacts with</a:t>
                      </a:r>
                      <a:endParaRPr lang="en-US" sz="2400" dirty="0"/>
                    </a:p>
                  </a:txBody>
                  <a:tcPr marL="85143" marR="85143"/>
                </a:tc>
              </a:tr>
              <a:tr h="61320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ym typeface="Wingdings"/>
                        </a:rPr>
                        <a:t></a:t>
                      </a:r>
                      <a:endParaRPr lang="en-US" sz="2400" dirty="0"/>
                    </a:p>
                  </a:txBody>
                  <a:tcPr marL="85143" marR="8514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Yields</a:t>
                      </a:r>
                      <a:r>
                        <a:rPr lang="en-US" sz="2400" baseline="0" dirty="0" smtClean="0"/>
                        <a:t> or produces</a:t>
                      </a:r>
                      <a:endParaRPr lang="en-US" sz="2400" dirty="0"/>
                    </a:p>
                  </a:txBody>
                  <a:tcPr marL="85143" marR="85143"/>
                </a:tc>
              </a:tr>
              <a:tr h="6132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(s)</a:t>
                      </a:r>
                      <a:endParaRPr lang="en-US" sz="2400" dirty="0"/>
                    </a:p>
                  </a:txBody>
                  <a:tcPr marL="85143" marR="8514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Solid </a:t>
                      </a:r>
                      <a:endParaRPr lang="en-US" sz="2400" dirty="0"/>
                    </a:p>
                  </a:txBody>
                  <a:tcPr marL="85143" marR="85143"/>
                </a:tc>
              </a:tr>
              <a:tr h="6132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(l)</a:t>
                      </a:r>
                      <a:endParaRPr lang="en-US" sz="2400" dirty="0"/>
                    </a:p>
                  </a:txBody>
                  <a:tcPr marL="85143" marR="8514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Liquid </a:t>
                      </a:r>
                      <a:endParaRPr lang="en-US" sz="2400" dirty="0"/>
                    </a:p>
                  </a:txBody>
                  <a:tcPr marL="85143" marR="85143"/>
                </a:tc>
              </a:tr>
              <a:tr h="6132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(g)</a:t>
                      </a:r>
                      <a:endParaRPr lang="en-US" sz="2400" dirty="0"/>
                    </a:p>
                  </a:txBody>
                  <a:tcPr marL="85143" marR="8514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Gas</a:t>
                      </a:r>
                      <a:endParaRPr lang="en-US" sz="2400" dirty="0"/>
                    </a:p>
                  </a:txBody>
                  <a:tcPr marL="85143" marR="85143"/>
                </a:tc>
              </a:tr>
              <a:tr h="6132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aq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L="85143" marR="8514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Aqueous or in solution</a:t>
                      </a:r>
                      <a:endParaRPr lang="en-US" sz="2400" dirty="0"/>
                    </a:p>
                  </a:txBody>
                  <a:tcPr marL="85143" marR="851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1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2(g)</a:t>
            </a:r>
            <a:r>
              <a:rPr lang="en-US" sz="2800" dirty="0" smtClean="0"/>
              <a:t> + O</a:t>
            </a:r>
            <a:r>
              <a:rPr lang="en-US" sz="2800" baseline="-25000" dirty="0" smtClean="0"/>
              <a:t>2(g)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baseline="-25000" dirty="0" smtClean="0">
                <a:sym typeface="Wingdings"/>
              </a:rPr>
              <a:t>(l) </a:t>
            </a:r>
          </a:p>
          <a:p>
            <a:endParaRPr lang="en-US" sz="2800" dirty="0" smtClean="0"/>
          </a:p>
          <a:p>
            <a:r>
              <a:rPr lang="en-US" sz="2800" dirty="0" smtClean="0"/>
              <a:t>What are the Reactants?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are the Products?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1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law of conservation of matter states that matter cannot be created or destroyed, only changed. </a:t>
            </a:r>
          </a:p>
          <a:p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1467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IMPORTANT there must be equal amounts of each element on both sides of the equation.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6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Coefficients</a:t>
            </a:r>
            <a:r>
              <a:rPr lang="en-US" sz="2800" dirty="0" smtClean="0"/>
              <a:t> are the large numbers in front of a compound showing how many of that compounds are needed for the reaction to occur. </a:t>
            </a:r>
          </a:p>
          <a:p>
            <a:pPr lvl="1"/>
            <a:r>
              <a:rPr lang="en-US" sz="2400" dirty="0" smtClean="0"/>
              <a:t>No coefficient mean that there is only one.</a:t>
            </a:r>
          </a:p>
          <a:p>
            <a:r>
              <a:rPr lang="en-US" sz="2800" dirty="0" smtClean="0"/>
              <a:t>Add only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coefficients</a:t>
            </a:r>
            <a:r>
              <a:rPr lang="en-US" sz="2800" dirty="0" smtClean="0"/>
              <a:t> to change numbers. Never change 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subscripts</a:t>
            </a:r>
            <a:r>
              <a:rPr lang="en-US" sz="2800" dirty="0" smtClean="0"/>
              <a:t> after a formula is written!!!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9866</TotalTime>
  <Words>517</Words>
  <Application>Microsoft Office PowerPoint</Application>
  <PresentationFormat>On-screen Show (4:3)</PresentationFormat>
  <Paragraphs>140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Warm Up</vt:lpstr>
      <vt:lpstr>Chemical Reactions </vt:lpstr>
      <vt:lpstr>What is a Chemical Reaction?</vt:lpstr>
      <vt:lpstr>Chemical Equations </vt:lpstr>
      <vt:lpstr>Symbols You need to know</vt:lpstr>
      <vt:lpstr>Example</vt:lpstr>
      <vt:lpstr>Conservation of Matter</vt:lpstr>
      <vt:lpstr>Balancing Chemical Equations</vt:lpstr>
      <vt:lpstr>Balancing Chemical Equations</vt:lpstr>
      <vt:lpstr>Steps for Balancing Equations </vt:lpstr>
      <vt:lpstr>Examples </vt:lpstr>
      <vt:lpstr>Examples </vt:lpstr>
      <vt:lpstr>Examples </vt:lpstr>
      <vt:lpstr>Examples</vt:lpstr>
      <vt:lpstr>Examples</vt:lpstr>
      <vt:lpstr>Examples</vt:lpstr>
      <vt:lpstr>Examples</vt:lpstr>
      <vt:lpstr>Examples</vt:lpstr>
      <vt:lpstr>Examples</vt:lpstr>
      <vt:lpstr>Word  Problems</vt:lpstr>
      <vt:lpstr>Diatomic Molecules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</dc:title>
  <dc:creator>Zane Campen</dc:creator>
  <cp:lastModifiedBy>Kuhn, Christopher</cp:lastModifiedBy>
  <cp:revision>206</cp:revision>
  <dcterms:created xsi:type="dcterms:W3CDTF">2011-02-21T20:28:05Z</dcterms:created>
  <dcterms:modified xsi:type="dcterms:W3CDTF">2016-11-14T11:40:38Z</dcterms:modified>
</cp:coreProperties>
</file>