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6858000" cy="9144000"/>
  <p:embeddedFontLst>
    <p:embeddedFont>
      <p:font typeface="Carme"/>
      <p:regular r:id="rId41"/>
    </p:embeddedFont>
    <p:embeddedFont>
      <p:font typeface="Rokkitt"/>
      <p:regular r:id="rId42"/>
      <p:bold r:id="rId43"/>
    </p:embeddedFont>
    <p:embeddedFont>
      <p:font typeface="Tahoma"/>
      <p:regular r:id="rId44"/>
      <p:bold r:id="rId45"/>
    </p:embeddedFont>
    <p:embeddedFont>
      <p:font typeface="Arial Black"/>
      <p:regular r:id="rId46"/>
    </p:embeddedFont>
    <p:embeddedFont>
      <p:font typeface="Rambla"/>
      <p:regular r:id="rId47"/>
      <p:bold r:id="rId48"/>
      <p:italic r:id="rId49"/>
      <p:boldItalic r:id="rId50"/>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A08E1571-7D33-4A97-AF83-6B1F41BA5FFD}">
  <a:tblStyle styleId="{A08E1571-7D33-4A97-AF83-6B1F41BA5FFD}"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med" w="med" type="none"/>
              <a:tailEnd len="med" w="med" type="none"/>
            </a:ln>
          </a:left>
          <a:right>
            <a:ln cap="flat" cmpd="sng" w="12700">
              <a:solidFill>
                <a:schemeClr val="dk1"/>
              </a:solidFill>
              <a:prstDash val="solid"/>
              <a:round/>
              <a:headEnd len="med" w="med" type="none"/>
              <a:tailEnd len="med" w="med" type="none"/>
            </a:ln>
          </a:right>
          <a:top>
            <a:ln cap="flat" cmpd="sng" w="12700">
              <a:solidFill>
                <a:schemeClr val="dk1"/>
              </a:solidFill>
              <a:prstDash val="solid"/>
              <a:round/>
              <a:headEnd len="med" w="med" type="none"/>
              <a:tailEnd len="med" w="med" type="none"/>
            </a:ln>
          </a:top>
          <a:bottom>
            <a:ln cap="flat" cmpd="sng" w="12700">
              <a:solidFill>
                <a:schemeClr val="dk1"/>
              </a:solidFill>
              <a:prstDash val="solid"/>
              <a:round/>
              <a:headEnd len="med" w="med" type="none"/>
              <a:tailEnd len="med" w="med" type="none"/>
            </a:ln>
          </a:bottom>
          <a:insideH>
            <a:ln cap="flat" cmpd="sng" w="12700">
              <a:solidFill>
                <a:schemeClr val="dk1"/>
              </a:solidFill>
              <a:prstDash val="solid"/>
              <a:round/>
              <a:headEnd len="med" w="med" type="none"/>
              <a:tailEnd len="med" w="med" type="none"/>
            </a:ln>
          </a:insideH>
          <a:insideV>
            <a:ln cap="flat" cmpd="sng" w="12700">
              <a:solidFill>
                <a:schemeClr val="dk1"/>
              </a:solidFill>
              <a:prstDash val="solid"/>
              <a:round/>
              <a:headEnd len="med" w="med" type="none"/>
              <a:tailEnd len="med" w="med" type="none"/>
            </a:ln>
          </a:insideV>
        </a:tcBdr>
        <a:fill>
          <a:solidFill>
            <a:srgbClr val="FFFFFF">
              <a:alpha val="0"/>
            </a:srgbClr>
          </a:solidFill>
        </a:fill>
      </a:tcStyle>
    </a:wholeTbl>
  </a:tblStyle>
  <a:tblStyle styleId="{76BAC660-9FA7-4045-9CC7-19D7B9F997A5}"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med" w="med" type="none"/>
              <a:tailEnd len="med" w="med" type="none"/>
            </a:ln>
          </a:left>
          <a:right>
            <a:ln cap="flat" cmpd="sng" w="12700">
              <a:solidFill>
                <a:schemeClr val="dk1"/>
              </a:solidFill>
              <a:prstDash val="solid"/>
              <a:round/>
              <a:headEnd len="med" w="med" type="none"/>
              <a:tailEnd len="med" w="med" type="none"/>
            </a:ln>
          </a:right>
          <a:top>
            <a:ln cap="flat" cmpd="sng" w="12700">
              <a:solidFill>
                <a:schemeClr val="dk1"/>
              </a:solidFill>
              <a:prstDash val="solid"/>
              <a:round/>
              <a:headEnd len="med" w="med" type="none"/>
              <a:tailEnd len="med" w="med" type="none"/>
            </a:ln>
          </a:top>
          <a:bottom>
            <a:ln cap="flat" cmpd="sng" w="12700">
              <a:solidFill>
                <a:schemeClr val="dk1"/>
              </a:solidFill>
              <a:prstDash val="solid"/>
              <a:round/>
              <a:headEnd len="med" w="med" type="none"/>
              <a:tailEnd len="med" w="med" type="none"/>
            </a:ln>
          </a:bottom>
          <a:insideH>
            <a:ln cap="flat" cmpd="sng" w="12700">
              <a:solidFill>
                <a:schemeClr val="dk1"/>
              </a:solidFill>
              <a:prstDash val="solid"/>
              <a:round/>
              <a:headEnd len="med" w="med" type="none"/>
              <a:tailEnd len="med" w="med" type="none"/>
            </a:ln>
          </a:insideH>
          <a:insideV>
            <a:ln cap="flat" cmpd="sng" w="12700">
              <a:solidFill>
                <a:schemeClr val="dk1"/>
              </a:solidFill>
              <a:prstDash val="solid"/>
              <a:round/>
              <a:headEnd len="med" w="med" type="none"/>
              <a:tailEnd len="med" w="med" type="none"/>
            </a:ln>
          </a:insideV>
        </a:tcBdr>
        <a:fill>
          <a:solidFill>
            <a:srgbClr val="FFFFFF">
              <a:alpha val="0"/>
            </a:srgbClr>
          </a:solidFill>
        </a:fill>
      </a:tcStyle>
    </a:wholeTbl>
  </a:tblStyle>
  <a:tblStyle styleId="{3E2C260C-38AC-42AC-8ECB-8B3F59D2199C}" styleName="Table_2">
    <a:wholeTbl>
      <a:tcTxStyle b="off" i="off">
        <a:font>
          <a:latin typeface="Calibri"/>
          <a:ea typeface="Calibri"/>
          <a:cs typeface="Calibri"/>
        </a:font>
        <a:schemeClr val="dk1"/>
      </a:tcTxStyle>
      <a:tcStyle>
        <a:tcBdr>
          <a:left>
            <a:ln cap="flat" cmpd="sng" w="12700">
              <a:solidFill>
                <a:schemeClr val="dk1"/>
              </a:solidFill>
              <a:prstDash val="solid"/>
              <a:round/>
              <a:headEnd len="med" w="med" type="none"/>
              <a:tailEnd len="med" w="med" type="none"/>
            </a:ln>
          </a:left>
          <a:right>
            <a:ln cap="flat" cmpd="sng" w="12700">
              <a:solidFill>
                <a:schemeClr val="dk1"/>
              </a:solidFill>
              <a:prstDash val="solid"/>
              <a:round/>
              <a:headEnd len="med" w="med" type="none"/>
              <a:tailEnd len="med" w="med" type="none"/>
            </a:ln>
          </a:right>
          <a:top>
            <a:ln cap="flat" cmpd="sng" w="12700">
              <a:solidFill>
                <a:schemeClr val="dk1"/>
              </a:solidFill>
              <a:prstDash val="solid"/>
              <a:round/>
              <a:headEnd len="med" w="med" type="none"/>
              <a:tailEnd len="med" w="med" type="none"/>
            </a:ln>
          </a:top>
          <a:bottom>
            <a:ln cap="flat" cmpd="sng" w="12700">
              <a:solidFill>
                <a:schemeClr val="dk1"/>
              </a:solidFill>
              <a:prstDash val="solid"/>
              <a:round/>
              <a:headEnd len="med" w="med" type="none"/>
              <a:tailEnd len="med" w="med" type="none"/>
            </a:ln>
          </a:bottom>
          <a:insideH>
            <a:ln cap="flat" cmpd="sng" w="12700">
              <a:solidFill>
                <a:schemeClr val="dk1"/>
              </a:solidFill>
              <a:prstDash val="solid"/>
              <a:round/>
              <a:headEnd len="med" w="med" type="none"/>
              <a:tailEnd len="med" w="med" type="none"/>
            </a:ln>
          </a:insideH>
          <a:insideV>
            <a:ln cap="flat" cmpd="sng" w="12700">
              <a:solidFill>
                <a:schemeClr val="dk1"/>
              </a:solidFill>
              <a:prstDash val="solid"/>
              <a:round/>
              <a:headEnd len="med" w="med" type="none"/>
              <a:tailEnd len="med" w="med" type="none"/>
            </a:ln>
          </a:insideV>
        </a:tcBdr>
        <a:fill>
          <a:solidFill>
            <a:srgbClr val="FFFFFF">
              <a:alpha val="0"/>
            </a:srgbClr>
          </a:solidFill>
        </a:fill>
      </a:tcStyle>
    </a:wholeTbl>
  </a:tblStyle>
  <a:tblStyle styleId="{2D022E23-43B7-4402-BC5D-F658F4DED624}" styleName="Table_3">
    <a:wholeTbl>
      <a:tcTxStyle b="off" i="off">
        <a:font>
          <a:latin typeface="Calibri"/>
          <a:ea typeface="Calibri"/>
          <a:cs typeface="Calibri"/>
        </a:font>
        <a:schemeClr val="dk1"/>
      </a:tcTxStyle>
      <a:tcStyle>
        <a:tcBdr>
          <a:left>
            <a:ln cap="flat" cmpd="sng" w="12700">
              <a:solidFill>
                <a:schemeClr val="dk1"/>
              </a:solidFill>
              <a:prstDash val="solid"/>
              <a:round/>
              <a:headEnd len="med" w="med" type="none"/>
              <a:tailEnd len="med" w="med" type="none"/>
            </a:ln>
          </a:left>
          <a:right>
            <a:ln cap="flat" cmpd="sng" w="12700">
              <a:solidFill>
                <a:schemeClr val="dk1"/>
              </a:solidFill>
              <a:prstDash val="solid"/>
              <a:round/>
              <a:headEnd len="med" w="med" type="none"/>
              <a:tailEnd len="med" w="med" type="none"/>
            </a:ln>
          </a:right>
          <a:top>
            <a:ln cap="flat" cmpd="sng" w="12700">
              <a:solidFill>
                <a:schemeClr val="dk1"/>
              </a:solidFill>
              <a:prstDash val="solid"/>
              <a:round/>
              <a:headEnd len="med" w="med" type="none"/>
              <a:tailEnd len="med" w="med" type="none"/>
            </a:ln>
          </a:top>
          <a:bottom>
            <a:ln cap="flat" cmpd="sng" w="12700">
              <a:solidFill>
                <a:schemeClr val="dk1"/>
              </a:solidFill>
              <a:prstDash val="solid"/>
              <a:round/>
              <a:headEnd len="med" w="med" type="none"/>
              <a:tailEnd len="med" w="med" type="none"/>
            </a:ln>
          </a:bottom>
          <a:insideH>
            <a:ln cap="flat" cmpd="sng" w="12700">
              <a:solidFill>
                <a:schemeClr val="dk1"/>
              </a:solidFill>
              <a:prstDash val="solid"/>
              <a:round/>
              <a:headEnd len="med" w="med" type="none"/>
              <a:tailEnd len="med" w="med" type="none"/>
            </a:ln>
          </a:insideH>
          <a:insideV>
            <a:ln cap="flat" cmpd="sng" w="12700">
              <a:solidFill>
                <a:schemeClr val="dk1"/>
              </a:solidFill>
              <a:prstDash val="solid"/>
              <a:round/>
              <a:headEnd len="med" w="med" type="none"/>
              <a:tailEnd len="med" w="med" type="none"/>
            </a:ln>
          </a:insideV>
        </a:tcBdr>
        <a:fill>
          <a:solidFill>
            <a:srgbClr val="FFFFFF">
              <a:alpha val="0"/>
            </a:srgbClr>
          </a:solidFill>
        </a:fill>
      </a:tcStyle>
    </a:wholeTbl>
  </a:tblStyle>
  <a:tblStyle styleId="{7EF9A328-6429-49BD-8B9B-04E3B7BF14EB}" styleName="Table_4">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6EBF5"/>
          </a:solidFill>
        </a:fill>
      </a:tcStyle>
    </a:wholeTbl>
    <a:band1H>
      <a:tcStyle>
        <a:fill>
          <a:solidFill>
            <a:srgbClr val="CAD4EA"/>
          </a:solidFill>
        </a:fill>
      </a:tcStyle>
    </a:band1H>
    <a:band1V>
      <a:tcStyle>
        <a:fill>
          <a:solidFill>
            <a:srgbClr val="CAD4EA"/>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 styleId="{D4BA4541-0A2F-4B5F-A5A7-B51A179FFB3F}" styleName="Table_5">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6EBF5"/>
          </a:solidFill>
        </a:fill>
      </a:tcStyle>
    </a:wholeTbl>
    <a:band1H>
      <a:tcStyle>
        <a:fill>
          <a:solidFill>
            <a:srgbClr val="CAD4EA"/>
          </a:solidFill>
        </a:fill>
      </a:tcStyle>
    </a:band1H>
    <a:band1V>
      <a:tcStyle>
        <a:fill>
          <a:solidFill>
            <a:srgbClr val="CAD4EA"/>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 styleId="{C8CEB934-AC2D-4106-8876-764A701B1ADA}" styleName="Table_6">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6EBF5"/>
          </a:solidFill>
        </a:fill>
      </a:tcStyle>
    </a:wholeTbl>
    <a:band1H>
      <a:tcStyle>
        <a:fill>
          <a:solidFill>
            <a:srgbClr val="CAD4EA"/>
          </a:solidFill>
        </a:fill>
      </a:tcStyle>
    </a:band1H>
    <a:band1V>
      <a:tcStyle>
        <a:fill>
          <a:solidFill>
            <a:srgbClr val="CAD4EA"/>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kkitt-regular.fntdata"/><Relationship Id="rId41" Type="http://schemas.openxmlformats.org/officeDocument/2006/relationships/font" Target="fonts/Carme-regular.fntdata"/><Relationship Id="rId44" Type="http://schemas.openxmlformats.org/officeDocument/2006/relationships/font" Target="fonts/Tahoma-regular.fntdata"/><Relationship Id="rId43" Type="http://schemas.openxmlformats.org/officeDocument/2006/relationships/font" Target="fonts/Rokkitt-bold.fntdata"/><Relationship Id="rId46" Type="http://schemas.openxmlformats.org/officeDocument/2006/relationships/font" Target="fonts/ArialBlack-regular.fntdata"/><Relationship Id="rId45" Type="http://schemas.openxmlformats.org/officeDocument/2006/relationships/font" Target="fonts/Tahom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mbla-bold.fntdata"/><Relationship Id="rId47" Type="http://schemas.openxmlformats.org/officeDocument/2006/relationships/font" Target="fonts/Rambla-regular.fntdata"/><Relationship Id="rId49" Type="http://schemas.openxmlformats.org/officeDocument/2006/relationships/font" Target="fonts/Rambla-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Rambl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200" u="none" cap="none" strike="noStrike">
                <a:solidFill>
                  <a:schemeClr val="dk1"/>
                </a:solidFill>
                <a:latin typeface="Calibri"/>
                <a:ea typeface="Calibri"/>
                <a:cs typeface="Calibri"/>
                <a:sym typeface="Calibri"/>
              </a:defRPr>
            </a:lvl2pPr>
            <a:lvl3pPr indent="0" marL="914400" marR="0" rtl="0" algn="l">
              <a:spcBef>
                <a:spcPts val="0"/>
              </a:spcBef>
              <a:defRPr b="0" baseline="0" i="0" sz="1200" u="none" cap="none" strike="noStrike">
                <a:solidFill>
                  <a:schemeClr val="dk1"/>
                </a:solidFill>
                <a:latin typeface="Calibri"/>
                <a:ea typeface="Calibri"/>
                <a:cs typeface="Calibri"/>
                <a:sym typeface="Calibri"/>
              </a:defRPr>
            </a:lvl3pPr>
            <a:lvl4pPr indent="0" marL="1371600" marR="0" rtl="0" algn="l">
              <a:spcBef>
                <a:spcPts val="0"/>
              </a:spcBef>
              <a:defRPr b="0" baseline="0" i="0" sz="1200" u="none" cap="none" strike="noStrike">
                <a:solidFill>
                  <a:schemeClr val="dk1"/>
                </a:solidFill>
                <a:latin typeface="Calibri"/>
                <a:ea typeface="Calibri"/>
                <a:cs typeface="Calibri"/>
                <a:sym typeface="Calibri"/>
              </a:defRPr>
            </a:lvl4pPr>
            <a:lvl5pPr indent="0" marL="1828800" marR="0" rtl="0" algn="l">
              <a:spcBef>
                <a:spcPts val="0"/>
              </a:spcBef>
              <a:defRPr b="0" baseline="0" i="0" sz="1200" u="none" cap="none" strike="noStrike">
                <a:solidFill>
                  <a:schemeClr val="dk1"/>
                </a:solidFill>
                <a:latin typeface="Calibri"/>
                <a:ea typeface="Calibri"/>
                <a:cs typeface="Calibri"/>
                <a:sym typeface="Calibri"/>
              </a:defRPr>
            </a:lvl5pPr>
            <a:lvl6pPr indent="0" marL="2286000" marR="0" rtl="0" algn="l">
              <a:spcBef>
                <a:spcPts val="0"/>
              </a:spcBef>
              <a:defRPr b="0" baseline="0" i="0" sz="1200" u="none" cap="none" strike="noStrike">
                <a:solidFill>
                  <a:schemeClr val="dk1"/>
                </a:solidFill>
                <a:latin typeface="Calibri"/>
                <a:ea typeface="Calibri"/>
                <a:cs typeface="Calibri"/>
                <a:sym typeface="Calibri"/>
              </a:defRPr>
            </a:lvl6pPr>
            <a:lvl7pPr indent="0" marL="2743200" marR="0" rtl="0" algn="l">
              <a:spcBef>
                <a:spcPts val="0"/>
              </a:spcBef>
              <a:defRPr b="0" baseline="0" i="0" sz="1200" u="none" cap="none" strike="noStrike">
                <a:solidFill>
                  <a:schemeClr val="dk1"/>
                </a:solidFill>
                <a:latin typeface="Calibri"/>
                <a:ea typeface="Calibri"/>
                <a:cs typeface="Calibri"/>
                <a:sym typeface="Calibri"/>
              </a:defRPr>
            </a:lvl7pPr>
            <a:lvl8pPr indent="0" marL="3200400" marR="0" rtl="0" algn="l">
              <a:spcBef>
                <a:spcPts val="0"/>
              </a:spcBef>
              <a:defRPr b="0" baseline="0" i="0" sz="1200" u="none" cap="none" strike="noStrike">
                <a:solidFill>
                  <a:schemeClr val="dk1"/>
                </a:solidFill>
                <a:latin typeface="Calibri"/>
                <a:ea typeface="Calibri"/>
                <a:cs typeface="Calibri"/>
                <a:sym typeface="Calibri"/>
              </a:defRPr>
            </a:lvl8pPr>
            <a:lvl9pPr indent="0" marL="3657600" marR="0" rtl="0" algn="l">
              <a:spcBef>
                <a:spcPts val="0"/>
              </a:spcBef>
              <a:defRPr b="0" baseline="0" i="0" sz="1200" u="none" cap="none" strike="noStrike">
                <a:solidFill>
                  <a:schemeClr val="dk1"/>
                </a:solidFill>
                <a:latin typeface="Calibri"/>
                <a:ea typeface="Calibri"/>
                <a:cs typeface="Calibri"/>
                <a:sym typeface="Calibri"/>
              </a:defRPr>
            </a:lvl9pPr>
          </a:lstStyle>
          <a:p/>
        </p:txBody>
      </p:sp>
      <p:sp>
        <p:nvSpPr>
          <p:cNvPr id="6" name="Shape 6"/>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7" name="Shape 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43" name="Shape 1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0" name="Shape 22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21" name="Shape 221"/>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
        <p:nvSpPr>
          <p:cNvPr id="229" name="Shape 2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30" name="Shape 23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
        <p:nvSpPr>
          <p:cNvPr id="237" name="Shape 2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38" name="Shape 23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7" name="Shape 2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48" name="Shape 248"/>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54" name="Shape 2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59" name="Shape 2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5" name="Shape 2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66" name="Shape 26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72" name="Shape 2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
        <p:nvSpPr>
          <p:cNvPr id="278" name="Shape 2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79" name="Shape 27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
        <p:nvSpPr>
          <p:cNvPr id="286" name="Shape 2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87" name="Shape 28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54" name="Shape 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3" name="Shape 2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94" name="Shape 294"/>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
        <p:nvSpPr>
          <p:cNvPr id="314" name="Shape 3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15" name="Shape 31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
        <p:nvSpPr>
          <p:cNvPr id="322" name="Shape 3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23" name="Shape 32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29" name="Shape 3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
        <p:nvSpPr>
          <p:cNvPr id="335" name="Shape 3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36" name="Shape 33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43" name="Shape 3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49" name="Shape 3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5" name="Shape 3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56" name="Shape 35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
        <p:nvSpPr>
          <p:cNvPr id="363" name="Shape 3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64" name="Shape 36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
        <p:nvSpPr>
          <p:cNvPr id="371" name="Shape 3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72" name="Shape 37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82" name="Shape 3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88" name="Shape 3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97" name="Shape 3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406" name="Shape 4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
        <p:nvSpPr>
          <p:cNvPr id="178" name="Shape 1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79" name="Shape 17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
        <p:nvSpPr>
          <p:cNvPr id="211" name="Shape 2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12" name="Shape 21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14" name="Shape 14"/>
        <p:cNvGrpSpPr/>
        <p:nvPr/>
      </p:nvGrpSpPr>
      <p:grpSpPr>
        <a:xfrm>
          <a:off x="0" y="0"/>
          <a:ext cx="0" cy="0"/>
          <a:chOff x="0" y="0"/>
          <a:chExt cx="0" cy="0"/>
        </a:xfrm>
      </p:grpSpPr>
      <p:sp>
        <p:nvSpPr>
          <p:cNvPr id="15" name="Shape 15"/>
          <p:cNvSpPr txBox="1"/>
          <p:nvPr>
            <p:ph type="title"/>
          </p:nvPr>
        </p:nvSpPr>
        <p:spPr>
          <a:xfrm>
            <a:off x="685800" y="609600"/>
            <a:ext cx="77724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 name="Shape 16"/>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17" name="Shape 17"/>
          <p:cNvSpPr txBox="1"/>
          <p:nvPr>
            <p:ph idx="2" type="body"/>
          </p:nvPr>
        </p:nvSpPr>
        <p:spPr>
          <a:xfrm>
            <a:off x="4648200" y="1981200"/>
            <a:ext cx="3809999" cy="4114800"/>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18" name="Shape 18"/>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248400"/>
            <a:ext cx="1904999" cy="4572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6" name="Shape 76"/>
        <p:cNvGrpSpPr/>
        <p:nvPr/>
      </p:nvGrpSpPr>
      <p:grpSpPr>
        <a:xfrm>
          <a:off x="0" y="0"/>
          <a:ext cx="0" cy="0"/>
          <a:chOff x="0" y="0"/>
          <a:chExt cx="0" cy="0"/>
        </a:xfrm>
      </p:grpSpPr>
      <p:sp>
        <p:nvSpPr>
          <p:cNvPr id="77" name="Shape 77"/>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buClr>
                <a:schemeClr val="dk1"/>
              </a:buClr>
              <a:buFont typeface="Calibri"/>
              <a:buNone/>
              <a:defRPr b="0" baseline="0" i="0" sz="4400" u="none" cap="none" strike="noStrike">
                <a:solidFill>
                  <a:schemeClr val="dk1"/>
                </a:solidFill>
                <a:latin typeface="Calibri"/>
                <a:ea typeface="Calibri"/>
                <a:cs typeface="Calibri"/>
                <a:sym typeface="Calibri"/>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78" name="Shape 78"/>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buClr>
                <a:srgbClr val="888888"/>
              </a:buClr>
              <a:buFont typeface="Arial"/>
              <a:buNone/>
              <a:defRPr b="0" baseline="0" i="0" sz="3200" u="none" cap="none" strike="noStrike">
                <a:solidFill>
                  <a:srgbClr val="888888"/>
                </a:solidFill>
                <a:latin typeface="Calibri"/>
                <a:ea typeface="Calibri"/>
                <a:cs typeface="Calibri"/>
                <a:sym typeface="Calibri"/>
              </a:defRPr>
            </a:lvl1pPr>
            <a:lvl2pPr indent="0" marL="457200" marR="0" rtl="0" algn="ctr">
              <a:spcBef>
                <a:spcPts val="560"/>
              </a:spcBef>
              <a:buClr>
                <a:srgbClr val="888888"/>
              </a:buClr>
              <a:buFont typeface="Arial"/>
              <a:buNone/>
              <a:defRPr b="0" baseline="0" i="0" sz="2800" u="none" cap="none" strike="noStrike">
                <a:solidFill>
                  <a:srgbClr val="888888"/>
                </a:solidFill>
                <a:latin typeface="Calibri"/>
                <a:ea typeface="Calibri"/>
                <a:cs typeface="Calibri"/>
                <a:sym typeface="Calibri"/>
              </a:defRPr>
            </a:lvl2pPr>
            <a:lvl3pPr indent="0" marL="914400" marR="0" rtl="0" algn="ctr">
              <a:spcBef>
                <a:spcPts val="480"/>
              </a:spcBef>
              <a:buClr>
                <a:srgbClr val="888888"/>
              </a:buClr>
              <a:buFont typeface="Arial"/>
              <a:buNone/>
              <a:defRPr b="0" baseline="0" i="0" sz="2400" u="none" cap="none" strike="noStrike">
                <a:solidFill>
                  <a:srgbClr val="888888"/>
                </a:solidFill>
                <a:latin typeface="Calibri"/>
                <a:ea typeface="Calibri"/>
                <a:cs typeface="Calibri"/>
                <a:sym typeface="Calibri"/>
              </a:defRPr>
            </a:lvl3pPr>
            <a:lvl4pPr indent="0" marL="13716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4pPr>
            <a:lvl5pPr indent="0" marL="18288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5pPr>
            <a:lvl6pPr indent="0" marL="22860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6pPr>
            <a:lvl7pPr indent="0" marL="27432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7pPr>
            <a:lvl8pPr indent="0" marL="32004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8pPr>
            <a:lvl9pPr indent="0" marL="36576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9pPr>
          </a:lstStyle>
          <a:p/>
        </p:txBody>
      </p:sp>
      <p:sp>
        <p:nvSpPr>
          <p:cNvPr id="79" name="Shape 7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80" name="Shape 8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81" name="Shape 8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82" name="Shape 82"/>
        <p:cNvGrpSpPr/>
        <p:nvPr/>
      </p:nvGrpSpPr>
      <p:grpSpPr>
        <a:xfrm>
          <a:off x="0" y="0"/>
          <a:ext cx="0" cy="0"/>
          <a:chOff x="0" y="0"/>
          <a:chExt cx="0" cy="0"/>
        </a:xfrm>
      </p:grpSpPr>
      <p:sp>
        <p:nvSpPr>
          <p:cNvPr id="83" name="Shape 83"/>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4" name="Shape 84"/>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sz="2000">
                <a:solidFill>
                  <a:srgbClr val="888888"/>
                </a:solidFill>
              </a:defRPr>
            </a:lvl1pPr>
            <a:lvl2pPr indent="0" marL="457200" rtl="0">
              <a:spcBef>
                <a:spcPts val="0"/>
              </a:spcBef>
              <a:buClr>
                <a:srgbClr val="888888"/>
              </a:buClr>
              <a:buFont typeface="Calibri"/>
              <a:buNone/>
              <a:defRPr sz="1800">
                <a:solidFill>
                  <a:srgbClr val="888888"/>
                </a:solidFill>
              </a:defRPr>
            </a:lvl2pPr>
            <a:lvl3pPr indent="0" marL="914400" rtl="0">
              <a:spcBef>
                <a:spcPts val="0"/>
              </a:spcBef>
              <a:buClr>
                <a:srgbClr val="888888"/>
              </a:buClr>
              <a:buFont typeface="Calibri"/>
              <a:buNone/>
              <a:defRPr sz="1600">
                <a:solidFill>
                  <a:srgbClr val="888888"/>
                </a:solidFill>
              </a:defRPr>
            </a:lvl3pPr>
            <a:lvl4pPr indent="0" marL="1371600" rtl="0">
              <a:spcBef>
                <a:spcPts val="0"/>
              </a:spcBef>
              <a:buClr>
                <a:srgbClr val="888888"/>
              </a:buClr>
              <a:buFont typeface="Calibri"/>
              <a:buNone/>
              <a:defRPr sz="1400">
                <a:solidFill>
                  <a:srgbClr val="888888"/>
                </a:solidFill>
              </a:defRPr>
            </a:lvl4pPr>
            <a:lvl5pPr indent="0" marL="1828800" rtl="0">
              <a:spcBef>
                <a:spcPts val="0"/>
              </a:spcBef>
              <a:buClr>
                <a:srgbClr val="888888"/>
              </a:buClr>
              <a:buFont typeface="Calibri"/>
              <a:buNone/>
              <a:defRPr sz="1400">
                <a:solidFill>
                  <a:srgbClr val="888888"/>
                </a:solidFill>
              </a:defRPr>
            </a:lvl5pPr>
            <a:lvl6pPr indent="0" marL="2286000" rtl="0">
              <a:spcBef>
                <a:spcPts val="0"/>
              </a:spcBef>
              <a:buClr>
                <a:srgbClr val="888888"/>
              </a:buClr>
              <a:buFont typeface="Calibri"/>
              <a:buNone/>
              <a:defRPr sz="1400">
                <a:solidFill>
                  <a:srgbClr val="888888"/>
                </a:solidFill>
              </a:defRPr>
            </a:lvl6pPr>
            <a:lvl7pPr indent="0" marL="2743200" rtl="0">
              <a:spcBef>
                <a:spcPts val="0"/>
              </a:spcBef>
              <a:buClr>
                <a:srgbClr val="888888"/>
              </a:buClr>
              <a:buFont typeface="Calibri"/>
              <a:buNone/>
              <a:defRPr sz="1400">
                <a:solidFill>
                  <a:srgbClr val="888888"/>
                </a:solidFill>
              </a:defRPr>
            </a:lvl7pPr>
            <a:lvl8pPr indent="0" marL="3200400" rtl="0">
              <a:spcBef>
                <a:spcPts val="0"/>
              </a:spcBef>
              <a:buClr>
                <a:srgbClr val="888888"/>
              </a:buClr>
              <a:buFont typeface="Calibri"/>
              <a:buNone/>
              <a:defRPr sz="1400">
                <a:solidFill>
                  <a:srgbClr val="888888"/>
                </a:solidFill>
              </a:defRPr>
            </a:lvl8pPr>
            <a:lvl9pPr indent="0" marL="3657600" rtl="0">
              <a:spcBef>
                <a:spcPts val="0"/>
              </a:spcBef>
              <a:buClr>
                <a:srgbClr val="888888"/>
              </a:buClr>
              <a:buFont typeface="Calibri"/>
              <a:buNone/>
              <a:defRPr sz="1400">
                <a:solidFill>
                  <a:srgbClr val="888888"/>
                </a:solidFill>
              </a:defRPr>
            </a:lvl9pPr>
          </a:lstStyle>
          <a:p/>
        </p:txBody>
      </p:sp>
      <p:sp>
        <p:nvSpPr>
          <p:cNvPr id="85" name="Shape 8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86" name="Shape 8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87" name="Shape 8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88" name="Shape 88"/>
        <p:cNvGrpSpPr/>
        <p:nvPr/>
      </p:nvGrpSpPr>
      <p:grpSpPr>
        <a:xfrm>
          <a:off x="0" y="0"/>
          <a:ext cx="0" cy="0"/>
          <a:chOff x="0" y="0"/>
          <a:chExt cx="0" cy="0"/>
        </a:xfrm>
      </p:grpSpPr>
      <p:sp>
        <p:nvSpPr>
          <p:cNvPr id="89" name="Shape 8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0" name="Shape 90"/>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91" name="Shape 91"/>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92" name="Shape 9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95" name="Shape 95"/>
        <p:cNvGrpSpPr/>
        <p:nvPr/>
      </p:nvGrpSpPr>
      <p:grpSpPr>
        <a:xfrm>
          <a:off x="0" y="0"/>
          <a:ext cx="0" cy="0"/>
          <a:chOff x="0" y="0"/>
          <a:chExt cx="0" cy="0"/>
        </a:xfrm>
      </p:grpSpPr>
      <p:sp>
        <p:nvSpPr>
          <p:cNvPr id="96" name="Shape 9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7" name="Shape 9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b="1" sz="2400"/>
            </a:lvl1pPr>
            <a:lvl2pPr indent="0" marL="457200" rtl="0">
              <a:spcBef>
                <a:spcPts val="0"/>
              </a:spcBef>
              <a:buFont typeface="Calibri"/>
              <a:buNone/>
              <a:defRPr b="1" sz="2000"/>
            </a:lvl2pPr>
            <a:lvl3pPr indent="0" marL="914400" rtl="0">
              <a:spcBef>
                <a:spcPts val="0"/>
              </a:spcBef>
              <a:buFont typeface="Calibri"/>
              <a:buNone/>
              <a:defRPr b="1" sz="1800"/>
            </a:lvl3pPr>
            <a:lvl4pPr indent="0" marL="1371600" rtl="0">
              <a:spcBef>
                <a:spcPts val="0"/>
              </a:spcBef>
              <a:buFont typeface="Calibri"/>
              <a:buNone/>
              <a:defRPr b="1" sz="1600"/>
            </a:lvl4pPr>
            <a:lvl5pPr indent="0" marL="1828800" rtl="0">
              <a:spcBef>
                <a:spcPts val="0"/>
              </a:spcBef>
              <a:buFont typeface="Calibri"/>
              <a:buNone/>
              <a:defRPr b="1" sz="1600"/>
            </a:lvl5pPr>
            <a:lvl6pPr indent="0" marL="2286000" rtl="0">
              <a:spcBef>
                <a:spcPts val="0"/>
              </a:spcBef>
              <a:buFont typeface="Calibri"/>
              <a:buNone/>
              <a:defRPr b="1" sz="1600"/>
            </a:lvl6pPr>
            <a:lvl7pPr indent="0" marL="2743200" rtl="0">
              <a:spcBef>
                <a:spcPts val="0"/>
              </a:spcBef>
              <a:buFont typeface="Calibri"/>
              <a:buNone/>
              <a:defRPr b="1" sz="1600"/>
            </a:lvl7pPr>
            <a:lvl8pPr indent="0" marL="3200400" rtl="0">
              <a:spcBef>
                <a:spcPts val="0"/>
              </a:spcBef>
              <a:buFont typeface="Calibri"/>
              <a:buNone/>
              <a:defRPr b="1" sz="1600"/>
            </a:lvl8pPr>
            <a:lvl9pPr indent="0" marL="3657600" rtl="0">
              <a:spcBef>
                <a:spcPts val="0"/>
              </a:spcBef>
              <a:buFont typeface="Calibri"/>
              <a:buNone/>
              <a:defRPr b="1" sz="1600"/>
            </a:lvl9pPr>
          </a:lstStyle>
          <a:p/>
        </p:txBody>
      </p:sp>
      <p:sp>
        <p:nvSpPr>
          <p:cNvPr id="98" name="Shape 9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99" name="Shape 9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b="1" sz="2400"/>
            </a:lvl1pPr>
            <a:lvl2pPr indent="0" marL="457200" rtl="0">
              <a:spcBef>
                <a:spcPts val="0"/>
              </a:spcBef>
              <a:buFont typeface="Calibri"/>
              <a:buNone/>
              <a:defRPr b="1" sz="2000"/>
            </a:lvl2pPr>
            <a:lvl3pPr indent="0" marL="914400" rtl="0">
              <a:spcBef>
                <a:spcPts val="0"/>
              </a:spcBef>
              <a:buFont typeface="Calibri"/>
              <a:buNone/>
              <a:defRPr b="1" sz="1800"/>
            </a:lvl3pPr>
            <a:lvl4pPr indent="0" marL="1371600" rtl="0">
              <a:spcBef>
                <a:spcPts val="0"/>
              </a:spcBef>
              <a:buFont typeface="Calibri"/>
              <a:buNone/>
              <a:defRPr b="1" sz="1600"/>
            </a:lvl4pPr>
            <a:lvl5pPr indent="0" marL="1828800" rtl="0">
              <a:spcBef>
                <a:spcPts val="0"/>
              </a:spcBef>
              <a:buFont typeface="Calibri"/>
              <a:buNone/>
              <a:defRPr b="1" sz="1600"/>
            </a:lvl5pPr>
            <a:lvl6pPr indent="0" marL="2286000" rtl="0">
              <a:spcBef>
                <a:spcPts val="0"/>
              </a:spcBef>
              <a:buFont typeface="Calibri"/>
              <a:buNone/>
              <a:defRPr b="1" sz="1600"/>
            </a:lvl6pPr>
            <a:lvl7pPr indent="0" marL="2743200" rtl="0">
              <a:spcBef>
                <a:spcPts val="0"/>
              </a:spcBef>
              <a:buFont typeface="Calibri"/>
              <a:buNone/>
              <a:defRPr b="1" sz="1600"/>
            </a:lvl7pPr>
            <a:lvl8pPr indent="0" marL="3200400" rtl="0">
              <a:spcBef>
                <a:spcPts val="0"/>
              </a:spcBef>
              <a:buFont typeface="Calibri"/>
              <a:buNone/>
              <a:defRPr b="1" sz="1600"/>
            </a:lvl8pPr>
            <a:lvl9pPr indent="0" marL="3657600" rtl="0">
              <a:spcBef>
                <a:spcPts val="0"/>
              </a:spcBef>
              <a:buFont typeface="Calibri"/>
              <a:buNone/>
              <a:defRPr b="1" sz="1600"/>
            </a:lvl9pPr>
          </a:lstStyle>
          <a:p/>
        </p:txBody>
      </p:sp>
      <p:sp>
        <p:nvSpPr>
          <p:cNvPr id="100" name="Shape 10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101" name="Shape 10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02" name="Shape 10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03" name="Shape 10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04" name="Shape 104"/>
        <p:cNvGrpSpPr/>
        <p:nvPr/>
      </p:nvGrpSpPr>
      <p:grpSpPr>
        <a:xfrm>
          <a:off x="0" y="0"/>
          <a:ext cx="0" cy="0"/>
          <a:chOff x="0" y="0"/>
          <a:chExt cx="0" cy="0"/>
        </a:xfrm>
      </p:grpSpPr>
      <p:sp>
        <p:nvSpPr>
          <p:cNvPr id="105" name="Shape 10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6" name="Shape 10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07" name="Shape 10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08" name="Shape 10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09" name="Shape 109"/>
        <p:cNvGrpSpPr/>
        <p:nvPr/>
      </p:nvGrpSpPr>
      <p:grpSpPr>
        <a:xfrm>
          <a:off x="0" y="0"/>
          <a:ext cx="0" cy="0"/>
          <a:chOff x="0" y="0"/>
          <a:chExt cx="0" cy="0"/>
        </a:xfrm>
      </p:grpSpPr>
      <p:sp>
        <p:nvSpPr>
          <p:cNvPr id="110" name="Shape 110"/>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1" name="Shape 111"/>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112" name="Shape 112"/>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sz="1400"/>
            </a:lvl1pPr>
            <a:lvl2pPr indent="0" marL="457200" rtl="0">
              <a:spcBef>
                <a:spcPts val="0"/>
              </a:spcBef>
              <a:buFont typeface="Calibri"/>
              <a:buNone/>
              <a:defRPr sz="1200"/>
            </a:lvl2pPr>
            <a:lvl3pPr indent="0" marL="914400" rtl="0">
              <a:spcBef>
                <a:spcPts val="0"/>
              </a:spcBef>
              <a:buFont typeface="Calibri"/>
              <a:buNone/>
              <a:defRPr sz="1000"/>
            </a:lvl3pPr>
            <a:lvl4pPr indent="0" marL="1371600" rtl="0">
              <a:spcBef>
                <a:spcPts val="0"/>
              </a:spcBef>
              <a:buFont typeface="Calibri"/>
              <a:buNone/>
              <a:defRPr sz="900"/>
            </a:lvl4pPr>
            <a:lvl5pPr indent="0" marL="1828800" rtl="0">
              <a:spcBef>
                <a:spcPts val="0"/>
              </a:spcBef>
              <a:buFont typeface="Calibri"/>
              <a:buNone/>
              <a:defRPr sz="900"/>
            </a:lvl5pPr>
            <a:lvl6pPr indent="0" marL="2286000" rtl="0">
              <a:spcBef>
                <a:spcPts val="0"/>
              </a:spcBef>
              <a:buFont typeface="Calibri"/>
              <a:buNone/>
              <a:defRPr sz="900"/>
            </a:lvl6pPr>
            <a:lvl7pPr indent="0" marL="2743200" rtl="0">
              <a:spcBef>
                <a:spcPts val="0"/>
              </a:spcBef>
              <a:buFont typeface="Calibri"/>
              <a:buNone/>
              <a:defRPr sz="900"/>
            </a:lvl7pPr>
            <a:lvl8pPr indent="0" marL="3200400" rtl="0">
              <a:spcBef>
                <a:spcPts val="0"/>
              </a:spcBef>
              <a:buFont typeface="Calibri"/>
              <a:buNone/>
              <a:defRPr sz="900"/>
            </a:lvl8pPr>
            <a:lvl9pPr indent="0" marL="3657600" rtl="0">
              <a:spcBef>
                <a:spcPts val="0"/>
              </a:spcBef>
              <a:buFont typeface="Calibri"/>
              <a:buNone/>
              <a:defRPr sz="900"/>
            </a:lvl9pPr>
          </a:lstStyle>
          <a:p/>
        </p:txBody>
      </p:sp>
      <p:sp>
        <p:nvSpPr>
          <p:cNvPr id="113" name="Shape 11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14" name="Shape 11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15" name="Shape 11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16" name="Shape 116"/>
        <p:cNvGrpSpPr/>
        <p:nvPr/>
      </p:nvGrpSpPr>
      <p:grpSpPr>
        <a:xfrm>
          <a:off x="0" y="0"/>
          <a:ext cx="0" cy="0"/>
          <a:chOff x="0" y="0"/>
          <a:chExt cx="0" cy="0"/>
        </a:xfrm>
      </p:grpSpPr>
      <p:sp>
        <p:nvSpPr>
          <p:cNvPr id="117" name="Shape 117"/>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8" name="Shape 118"/>
          <p:cNvSpPr/>
          <p:nvPr>
            <p:ph idx="2" type="pic"/>
          </p:nvPr>
        </p:nvSpPr>
        <p:spPr>
          <a:xfrm>
            <a:off x="1792288" y="612775"/>
            <a:ext cx="5486399" cy="4114800"/>
          </a:xfrm>
          <a:prstGeom prst="rect">
            <a:avLst/>
          </a:prstGeom>
          <a:noFill/>
          <a:ln>
            <a:noFill/>
          </a:ln>
        </p:spPr>
        <p:txBody>
          <a:bodyPr anchorCtr="0" anchor="ctr" bIns="91425" lIns="91425" rIns="91425" tIns="91425"/>
          <a:lstStyle>
            <a:lvl1pPr indent="0" marL="0" marR="0" rtl="0" algn="l">
              <a:spcBef>
                <a:spcPts val="0"/>
              </a:spcBef>
              <a:buClr>
                <a:srgbClr val="888888"/>
              </a:buClr>
              <a:buFont typeface="Calibri"/>
              <a:buNone/>
              <a:defRPr b="0" baseline="0" i="0" sz="3200" u="none" cap="none" strike="noStrike">
                <a:solidFill>
                  <a:srgbClr val="888888"/>
                </a:solidFill>
                <a:latin typeface="Calibri"/>
                <a:ea typeface="Calibri"/>
                <a:cs typeface="Calibri"/>
                <a:sym typeface="Calibri"/>
              </a:defRPr>
            </a:lvl1pPr>
            <a:lvl2pPr indent="0" marL="457200" marR="0" rtl="0" algn="l">
              <a:spcBef>
                <a:spcPts val="0"/>
              </a:spcBef>
              <a:buClr>
                <a:schemeClr val="dk1"/>
              </a:buClr>
              <a:buFont typeface="Calibri"/>
              <a:buNone/>
              <a:defRPr b="0" baseline="0" i="0" sz="2800" u="none" cap="none" strike="noStrike">
                <a:solidFill>
                  <a:schemeClr val="dk1"/>
                </a:solidFill>
                <a:latin typeface="Calibri"/>
                <a:ea typeface="Calibri"/>
                <a:cs typeface="Calibri"/>
                <a:sym typeface="Calibri"/>
              </a:defRPr>
            </a:lvl2pPr>
            <a:lvl3pPr indent="0" marL="914400" marR="0" rtl="0" algn="l">
              <a:spcBef>
                <a:spcPts val="0"/>
              </a:spcBef>
              <a:buClr>
                <a:schemeClr val="dk1"/>
              </a:buClr>
              <a:buFont typeface="Calibri"/>
              <a:buNone/>
              <a:defRPr b="0" baseline="0" i="0" sz="2400" u="none" cap="none" strike="noStrike">
                <a:solidFill>
                  <a:schemeClr val="dk1"/>
                </a:solidFill>
                <a:latin typeface="Calibri"/>
                <a:ea typeface="Calibri"/>
                <a:cs typeface="Calibri"/>
                <a:sym typeface="Calibri"/>
              </a:defRPr>
            </a:lvl3pPr>
            <a:lvl4pPr indent="0" marL="1371600" marR="0" rtl="0" algn="l">
              <a:spcBef>
                <a:spcPts val="0"/>
              </a:spcBef>
              <a:buClr>
                <a:schemeClr val="dk1"/>
              </a:buClr>
              <a:buFont typeface="Calibri"/>
              <a:buNone/>
              <a:defRPr b="0" baseline="0" i="0" sz="2000" u="none" cap="none" strike="noStrike">
                <a:solidFill>
                  <a:schemeClr val="dk1"/>
                </a:solidFill>
                <a:latin typeface="Calibri"/>
                <a:ea typeface="Calibri"/>
                <a:cs typeface="Calibri"/>
                <a:sym typeface="Calibri"/>
              </a:defRPr>
            </a:lvl4pPr>
            <a:lvl5pPr indent="0" marL="1828800" marR="0" rtl="0" algn="l">
              <a:spcBef>
                <a:spcPts val="0"/>
              </a:spcBef>
              <a:buClr>
                <a:schemeClr val="dk1"/>
              </a:buClr>
              <a:buFont typeface="Calibri"/>
              <a:buNone/>
              <a:defRPr b="0" baseline="0" i="0" sz="2000" u="none" cap="none" strike="noStrike">
                <a:solidFill>
                  <a:schemeClr val="dk1"/>
                </a:solidFill>
                <a:latin typeface="Calibri"/>
                <a:ea typeface="Calibri"/>
                <a:cs typeface="Calibri"/>
                <a:sym typeface="Calibri"/>
              </a:defRPr>
            </a:lvl5pPr>
            <a:lvl6pPr indent="0" marL="2286000" marR="0" rtl="0" algn="l">
              <a:spcBef>
                <a:spcPts val="0"/>
              </a:spcBef>
              <a:buClr>
                <a:schemeClr val="dk1"/>
              </a:buClr>
              <a:buFont typeface="Calibri"/>
              <a:buNone/>
              <a:defRPr b="0" baseline="0" i="0" sz="2000" u="none" cap="none" strike="noStrike">
                <a:solidFill>
                  <a:schemeClr val="dk1"/>
                </a:solidFill>
                <a:latin typeface="Calibri"/>
                <a:ea typeface="Calibri"/>
                <a:cs typeface="Calibri"/>
                <a:sym typeface="Calibri"/>
              </a:defRPr>
            </a:lvl6pPr>
            <a:lvl7pPr indent="0" marL="2743200" marR="0" rtl="0" algn="l">
              <a:spcBef>
                <a:spcPts val="0"/>
              </a:spcBef>
              <a:buClr>
                <a:schemeClr val="dk1"/>
              </a:buClr>
              <a:buFont typeface="Calibri"/>
              <a:buNone/>
              <a:defRPr b="0" baseline="0" i="0" sz="2000" u="none" cap="none" strike="noStrike">
                <a:solidFill>
                  <a:schemeClr val="dk1"/>
                </a:solidFill>
                <a:latin typeface="Calibri"/>
                <a:ea typeface="Calibri"/>
                <a:cs typeface="Calibri"/>
                <a:sym typeface="Calibri"/>
              </a:defRPr>
            </a:lvl7pPr>
            <a:lvl8pPr indent="0" marL="3200400" marR="0" rtl="0" algn="l">
              <a:spcBef>
                <a:spcPts val="0"/>
              </a:spcBef>
              <a:buClr>
                <a:schemeClr val="dk1"/>
              </a:buClr>
              <a:buFont typeface="Calibri"/>
              <a:buNone/>
              <a:defRPr b="0" baseline="0" i="0" sz="2000" u="none" cap="none" strike="noStrike">
                <a:solidFill>
                  <a:schemeClr val="dk1"/>
                </a:solidFill>
                <a:latin typeface="Calibri"/>
                <a:ea typeface="Calibri"/>
                <a:cs typeface="Calibri"/>
                <a:sym typeface="Calibri"/>
              </a:defRPr>
            </a:lvl8pPr>
            <a:lvl9pPr indent="0" marL="3657600" marR="0" rtl="0" algn="l">
              <a:spcBef>
                <a:spcPts val="0"/>
              </a:spcBef>
              <a:buClr>
                <a:schemeClr val="dk1"/>
              </a:buClr>
              <a:buFont typeface="Calibri"/>
              <a:buNone/>
              <a:defRPr b="0" baseline="0" i="0" sz="2000" u="none" cap="none" strike="noStrike">
                <a:solidFill>
                  <a:schemeClr val="dk1"/>
                </a:solidFill>
                <a:latin typeface="Calibri"/>
                <a:ea typeface="Calibri"/>
                <a:cs typeface="Calibri"/>
                <a:sym typeface="Calibri"/>
              </a:defRPr>
            </a:lvl9pPr>
          </a:lstStyle>
          <a:p/>
        </p:txBody>
      </p:sp>
      <p:sp>
        <p:nvSpPr>
          <p:cNvPr id="119" name="Shape 119"/>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sz="1400"/>
            </a:lvl1pPr>
            <a:lvl2pPr indent="0" marL="457200" rtl="0">
              <a:spcBef>
                <a:spcPts val="0"/>
              </a:spcBef>
              <a:buFont typeface="Calibri"/>
              <a:buNone/>
              <a:defRPr sz="1200"/>
            </a:lvl2pPr>
            <a:lvl3pPr indent="0" marL="914400" rtl="0">
              <a:spcBef>
                <a:spcPts val="0"/>
              </a:spcBef>
              <a:buFont typeface="Calibri"/>
              <a:buNone/>
              <a:defRPr sz="1000"/>
            </a:lvl3pPr>
            <a:lvl4pPr indent="0" marL="1371600" rtl="0">
              <a:spcBef>
                <a:spcPts val="0"/>
              </a:spcBef>
              <a:buFont typeface="Calibri"/>
              <a:buNone/>
              <a:defRPr sz="900"/>
            </a:lvl4pPr>
            <a:lvl5pPr indent="0" marL="1828800" rtl="0">
              <a:spcBef>
                <a:spcPts val="0"/>
              </a:spcBef>
              <a:buFont typeface="Calibri"/>
              <a:buNone/>
              <a:defRPr sz="900"/>
            </a:lvl5pPr>
            <a:lvl6pPr indent="0" marL="2286000" rtl="0">
              <a:spcBef>
                <a:spcPts val="0"/>
              </a:spcBef>
              <a:buFont typeface="Calibri"/>
              <a:buNone/>
              <a:defRPr sz="900"/>
            </a:lvl6pPr>
            <a:lvl7pPr indent="0" marL="2743200" rtl="0">
              <a:spcBef>
                <a:spcPts val="0"/>
              </a:spcBef>
              <a:buFont typeface="Calibri"/>
              <a:buNone/>
              <a:defRPr sz="900"/>
            </a:lvl7pPr>
            <a:lvl8pPr indent="0" marL="3200400" rtl="0">
              <a:spcBef>
                <a:spcPts val="0"/>
              </a:spcBef>
              <a:buFont typeface="Calibri"/>
              <a:buNone/>
              <a:defRPr sz="900"/>
            </a:lvl8pPr>
            <a:lvl9pPr indent="0" marL="3657600" rtl="0">
              <a:spcBef>
                <a:spcPts val="0"/>
              </a:spcBef>
              <a:buFont typeface="Calibri"/>
              <a:buNone/>
              <a:defRPr sz="900"/>
            </a:lvl9pPr>
          </a:lstStyle>
          <a:p/>
        </p:txBody>
      </p:sp>
      <p:sp>
        <p:nvSpPr>
          <p:cNvPr id="120" name="Shape 12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21" name="Shape 12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22" name="Shape 12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23" name="Shape 123"/>
        <p:cNvGrpSpPr/>
        <p:nvPr/>
      </p:nvGrpSpPr>
      <p:grpSpPr>
        <a:xfrm>
          <a:off x="0" y="0"/>
          <a:ext cx="0" cy="0"/>
          <a:chOff x="0" y="0"/>
          <a:chExt cx="0" cy="0"/>
        </a:xfrm>
      </p:grpSpPr>
      <p:sp>
        <p:nvSpPr>
          <p:cNvPr id="124" name="Shape 124"/>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5" name="Shape 125"/>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126" name="Shape 12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27" name="Shape 12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28" name="Shape 12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29" name="Shape 129"/>
        <p:cNvGrpSpPr/>
        <p:nvPr/>
      </p:nvGrpSpPr>
      <p:grpSpPr>
        <a:xfrm>
          <a:off x="0" y="0"/>
          <a:ext cx="0" cy="0"/>
          <a:chOff x="0" y="0"/>
          <a:chExt cx="0" cy="0"/>
        </a:xfrm>
      </p:grpSpPr>
      <p:sp>
        <p:nvSpPr>
          <p:cNvPr id="130" name="Shape 130"/>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1" name="Shape 131"/>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132" name="Shape 13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33" name="Shape 13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34" name="Shape 13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OverTx">
  <p:cSld name="Title and 2 Content over Text">
    <p:spTree>
      <p:nvGrpSpPr>
        <p:cNvPr id="27" name="Shape 27"/>
        <p:cNvGrpSpPr/>
        <p:nvPr/>
      </p:nvGrpSpPr>
      <p:grpSpPr>
        <a:xfrm>
          <a:off x="0" y="0"/>
          <a:ext cx="0" cy="0"/>
          <a:chOff x="0" y="0"/>
          <a:chExt cx="0" cy="0"/>
        </a:xfrm>
      </p:grpSpPr>
      <p:sp>
        <p:nvSpPr>
          <p:cNvPr id="28" name="Shape 28"/>
          <p:cNvSpPr txBox="1"/>
          <p:nvPr>
            <p:ph type="title"/>
          </p:nvPr>
        </p:nvSpPr>
        <p:spPr>
          <a:xfrm>
            <a:off x="457200" y="277812"/>
            <a:ext cx="8229600" cy="1139825"/>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9" name="Shape 29"/>
          <p:cNvSpPr txBox="1"/>
          <p:nvPr>
            <p:ph idx="1" type="body"/>
          </p:nvPr>
        </p:nvSpPr>
        <p:spPr>
          <a:xfrm>
            <a:off x="457200" y="1600200"/>
            <a:ext cx="4038599" cy="2185988"/>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30" name="Shape 30"/>
          <p:cNvSpPr txBox="1"/>
          <p:nvPr>
            <p:ph idx="2" type="body"/>
          </p:nvPr>
        </p:nvSpPr>
        <p:spPr>
          <a:xfrm>
            <a:off x="4648200" y="1600200"/>
            <a:ext cx="4038599" cy="2185988"/>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31" name="Shape 31"/>
          <p:cNvSpPr txBox="1"/>
          <p:nvPr>
            <p:ph idx="3" type="body"/>
          </p:nvPr>
        </p:nvSpPr>
        <p:spPr>
          <a:xfrm>
            <a:off x="457200" y="3938587"/>
            <a:ext cx="8229600" cy="2187574"/>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32" name="Shape 3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33" name="Shape 3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34" name="Shape 3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TwoObj">
  <p:cSld name="Title, Text, and 2 Content">
    <p:spTree>
      <p:nvGrpSpPr>
        <p:cNvPr id="35" name="Shape 35"/>
        <p:cNvGrpSpPr/>
        <p:nvPr/>
      </p:nvGrpSpPr>
      <p:grpSpPr>
        <a:xfrm>
          <a:off x="0" y="0"/>
          <a:ext cx="0" cy="0"/>
          <a:chOff x="0" y="0"/>
          <a:chExt cx="0" cy="0"/>
        </a:xfrm>
      </p:grpSpPr>
      <p:sp>
        <p:nvSpPr>
          <p:cNvPr id="36" name="Shape 36"/>
          <p:cNvSpPr txBox="1"/>
          <p:nvPr>
            <p:ph type="title"/>
          </p:nvPr>
        </p:nvSpPr>
        <p:spPr>
          <a:xfrm>
            <a:off x="457200" y="277812"/>
            <a:ext cx="8229600" cy="1139825"/>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38" name="Shape 38"/>
          <p:cNvSpPr txBox="1"/>
          <p:nvPr>
            <p:ph idx="2" type="body"/>
          </p:nvPr>
        </p:nvSpPr>
        <p:spPr>
          <a:xfrm>
            <a:off x="4648200" y="1600200"/>
            <a:ext cx="4038599" cy="2185988"/>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39" name="Shape 39"/>
          <p:cNvSpPr txBox="1"/>
          <p:nvPr>
            <p:ph idx="3" type="body"/>
          </p:nvPr>
        </p:nvSpPr>
        <p:spPr>
          <a:xfrm>
            <a:off x="4648200" y="3938587"/>
            <a:ext cx="4038599" cy="2187574"/>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40" name="Shape 4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41" name="Shape 4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42" name="Shape 4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AndTx">
  <p:cSld name="Title, 2 Content and Text">
    <p:spTree>
      <p:nvGrpSpPr>
        <p:cNvPr id="43" name="Shape 43"/>
        <p:cNvGrpSpPr/>
        <p:nvPr/>
      </p:nvGrpSpPr>
      <p:grpSpPr>
        <a:xfrm>
          <a:off x="0" y="0"/>
          <a:ext cx="0" cy="0"/>
          <a:chOff x="0" y="0"/>
          <a:chExt cx="0" cy="0"/>
        </a:xfrm>
      </p:grpSpPr>
      <p:sp>
        <p:nvSpPr>
          <p:cNvPr id="44" name="Shape 44"/>
          <p:cNvSpPr txBox="1"/>
          <p:nvPr>
            <p:ph type="title"/>
          </p:nvPr>
        </p:nvSpPr>
        <p:spPr>
          <a:xfrm>
            <a:off x="457200" y="277812"/>
            <a:ext cx="8229600" cy="1139825"/>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 type="body"/>
          </p:nvPr>
        </p:nvSpPr>
        <p:spPr>
          <a:xfrm>
            <a:off x="457200" y="1600200"/>
            <a:ext cx="4038599" cy="2185988"/>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46" name="Shape 46"/>
          <p:cNvSpPr txBox="1"/>
          <p:nvPr>
            <p:ph idx="2" type="body"/>
          </p:nvPr>
        </p:nvSpPr>
        <p:spPr>
          <a:xfrm>
            <a:off x="457200" y="3938587"/>
            <a:ext cx="4038599" cy="2187574"/>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47" name="Shape 47"/>
          <p:cNvSpPr txBox="1"/>
          <p:nvPr>
            <p:ph idx="3" type="body"/>
          </p:nvPr>
        </p:nvSpPr>
        <p:spPr>
          <a:xfrm>
            <a:off x="4648200" y="1600200"/>
            <a:ext cx="4038599" cy="4525963"/>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48" name="Shape 4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49" name="Shape 4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0" name="Shape 5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OverObj">
  <p:cSld name="Title and Text over Content">
    <p:spTree>
      <p:nvGrpSpPr>
        <p:cNvPr id="51" name="Shape 51"/>
        <p:cNvGrpSpPr/>
        <p:nvPr/>
      </p:nvGrpSpPr>
      <p:grpSpPr>
        <a:xfrm>
          <a:off x="0" y="0"/>
          <a:ext cx="0" cy="0"/>
          <a:chOff x="0" y="0"/>
          <a:chExt cx="0" cy="0"/>
        </a:xfrm>
      </p:grpSpPr>
      <p:sp>
        <p:nvSpPr>
          <p:cNvPr id="52" name="Shape 52"/>
          <p:cNvSpPr txBox="1"/>
          <p:nvPr>
            <p:ph type="title"/>
          </p:nvPr>
        </p:nvSpPr>
        <p:spPr>
          <a:xfrm>
            <a:off x="457200" y="277812"/>
            <a:ext cx="8229600" cy="1139825"/>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3" name="Shape 53"/>
          <p:cNvSpPr txBox="1"/>
          <p:nvPr>
            <p:ph idx="1" type="body"/>
          </p:nvPr>
        </p:nvSpPr>
        <p:spPr>
          <a:xfrm>
            <a:off x="457200" y="1600200"/>
            <a:ext cx="8229600" cy="2185988"/>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54" name="Shape 54"/>
          <p:cNvSpPr txBox="1"/>
          <p:nvPr>
            <p:ph idx="2" type="body"/>
          </p:nvPr>
        </p:nvSpPr>
        <p:spPr>
          <a:xfrm>
            <a:off x="457200" y="3938587"/>
            <a:ext cx="8229600" cy="2187574"/>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AndTx">
  <p:cSld name="Title, Content and Text">
    <p:spTree>
      <p:nvGrpSpPr>
        <p:cNvPr id="58" name="Shape 58"/>
        <p:cNvGrpSpPr/>
        <p:nvPr/>
      </p:nvGrpSpPr>
      <p:grpSpPr>
        <a:xfrm>
          <a:off x="0" y="0"/>
          <a:ext cx="0" cy="0"/>
          <a:chOff x="0" y="0"/>
          <a:chExt cx="0" cy="0"/>
        </a:xfrm>
      </p:grpSpPr>
      <p:sp>
        <p:nvSpPr>
          <p:cNvPr id="59" name="Shape 59"/>
          <p:cNvSpPr txBox="1"/>
          <p:nvPr>
            <p:ph type="title"/>
          </p:nvPr>
        </p:nvSpPr>
        <p:spPr>
          <a:xfrm>
            <a:off x="228600" y="457200"/>
            <a:ext cx="77724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0" name="Shape 60"/>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61" name="Shape 61"/>
          <p:cNvSpPr txBox="1"/>
          <p:nvPr>
            <p:ph idx="2" type="body"/>
          </p:nvPr>
        </p:nvSpPr>
        <p:spPr>
          <a:xfrm>
            <a:off x="4648200" y="1981200"/>
            <a:ext cx="3809999" cy="4114800"/>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verTx">
  <p:cSld name="Title and Content over Text">
    <p:spTree>
      <p:nvGrpSpPr>
        <p:cNvPr id="65" name="Shape 65"/>
        <p:cNvGrpSpPr/>
        <p:nvPr/>
      </p:nvGrpSpPr>
      <p:grpSpPr>
        <a:xfrm>
          <a:off x="0" y="0"/>
          <a:ext cx="0" cy="0"/>
          <a:chOff x="0" y="0"/>
          <a:chExt cx="0" cy="0"/>
        </a:xfrm>
      </p:grpSpPr>
      <p:sp>
        <p:nvSpPr>
          <p:cNvPr id="66" name="Shape 66"/>
          <p:cNvSpPr txBox="1"/>
          <p:nvPr>
            <p:ph type="title"/>
          </p:nvPr>
        </p:nvSpPr>
        <p:spPr>
          <a:xfrm>
            <a:off x="228600" y="457200"/>
            <a:ext cx="77724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7" name="Shape 67"/>
          <p:cNvSpPr txBox="1"/>
          <p:nvPr>
            <p:ph idx="1" type="body"/>
          </p:nvPr>
        </p:nvSpPr>
        <p:spPr>
          <a:xfrm>
            <a:off x="685800" y="1981200"/>
            <a:ext cx="7772400" cy="1981199"/>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68" name="Shape 68"/>
          <p:cNvSpPr txBox="1"/>
          <p:nvPr>
            <p:ph idx="2" type="body"/>
          </p:nvPr>
        </p:nvSpPr>
        <p:spPr>
          <a:xfrm>
            <a:off x="685800" y="4114800"/>
            <a:ext cx="7772400" cy="1981199"/>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2" name="Shape 72"/>
        <p:cNvGrpSpPr/>
        <p:nvPr/>
      </p:nvGrpSpPr>
      <p:grpSpPr>
        <a:xfrm>
          <a:off x="0" y="0"/>
          <a:ext cx="0" cy="0"/>
          <a:chOff x="0" y="0"/>
          <a:chExt cx="0" cy="0"/>
        </a:xfrm>
      </p:grpSpPr>
      <p:sp>
        <p:nvSpPr>
          <p:cNvPr id="73" name="Shape 7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74" name="Shape 7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75" name="Shape 7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1EEFE"/>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buClr>
                <a:schemeClr val="dk1"/>
              </a:buClr>
              <a:buFont typeface="Calibri"/>
              <a:buNone/>
              <a:defRPr b="0" baseline="0" i="0" sz="4400" u="none" cap="none" strike="noStrike">
                <a:solidFill>
                  <a:schemeClr val="dk1"/>
                </a:solidFill>
                <a:latin typeface="Calibri"/>
                <a:ea typeface="Calibri"/>
                <a:cs typeface="Calibri"/>
                <a:sym typeface="Calibri"/>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0" name="Shape 10"/>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marR="0" rtl="0" algn="l">
              <a:spcBef>
                <a:spcPts val="640"/>
              </a:spcBef>
              <a:buClr>
                <a:schemeClr val="dk1"/>
              </a:buClr>
              <a:buFont typeface="Arial"/>
              <a:buChar char="•"/>
              <a:defRPr b="0" baseline="0" i="0" sz="3200" u="none" cap="none" strike="noStrike">
                <a:solidFill>
                  <a:schemeClr val="dk1"/>
                </a:solidFill>
                <a:latin typeface="Calibri"/>
                <a:ea typeface="Calibri"/>
                <a:cs typeface="Calibri"/>
                <a:sym typeface="Calibri"/>
              </a:defRPr>
            </a:lvl1pPr>
            <a:lvl2pPr indent="-107950" marL="742950" marR="0" rtl="0" algn="l">
              <a:spcBef>
                <a:spcPts val="560"/>
              </a:spcBef>
              <a:buClr>
                <a:schemeClr val="dk1"/>
              </a:buClr>
              <a:buFont typeface="Arial"/>
              <a:buChar char="–"/>
              <a:defRPr b="0" baseline="0" i="0" sz="2800" u="none" cap="none" strike="noStrike">
                <a:solidFill>
                  <a:schemeClr val="dk1"/>
                </a:solidFill>
                <a:latin typeface="Calibri"/>
                <a:ea typeface="Calibri"/>
                <a:cs typeface="Calibri"/>
                <a:sym typeface="Calibri"/>
              </a:defRPr>
            </a:lvl2pPr>
            <a:lvl3pPr indent="-76200" marL="1143000" marR="0" rtl="0" algn="l">
              <a:spcBef>
                <a:spcPts val="480"/>
              </a:spcBef>
              <a:buClr>
                <a:schemeClr val="dk1"/>
              </a:buClr>
              <a:buFont typeface="Arial"/>
              <a:buChar char="•"/>
              <a:defRPr b="0" baseline="0" i="0" sz="2400" u="none" cap="none" strike="noStrike">
                <a:solidFill>
                  <a:schemeClr val="dk1"/>
                </a:solidFill>
                <a:latin typeface="Calibri"/>
                <a:ea typeface="Calibri"/>
                <a:cs typeface="Calibri"/>
                <a:sym typeface="Calibri"/>
              </a:defRPr>
            </a:lvl3pPr>
            <a:lvl4pPr indent="-101600" marL="16002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4pPr>
            <a:lvl5pPr indent="-101600" marL="20574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5pPr>
            <a:lvl6pPr indent="-101600" marL="25146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6pPr>
            <a:lvl7pPr indent="-101600" marL="29718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7pPr>
            <a:lvl8pPr indent="-101600" marL="34290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8pPr>
            <a:lvl9pPr indent="-101600" marL="38862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9pPr>
          </a:lstStyle>
          <a:p/>
        </p:txBody>
      </p:sp>
      <p:sp>
        <p:nvSpPr>
          <p:cNvPr id="11" name="Shape 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3" name="Shape 1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06.png"/><Relationship Id="rId4" Type="http://schemas.openxmlformats.org/officeDocument/2006/relationships/image" Target="../media/image0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0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0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2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762000" y="228600"/>
            <a:ext cx="7772400" cy="762000"/>
          </a:xfrm>
          <a:prstGeom prst="rect">
            <a:avLst/>
          </a:prstGeom>
          <a:solidFill>
            <a:srgbClr val="FFFF00"/>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0" baseline="0" i="0" lang="en-US" sz="4400" u="none" cap="none" strike="noStrike">
                <a:solidFill>
                  <a:schemeClr val="dk1"/>
                </a:solidFill>
                <a:latin typeface="Arial"/>
                <a:ea typeface="Arial"/>
                <a:cs typeface="Arial"/>
                <a:sym typeface="Arial"/>
              </a:rPr>
              <a:t>WATER UNIT</a:t>
            </a:r>
          </a:p>
        </p:txBody>
      </p:sp>
      <p:sp>
        <p:nvSpPr>
          <p:cNvPr id="137" name="Shape 137"/>
          <p:cNvSpPr txBox="1"/>
          <p:nvPr>
            <p:ph idx="1" type="body"/>
          </p:nvPr>
        </p:nvSpPr>
        <p:spPr>
          <a:xfrm>
            <a:off x="685800" y="1143000"/>
            <a:ext cx="3809999" cy="2743199"/>
          </a:xfrm>
          <a:prstGeom prst="rect">
            <a:avLst/>
          </a:prstGeom>
          <a:no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342900" lvl="0" marL="342900" marR="0" rtl="0" algn="ctr">
              <a:spcBef>
                <a:spcPts val="0"/>
              </a:spcBef>
              <a:buClr>
                <a:schemeClr val="dk1"/>
              </a:buClr>
              <a:buSzPct val="25000"/>
              <a:buFont typeface="Arial"/>
              <a:buNone/>
            </a:pPr>
            <a:r>
              <a:rPr b="0" baseline="0" i="0" lang="en-US" sz="3200" u="sng" cap="none" strike="noStrike">
                <a:solidFill>
                  <a:schemeClr val="dk1"/>
                </a:solidFill>
                <a:latin typeface="Calibri"/>
                <a:ea typeface="Calibri"/>
                <a:cs typeface="Calibri"/>
                <a:sym typeface="Calibri"/>
              </a:rPr>
              <a:t>Groundwater</a:t>
            </a:r>
          </a:p>
          <a:p>
            <a:pPr indent="-342900" lvl="0" marL="342900" marR="0" rtl="0" algn="l">
              <a:spcBef>
                <a:spcPts val="640"/>
              </a:spcBef>
              <a:buClr>
                <a:schemeClr val="dk1"/>
              </a:buClr>
              <a:buSzPct val="100000"/>
              <a:buFont typeface="Arial"/>
              <a:buChar char="•"/>
            </a:pPr>
            <a:r>
              <a:rPr b="0" baseline="0" i="0" lang="en-US" sz="3200" u="none" cap="none" strike="noStrike">
                <a:solidFill>
                  <a:schemeClr val="dk1"/>
                </a:solidFill>
                <a:latin typeface="Calibri"/>
                <a:ea typeface="Calibri"/>
                <a:cs typeface="Calibri"/>
                <a:sym typeface="Calibri"/>
              </a:rPr>
              <a:t>?</a:t>
            </a:r>
          </a:p>
          <a:p>
            <a:pPr indent="-342900" lvl="0" marL="342900" marR="0" rtl="0" algn="l">
              <a:spcBef>
                <a:spcPts val="640"/>
              </a:spcBef>
              <a:buClr>
                <a:schemeClr val="dk1"/>
              </a:buClr>
              <a:buSzPct val="100000"/>
              <a:buFont typeface="Arial"/>
              <a:buChar char="•"/>
            </a:pPr>
            <a:r>
              <a:rPr b="0" baseline="0" i="0" lang="en-US" sz="3200" u="none" cap="none" strike="noStrike">
                <a:solidFill>
                  <a:schemeClr val="dk1"/>
                </a:solidFill>
                <a:latin typeface="Calibri"/>
                <a:ea typeface="Calibri"/>
                <a:cs typeface="Calibri"/>
                <a:sym typeface="Calibri"/>
              </a:rPr>
              <a:t>?</a:t>
            </a:r>
          </a:p>
          <a:p>
            <a:pPr indent="-342900" lvl="0" marL="342900" marR="0" rtl="0" algn="l">
              <a:spcBef>
                <a:spcPts val="640"/>
              </a:spcBef>
              <a:buClr>
                <a:schemeClr val="dk1"/>
              </a:buClr>
              <a:buSzPct val="100000"/>
              <a:buFont typeface="Arial"/>
              <a:buChar char="•"/>
            </a:pPr>
            <a:r>
              <a:rPr b="0" baseline="0" i="0" lang="en-US" sz="3200" u="none" cap="none" strike="noStrike">
                <a:solidFill>
                  <a:schemeClr val="dk1"/>
                </a:solidFill>
                <a:latin typeface="Calibri"/>
                <a:ea typeface="Calibri"/>
                <a:cs typeface="Calibri"/>
                <a:sym typeface="Calibri"/>
              </a:rPr>
              <a:t>?</a:t>
            </a:r>
          </a:p>
          <a:p>
            <a:pPr indent="-139700" lvl="0" marL="342900" marR="0" rtl="0" algn="l">
              <a:spcBef>
                <a:spcPts val="640"/>
              </a:spcBef>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p:txBody>
      </p:sp>
      <p:sp>
        <p:nvSpPr>
          <p:cNvPr id="138" name="Shape 138"/>
          <p:cNvSpPr txBox="1"/>
          <p:nvPr>
            <p:ph idx="2" type="body"/>
          </p:nvPr>
        </p:nvSpPr>
        <p:spPr>
          <a:xfrm>
            <a:off x="4648200" y="1143000"/>
            <a:ext cx="3809999" cy="2743199"/>
          </a:xfrm>
          <a:prstGeom prst="rect">
            <a:avLst/>
          </a:prstGeom>
          <a:no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342900" lvl="0" marL="342900" marR="0" rtl="0" algn="ctr">
              <a:spcBef>
                <a:spcPts val="0"/>
              </a:spcBef>
              <a:buClr>
                <a:schemeClr val="dk1"/>
              </a:buClr>
              <a:buSzPct val="25000"/>
              <a:buFont typeface="Arial"/>
              <a:buNone/>
            </a:pPr>
            <a:r>
              <a:rPr b="0" baseline="0" i="0" lang="en-US" sz="3200" u="sng" cap="none" strike="noStrike">
                <a:solidFill>
                  <a:schemeClr val="dk1"/>
                </a:solidFill>
                <a:latin typeface="Calibri"/>
                <a:ea typeface="Calibri"/>
                <a:cs typeface="Calibri"/>
                <a:sym typeface="Calibri"/>
              </a:rPr>
              <a:t>Surface Water</a:t>
            </a:r>
          </a:p>
          <a:p>
            <a:pPr indent="-342900" lvl="0" marL="342900" marR="0" rtl="0" algn="l">
              <a:spcBef>
                <a:spcPts val="640"/>
              </a:spcBef>
              <a:buClr>
                <a:schemeClr val="dk1"/>
              </a:buClr>
              <a:buSzPct val="100000"/>
              <a:buFont typeface="Arial"/>
              <a:buChar char="•"/>
            </a:pPr>
            <a:r>
              <a:rPr b="0" baseline="0" i="0" lang="en-US" sz="3200" u="none" cap="none" strike="noStrike">
                <a:solidFill>
                  <a:schemeClr val="dk1"/>
                </a:solidFill>
                <a:latin typeface="Calibri"/>
                <a:ea typeface="Calibri"/>
                <a:cs typeface="Calibri"/>
                <a:sym typeface="Calibri"/>
              </a:rPr>
              <a:t>?</a:t>
            </a:r>
          </a:p>
          <a:p>
            <a:pPr indent="-342900" lvl="0" marL="342900" marR="0" rtl="0" algn="l">
              <a:spcBef>
                <a:spcPts val="640"/>
              </a:spcBef>
              <a:buClr>
                <a:schemeClr val="dk1"/>
              </a:buClr>
              <a:buSzPct val="100000"/>
              <a:buFont typeface="Arial"/>
              <a:buChar char="•"/>
            </a:pPr>
            <a:r>
              <a:rPr b="0" baseline="0" i="0" lang="en-US" sz="3200" u="none" cap="none" strike="noStrike">
                <a:solidFill>
                  <a:schemeClr val="dk1"/>
                </a:solidFill>
                <a:latin typeface="Calibri"/>
                <a:ea typeface="Calibri"/>
                <a:cs typeface="Calibri"/>
                <a:sym typeface="Calibri"/>
              </a:rPr>
              <a:t>?</a:t>
            </a:r>
          </a:p>
          <a:p>
            <a:pPr indent="-342900" lvl="0" marL="342900" marR="0" rtl="0" algn="l">
              <a:spcBef>
                <a:spcPts val="640"/>
              </a:spcBef>
              <a:buClr>
                <a:schemeClr val="dk1"/>
              </a:buClr>
              <a:buSzPct val="100000"/>
              <a:buFont typeface="Arial"/>
              <a:buChar char="•"/>
            </a:pPr>
            <a:r>
              <a:rPr b="0" baseline="0" i="0" lang="en-US" sz="3200" u="none" cap="none" strike="noStrike">
                <a:solidFill>
                  <a:schemeClr val="dk1"/>
                </a:solidFill>
                <a:latin typeface="Calibri"/>
                <a:ea typeface="Calibri"/>
                <a:cs typeface="Calibri"/>
                <a:sym typeface="Calibri"/>
              </a:rPr>
              <a:t>?</a:t>
            </a:r>
          </a:p>
        </p:txBody>
      </p:sp>
      <p:sp>
        <p:nvSpPr>
          <p:cNvPr id="139" name="Shape 139"/>
          <p:cNvSpPr txBox="1"/>
          <p:nvPr/>
        </p:nvSpPr>
        <p:spPr>
          <a:xfrm>
            <a:off x="533400" y="5410200"/>
            <a:ext cx="8001000" cy="762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chemeClr val="dk1"/>
              </a:buClr>
              <a:buSzPct val="25000"/>
              <a:buFont typeface="Calibri"/>
              <a:buNone/>
            </a:pPr>
            <a:r>
              <a:rPr b="0" baseline="0" i="0" lang="en-US" sz="2720" u="none" cap="none" strike="noStrike">
                <a:solidFill>
                  <a:schemeClr val="dk1"/>
                </a:solidFill>
                <a:latin typeface="Calibri"/>
                <a:ea typeface="Calibri"/>
                <a:cs typeface="Calibri"/>
                <a:sym typeface="Calibri"/>
              </a:rPr>
              <a:t>What are some things that might be in each category?</a:t>
            </a:r>
          </a:p>
        </p:txBody>
      </p:sp>
      <p:sp>
        <p:nvSpPr>
          <p:cNvPr id="140" name="Shape 140"/>
          <p:cNvSpPr txBox="1"/>
          <p:nvPr/>
        </p:nvSpPr>
        <p:spPr>
          <a:xfrm>
            <a:off x="685800" y="4038600"/>
            <a:ext cx="7772400" cy="1295400"/>
          </a:xfrm>
          <a:prstGeom prst="rect">
            <a:avLst/>
          </a:prstGeom>
          <a:no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baseline="0" i="0" lang="en-US" sz="3200" u="sng" cap="none" strike="noStrike">
                <a:solidFill>
                  <a:schemeClr val="dk1"/>
                </a:solidFill>
                <a:latin typeface="Calibri"/>
                <a:ea typeface="Calibri"/>
                <a:cs typeface="Calibri"/>
                <a:sym typeface="Calibri"/>
              </a:rPr>
              <a:t>Water Pollution</a:t>
            </a:r>
          </a:p>
          <a:p>
            <a:pPr indent="0" lvl="0" marL="0" marR="0" rtl="0" algn="ctr">
              <a:lnSpc>
                <a:spcPct val="100000"/>
              </a:lnSpc>
              <a:spcBef>
                <a:spcPts val="0"/>
              </a:spcBef>
              <a:spcAft>
                <a:spcPts val="0"/>
              </a:spcAft>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457200" y="277812"/>
            <a:ext cx="8229600" cy="1139700"/>
          </a:xfrm>
          <a:prstGeom prst="rect">
            <a:avLst/>
          </a:prstGeom>
        </p:spPr>
        <p:txBody>
          <a:bodyPr anchorCtr="0" anchor="ctr" bIns="91425" lIns="91425" rIns="91425" tIns="91425">
            <a:noAutofit/>
          </a:bodyPr>
          <a:lstStyle/>
          <a:p>
            <a:pPr>
              <a:spcBef>
                <a:spcPts val="0"/>
              </a:spcBef>
              <a:buNone/>
            </a:pPr>
            <a:r>
              <a:rPr lang="en-US" sz="3000"/>
              <a:t>Foldable:  Springs and Cones of Depression</a:t>
            </a:r>
          </a:p>
        </p:txBody>
      </p:sp>
      <p:sp>
        <p:nvSpPr>
          <p:cNvPr id="215" name="Shape 215"/>
          <p:cNvSpPr txBox="1"/>
          <p:nvPr>
            <p:ph idx="1" type="body"/>
          </p:nvPr>
        </p:nvSpPr>
        <p:spPr>
          <a:xfrm>
            <a:off x="457200" y="1600200"/>
            <a:ext cx="4038599" cy="2186099"/>
          </a:xfrm>
          <a:prstGeom prst="rect">
            <a:avLst/>
          </a:prstGeom>
        </p:spPr>
        <p:txBody>
          <a:bodyPr anchorCtr="0" anchor="t" bIns="91425" lIns="91425" rIns="91425" tIns="91425">
            <a:noAutofit/>
          </a:bodyPr>
          <a:lstStyle/>
          <a:p>
            <a:pPr indent="0" lvl="0" marL="0" rtl="0">
              <a:spcBef>
                <a:spcPts val="0"/>
              </a:spcBef>
              <a:buClr>
                <a:srgbClr val="000000"/>
              </a:buClr>
              <a:buSzPct val="25000"/>
              <a:buFont typeface="Arial"/>
              <a:buNone/>
            </a:pPr>
            <a:r>
              <a:rPr lang="en-US" sz="1800"/>
              <a:t>Diagram of a Spring:</a:t>
            </a:r>
          </a:p>
          <a:p>
            <a:pPr>
              <a:spcBef>
                <a:spcPts val="0"/>
              </a:spcBef>
              <a:buNone/>
            </a:pPr>
            <a:r>
              <a:t/>
            </a:r>
            <a:endParaRPr/>
          </a:p>
        </p:txBody>
      </p:sp>
      <p:sp>
        <p:nvSpPr>
          <p:cNvPr id="216" name="Shape 216"/>
          <p:cNvSpPr txBox="1"/>
          <p:nvPr>
            <p:ph idx="2" type="body"/>
          </p:nvPr>
        </p:nvSpPr>
        <p:spPr>
          <a:xfrm>
            <a:off x="4648200" y="1600200"/>
            <a:ext cx="4038599" cy="2186099"/>
          </a:xfrm>
          <a:prstGeom prst="rect">
            <a:avLst/>
          </a:prstGeom>
        </p:spPr>
        <p:txBody>
          <a:bodyPr anchorCtr="0" anchor="t" bIns="91425" lIns="91425" rIns="91425" tIns="91425">
            <a:noAutofit/>
          </a:bodyPr>
          <a:lstStyle/>
          <a:p>
            <a:pPr rtl="0">
              <a:spcBef>
                <a:spcPts val="0"/>
              </a:spcBef>
              <a:buNone/>
            </a:pPr>
            <a:r>
              <a:rPr lang="en-US" sz="1800"/>
              <a:t>Diagram of a Cone of Depression:</a:t>
            </a:r>
          </a:p>
          <a:p>
            <a:pPr rtl="0">
              <a:spcBef>
                <a:spcPts val="0"/>
              </a:spcBef>
              <a:buNone/>
            </a:pPr>
            <a:r>
              <a:t/>
            </a:r>
            <a:endParaRPr sz="1800"/>
          </a:p>
          <a:p>
            <a:pPr rtl="0">
              <a:spcBef>
                <a:spcPts val="0"/>
              </a:spcBef>
              <a:buNone/>
            </a:pPr>
            <a:r>
              <a:t/>
            </a:r>
            <a:endParaRPr sz="1800"/>
          </a:p>
          <a:p>
            <a:pPr rtl="0">
              <a:spcBef>
                <a:spcPts val="0"/>
              </a:spcBef>
              <a:buNone/>
            </a:pPr>
            <a:r>
              <a:t/>
            </a:r>
            <a:endParaRPr sz="1800"/>
          </a:p>
          <a:p>
            <a:pPr rtl="0">
              <a:spcBef>
                <a:spcPts val="0"/>
              </a:spcBef>
              <a:buNone/>
            </a:pPr>
            <a:r>
              <a:t/>
            </a:r>
            <a:endParaRPr sz="1800"/>
          </a:p>
          <a:p>
            <a:pPr>
              <a:spcBef>
                <a:spcPts val="0"/>
              </a:spcBef>
              <a:buNone/>
            </a:pPr>
            <a:r>
              <a:rPr lang="en-US" sz="1800"/>
              <a:t>Subsidence: </a:t>
            </a:r>
          </a:p>
        </p:txBody>
      </p:sp>
      <p:sp>
        <p:nvSpPr>
          <p:cNvPr id="217" name="Shape 217"/>
          <p:cNvSpPr txBox="1"/>
          <p:nvPr>
            <p:ph idx="3" type="body"/>
          </p:nvPr>
        </p:nvSpPr>
        <p:spPr>
          <a:xfrm>
            <a:off x="357400" y="3931737"/>
            <a:ext cx="8229600" cy="2187600"/>
          </a:xfrm>
          <a:prstGeom prst="rect">
            <a:avLst/>
          </a:prstGeom>
        </p:spPr>
        <p:txBody>
          <a:bodyPr anchorCtr="0" anchor="t" bIns="91425" lIns="91425" rIns="91425" tIns="91425">
            <a:noAutofit/>
          </a:bodyPr>
          <a:lstStyle/>
          <a:p>
            <a:pPr>
              <a:spcBef>
                <a:spcPts val="0"/>
              </a:spcBef>
              <a:buNone/>
            </a:pPr>
            <a:r>
              <a:rPr lang="en-US" sz="1800"/>
              <a:t>How do both of these affect people living in a close proximity to them:</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277812"/>
            <a:ext cx="8229600" cy="1139825"/>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Springs</a:t>
            </a:r>
          </a:p>
        </p:txBody>
      </p:sp>
      <p:sp>
        <p:nvSpPr>
          <p:cNvPr id="224" name="Shape 224"/>
          <p:cNvSpPr txBox="1"/>
          <p:nvPr>
            <p:ph idx="1" type="body"/>
          </p:nvPr>
        </p:nvSpPr>
        <p:spPr>
          <a:xfrm>
            <a:off x="0" y="2743200"/>
            <a:ext cx="4800600" cy="41148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Char char="•"/>
            </a:pPr>
            <a:r>
              <a:rPr b="1" baseline="0" i="0" lang="en-US" sz="2800" u="sng" cap="none" strike="noStrike">
                <a:solidFill>
                  <a:schemeClr val="dk1"/>
                </a:solidFill>
                <a:latin typeface="Rambla"/>
                <a:ea typeface="Rambla"/>
                <a:cs typeface="Rambla"/>
                <a:sym typeface="Rambla"/>
              </a:rPr>
              <a:t>Spring</a:t>
            </a:r>
            <a:r>
              <a:rPr b="0" baseline="0" i="0" lang="en-US" sz="2800" u="none" cap="none" strike="noStrike">
                <a:solidFill>
                  <a:schemeClr val="dk1"/>
                </a:solidFill>
                <a:latin typeface="Rambla"/>
                <a:ea typeface="Rambla"/>
                <a:cs typeface="Rambla"/>
                <a:sym typeface="Rambla"/>
              </a:rPr>
              <a:t> </a:t>
            </a:r>
          </a:p>
          <a:p>
            <a:pPr indent="-285750" lvl="1" marL="742950" marR="0" rtl="0" algn="l">
              <a:spcBef>
                <a:spcPts val="480"/>
              </a:spcBef>
              <a:buClr>
                <a:schemeClr val="dk1"/>
              </a:buClr>
              <a:buSzPct val="100000"/>
              <a:buFont typeface="Arial"/>
              <a:buChar char="–"/>
            </a:pPr>
            <a:r>
              <a:rPr b="0" baseline="0" i="0" lang="en-US" sz="2400" u="none" cap="none" strike="noStrike">
                <a:solidFill>
                  <a:schemeClr val="dk1"/>
                </a:solidFill>
                <a:latin typeface="Rambla"/>
                <a:ea typeface="Rambla"/>
                <a:cs typeface="Rambla"/>
                <a:sym typeface="Rambla"/>
              </a:rPr>
              <a:t>groundwater that emerges naturally from the surface</a:t>
            </a:r>
          </a:p>
          <a:p>
            <a:pPr indent="-285750" lvl="1" marL="742950" marR="0" rtl="0" algn="l">
              <a:spcBef>
                <a:spcPts val="480"/>
              </a:spcBef>
              <a:buClr>
                <a:schemeClr val="dk1"/>
              </a:buClr>
              <a:buSzPct val="100000"/>
              <a:buFont typeface="Arial"/>
              <a:buChar char="–"/>
            </a:pPr>
            <a:r>
              <a:rPr b="0" baseline="0" i="0" lang="en-US" sz="2400" u="none" cap="none" strike="noStrike">
                <a:solidFill>
                  <a:schemeClr val="dk1"/>
                </a:solidFill>
                <a:latin typeface="Rambla"/>
                <a:ea typeface="Rambla"/>
                <a:cs typeface="Rambla"/>
                <a:sym typeface="Rambla"/>
              </a:rPr>
              <a:t>when the water table intersects with the surface of Earth</a:t>
            </a:r>
          </a:p>
        </p:txBody>
      </p:sp>
      <p:pic>
        <p:nvPicPr>
          <p:cNvPr id="225" name="Shape 225"/>
          <p:cNvPicPr preferRelativeResize="0"/>
          <p:nvPr>
            <p:ph idx="2" type="body"/>
          </p:nvPr>
        </p:nvPicPr>
        <p:blipFill rotWithShape="1">
          <a:blip r:embed="rId3">
            <a:alphaModFix/>
          </a:blip>
          <a:srcRect b="0" l="0" r="0" t="0"/>
          <a:stretch/>
        </p:blipFill>
        <p:spPr>
          <a:xfrm>
            <a:off x="0" y="-228600"/>
            <a:ext cx="8763000" cy="3542638"/>
          </a:xfrm>
          <a:prstGeom prst="rect">
            <a:avLst/>
          </a:prstGeom>
          <a:noFill/>
          <a:ln>
            <a:noFill/>
          </a:ln>
        </p:spPr>
      </p:pic>
      <p:pic>
        <p:nvPicPr>
          <p:cNvPr id="226" name="Shape 226"/>
          <p:cNvPicPr preferRelativeResize="0"/>
          <p:nvPr/>
        </p:nvPicPr>
        <p:blipFill rotWithShape="1">
          <a:blip r:embed="rId4">
            <a:alphaModFix/>
          </a:blip>
          <a:srcRect b="0" l="0" r="0" t="0"/>
          <a:stretch/>
        </p:blipFill>
        <p:spPr>
          <a:xfrm>
            <a:off x="4724400" y="3581400"/>
            <a:ext cx="3977188" cy="2927311"/>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1524000" y="152400"/>
            <a:ext cx="6096000" cy="685799"/>
          </a:xfrm>
          <a:prstGeom prst="rect">
            <a:avLst/>
          </a:prstGeom>
          <a:solidFill>
            <a:srgbClr val="FFFF00"/>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3959" u="none" cap="none" strike="noStrike">
                <a:solidFill>
                  <a:schemeClr val="dk1"/>
                </a:solidFill>
                <a:latin typeface="Calibri"/>
                <a:ea typeface="Calibri"/>
                <a:cs typeface="Calibri"/>
                <a:sym typeface="Calibri"/>
              </a:rPr>
              <a:t>Groundwater Overuse</a:t>
            </a:r>
          </a:p>
        </p:txBody>
      </p:sp>
      <p:sp>
        <p:nvSpPr>
          <p:cNvPr id="233" name="Shape 233"/>
          <p:cNvSpPr txBox="1"/>
          <p:nvPr>
            <p:ph idx="1" type="body"/>
          </p:nvPr>
        </p:nvSpPr>
        <p:spPr>
          <a:xfrm>
            <a:off x="228600" y="990600"/>
            <a:ext cx="8686800" cy="5638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buClr>
                <a:schemeClr val="dk1"/>
              </a:buClr>
              <a:buSzPct val="25000"/>
              <a:buFont typeface="Arial"/>
              <a:buNone/>
            </a:pPr>
            <a:r>
              <a:rPr b="1" baseline="0" i="0" lang="en-US" sz="3200" u="sng" cap="none" strike="noStrike">
                <a:solidFill>
                  <a:schemeClr val="dk1"/>
                </a:solidFill>
                <a:latin typeface="Calibri"/>
                <a:ea typeface="Calibri"/>
                <a:cs typeface="Calibri"/>
                <a:sym typeface="Calibri"/>
              </a:rPr>
              <a:t>Subsidence</a:t>
            </a:r>
            <a:r>
              <a:rPr b="0" baseline="0" i="0" lang="en-US" sz="3200" u="none" cap="none" strike="noStrike">
                <a:solidFill>
                  <a:schemeClr val="dk1"/>
                </a:solidFill>
                <a:latin typeface="Calibri"/>
                <a:ea typeface="Calibri"/>
                <a:cs typeface="Calibri"/>
                <a:sym typeface="Calibri"/>
              </a:rPr>
              <a:t>  = sinking of the </a:t>
            </a:r>
            <a:r>
              <a:rPr b="0" baseline="0" i="0" lang="en-US" sz="3200" u="sng" cap="none" strike="noStrike">
                <a:solidFill>
                  <a:schemeClr val="dk1"/>
                </a:solidFill>
                <a:latin typeface="Calibri"/>
                <a:ea typeface="Calibri"/>
                <a:cs typeface="Calibri"/>
                <a:sym typeface="Calibri"/>
              </a:rPr>
              <a:t>ground level</a:t>
            </a:r>
            <a:r>
              <a:rPr b="0" baseline="0" i="0" lang="en-US" sz="3200" u="none" cap="none" strike="noStrike">
                <a:solidFill>
                  <a:schemeClr val="dk1"/>
                </a:solidFill>
                <a:latin typeface="Calibri"/>
                <a:ea typeface="Calibri"/>
                <a:cs typeface="Calibri"/>
                <a:sym typeface="Calibri"/>
              </a:rPr>
              <a:t> caused by lowering of the water table</a:t>
            </a:r>
          </a:p>
          <a:p>
            <a:pPr indent="-139700" lvl="0" marL="342900" marR="0" rtl="0" algn="l">
              <a:lnSpc>
                <a:spcPct val="90000"/>
              </a:lnSpc>
              <a:spcBef>
                <a:spcPts val="640"/>
              </a:spcBef>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a:p>
            <a:pPr indent="-342900" lvl="0" marL="342900" marR="0" rtl="0" algn="l">
              <a:lnSpc>
                <a:spcPct val="90000"/>
              </a:lnSpc>
              <a:spcBef>
                <a:spcPts val="640"/>
              </a:spcBef>
              <a:buClr>
                <a:schemeClr val="dk1"/>
              </a:buClr>
              <a:buSzPct val="100000"/>
              <a:buFont typeface="Arial"/>
              <a:buChar char="•"/>
            </a:pPr>
            <a:r>
              <a:rPr b="0" baseline="0" i="0" lang="en-US" sz="3200" u="none" cap="none" strike="noStrike">
                <a:solidFill>
                  <a:schemeClr val="dk1"/>
                </a:solidFill>
                <a:latin typeface="Calibri"/>
                <a:ea typeface="Calibri"/>
                <a:cs typeface="Calibri"/>
                <a:sym typeface="Calibri"/>
              </a:rPr>
              <a:t>occurs if water is used faster than it is replenished</a:t>
            </a:r>
          </a:p>
          <a:p>
            <a:pPr indent="-342900" lvl="0" marL="342900" marR="0" rtl="0" algn="l">
              <a:lnSpc>
                <a:spcPct val="90000"/>
              </a:lnSpc>
              <a:spcBef>
                <a:spcPts val="640"/>
              </a:spcBef>
              <a:buClr>
                <a:schemeClr val="dk1"/>
              </a:buClr>
              <a:buSzPct val="100000"/>
              <a:buFont typeface="Arial"/>
              <a:buChar char="•"/>
            </a:pPr>
            <a:r>
              <a:rPr b="0" baseline="0" i="0" lang="en-US" sz="3200" u="none" cap="none" strike="noStrike">
                <a:solidFill>
                  <a:schemeClr val="dk1"/>
                </a:solidFill>
                <a:latin typeface="Calibri"/>
                <a:ea typeface="Calibri"/>
                <a:cs typeface="Calibri"/>
                <a:sym typeface="Calibri"/>
              </a:rPr>
              <a:t>Creates depressions or </a:t>
            </a:r>
            <a:r>
              <a:rPr b="0" baseline="0" i="1" lang="en-US" sz="3200" u="sng" cap="none" strike="noStrike">
                <a:solidFill>
                  <a:schemeClr val="dk1"/>
                </a:solidFill>
                <a:latin typeface="Calibri"/>
                <a:ea typeface="Calibri"/>
                <a:cs typeface="Calibri"/>
                <a:sym typeface="Calibri"/>
              </a:rPr>
              <a:t>sinkholes</a:t>
            </a:r>
          </a:p>
        </p:txBody>
      </p:sp>
      <p:pic>
        <p:nvPicPr>
          <p:cNvPr id="234" name="Shape 234"/>
          <p:cNvPicPr preferRelativeResize="0"/>
          <p:nvPr>
            <p:ph idx="2" type="body"/>
          </p:nvPr>
        </p:nvPicPr>
        <p:blipFill rotWithShape="1">
          <a:blip r:embed="rId3">
            <a:alphaModFix/>
          </a:blip>
          <a:srcRect b="0" l="0" r="0" t="0"/>
          <a:stretch/>
        </p:blipFill>
        <p:spPr>
          <a:xfrm>
            <a:off x="5181600" y="4414837"/>
            <a:ext cx="3962399" cy="2443163"/>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457200" y="277812"/>
            <a:ext cx="8229600" cy="1139700"/>
          </a:xfrm>
          <a:prstGeom prst="rect">
            <a:avLst/>
          </a:prstGeom>
        </p:spPr>
        <p:txBody>
          <a:bodyPr anchorCtr="0" anchor="ctr" bIns="91425" lIns="91425" rIns="91425" tIns="91425">
            <a:noAutofit/>
          </a:bodyPr>
          <a:lstStyle/>
          <a:p>
            <a:pPr>
              <a:spcBef>
                <a:spcPts val="0"/>
              </a:spcBef>
              <a:buNone/>
            </a:pPr>
            <a:r>
              <a:t/>
            </a:r>
            <a:endParaRPr/>
          </a:p>
        </p:txBody>
      </p:sp>
      <p:sp>
        <p:nvSpPr>
          <p:cNvPr id="241" name="Shape 241"/>
          <p:cNvSpPr txBox="1"/>
          <p:nvPr>
            <p:ph idx="1" type="body"/>
          </p:nvPr>
        </p:nvSpPr>
        <p:spPr>
          <a:xfrm>
            <a:off x="457200" y="1600200"/>
            <a:ext cx="4038599" cy="4526100"/>
          </a:xfrm>
          <a:prstGeom prst="rect">
            <a:avLst/>
          </a:prstGeom>
        </p:spPr>
        <p:txBody>
          <a:bodyPr anchorCtr="0" anchor="t" bIns="91425" lIns="91425" rIns="91425" tIns="91425">
            <a:noAutofit/>
          </a:bodyPr>
          <a:lstStyle/>
          <a:p>
            <a:pPr>
              <a:spcBef>
                <a:spcPts val="0"/>
              </a:spcBef>
              <a:buNone/>
            </a:pPr>
            <a:r>
              <a:t/>
            </a:r>
            <a:endParaRPr/>
          </a:p>
        </p:txBody>
      </p:sp>
      <p:sp>
        <p:nvSpPr>
          <p:cNvPr id="242" name="Shape 242"/>
          <p:cNvSpPr txBox="1"/>
          <p:nvPr>
            <p:ph idx="2" type="body"/>
          </p:nvPr>
        </p:nvSpPr>
        <p:spPr>
          <a:xfrm>
            <a:off x="4648200" y="1600200"/>
            <a:ext cx="4038599" cy="2186099"/>
          </a:xfrm>
          <a:prstGeom prst="rect">
            <a:avLst/>
          </a:prstGeom>
        </p:spPr>
        <p:txBody>
          <a:bodyPr anchorCtr="0" anchor="t" bIns="91425" lIns="91425" rIns="91425" tIns="91425">
            <a:noAutofit/>
          </a:bodyPr>
          <a:lstStyle/>
          <a:p>
            <a:pPr>
              <a:spcBef>
                <a:spcPts val="0"/>
              </a:spcBef>
              <a:buNone/>
            </a:pPr>
            <a:r>
              <a:t/>
            </a:r>
            <a:endParaRPr/>
          </a:p>
        </p:txBody>
      </p:sp>
      <p:sp>
        <p:nvSpPr>
          <p:cNvPr id="243" name="Shape 243"/>
          <p:cNvSpPr txBox="1"/>
          <p:nvPr>
            <p:ph idx="3" type="body"/>
          </p:nvPr>
        </p:nvSpPr>
        <p:spPr>
          <a:xfrm>
            <a:off x="4648200" y="3938587"/>
            <a:ext cx="4038599" cy="2187600"/>
          </a:xfrm>
          <a:prstGeom prst="rect">
            <a:avLst/>
          </a:prstGeom>
        </p:spPr>
        <p:txBody>
          <a:bodyPr anchorCtr="0" anchor="t" bIns="91425" lIns="91425" rIns="91425" tIns="91425">
            <a:noAutofit/>
          </a:bodyPr>
          <a:lstStyle/>
          <a:p>
            <a:pPr>
              <a:spcBef>
                <a:spcPts val="0"/>
              </a:spcBef>
              <a:buNone/>
            </a:pPr>
            <a:r>
              <a:t/>
            </a:r>
            <a:endParaRPr/>
          </a:p>
        </p:txBody>
      </p:sp>
      <p:pic>
        <p:nvPicPr>
          <p:cNvPr id="244" name="Shape 244"/>
          <p:cNvPicPr preferRelativeResize="0"/>
          <p:nvPr/>
        </p:nvPicPr>
        <p:blipFill>
          <a:blip r:embed="rId3">
            <a:alphaModFix/>
          </a:blip>
          <a:stretch>
            <a:fillRect/>
          </a:stretch>
        </p:blipFill>
        <p:spPr>
          <a:xfrm>
            <a:off x="116949" y="108650"/>
            <a:ext cx="8910100" cy="66406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p:nvPr/>
        </p:nvSpPr>
        <p:spPr>
          <a:xfrm>
            <a:off x="457200" y="228600"/>
            <a:ext cx="8305799" cy="1570038"/>
          </a:xfrm>
          <a:prstGeom prst="rect">
            <a:avLst/>
          </a:prstGeom>
          <a:noFill/>
          <a:ln>
            <a:noFill/>
          </a:ln>
        </p:spPr>
        <p:txBody>
          <a:bodyPr anchorCtr="0" anchor="t" bIns="45700" lIns="91425" rIns="91425" tIns="45700">
            <a:noAutofit/>
          </a:bodyPr>
          <a:lstStyle/>
          <a:p>
            <a:pPr indent="0" lvl="1" marL="457200" marR="0" rtl="0" algn="l">
              <a:spcBef>
                <a:spcPts val="0"/>
              </a:spcBef>
              <a:buSzPct val="25000"/>
              <a:buNone/>
            </a:pPr>
            <a:r>
              <a:rPr b="1" baseline="0" i="0" lang="en-US" sz="3200" u="none" cap="none" strike="noStrike">
                <a:solidFill>
                  <a:schemeClr val="accent1"/>
                </a:solidFill>
                <a:latin typeface="Calibri"/>
                <a:ea typeface="Calibri"/>
                <a:cs typeface="Calibri"/>
                <a:sym typeface="Calibri"/>
              </a:rPr>
              <a:t>Cone of depression</a:t>
            </a:r>
            <a:r>
              <a:rPr b="0" baseline="0" i="0" lang="en-US" sz="3200" u="none" cap="none" strike="noStrike">
                <a:solidFill>
                  <a:schemeClr val="accent1"/>
                </a:solidFill>
                <a:latin typeface="Calibri"/>
                <a:ea typeface="Calibri"/>
                <a:cs typeface="Calibri"/>
                <a:sym typeface="Calibri"/>
              </a:rPr>
              <a:t> </a:t>
            </a:r>
            <a:r>
              <a:rPr b="0" baseline="0" i="0" lang="en-US" sz="3200" u="none" cap="none" strike="noStrike">
                <a:solidFill>
                  <a:schemeClr val="dk1"/>
                </a:solidFill>
                <a:latin typeface="Calibri"/>
                <a:ea typeface="Calibri"/>
                <a:cs typeface="Calibri"/>
                <a:sym typeface="Calibri"/>
              </a:rPr>
              <a:t>– lowering of the water table around a well due to large amounts of water being pumped out</a:t>
            </a:r>
          </a:p>
        </p:txBody>
      </p:sp>
      <p:pic>
        <p:nvPicPr>
          <p:cNvPr id="251" name="Shape 251"/>
          <p:cNvPicPr preferRelativeResize="0"/>
          <p:nvPr/>
        </p:nvPicPr>
        <p:blipFill rotWithShape="1">
          <a:blip r:embed="rId3">
            <a:alphaModFix/>
          </a:blip>
          <a:srcRect b="0" l="0" r="0" t="0"/>
          <a:stretch/>
        </p:blipFill>
        <p:spPr>
          <a:xfrm>
            <a:off x="251658" y="1752600"/>
            <a:ext cx="8663741" cy="51053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pic>
        <p:nvPicPr>
          <p:cNvPr id="256" name="Shape 256"/>
          <p:cNvPicPr preferRelativeResize="0"/>
          <p:nvPr/>
        </p:nvPicPr>
        <p:blipFill rotWithShape="1">
          <a:blip r:embed="rId3">
            <a:alphaModFix/>
          </a:blip>
          <a:srcRect b="0" l="0" r="0" t="0"/>
          <a:stretch/>
        </p:blipFill>
        <p:spPr>
          <a:xfrm>
            <a:off x="0" y="228600"/>
            <a:ext cx="9144447" cy="60960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a:t>Foldable Pollution</a:t>
            </a:r>
          </a:p>
        </p:txBody>
      </p:sp>
      <p:sp>
        <p:nvSpPr>
          <p:cNvPr id="262" name="Shape 262"/>
          <p:cNvSpPr txBox="1"/>
          <p:nvPr>
            <p:ph idx="1" type="body"/>
          </p:nvPr>
        </p:nvSpPr>
        <p:spPr>
          <a:xfrm>
            <a:off x="457200" y="1600200"/>
            <a:ext cx="8229600" cy="4526100"/>
          </a:xfrm>
          <a:prstGeom prst="rect">
            <a:avLst/>
          </a:prstGeom>
        </p:spPr>
        <p:txBody>
          <a:bodyPr anchorCtr="0" anchor="t" bIns="91425" lIns="91425" rIns="91425" tIns="91425">
            <a:noAutofit/>
          </a:bodyPr>
          <a:lstStyle/>
          <a:p>
            <a:pPr rtl="0">
              <a:spcBef>
                <a:spcPts val="0"/>
              </a:spcBef>
              <a:buNone/>
            </a:pPr>
            <a:r>
              <a:rPr b="1" lang="en-US" sz="2400"/>
              <a:t>Vocab:								Point of Pollution</a:t>
            </a:r>
          </a:p>
          <a:p>
            <a:pPr rtl="0">
              <a:spcBef>
                <a:spcPts val="0"/>
              </a:spcBef>
              <a:buNone/>
            </a:pPr>
            <a:r>
              <a:rPr lang="en-US" sz="1800"/>
              <a:t>Contamination:						Source			Non-Source</a:t>
            </a:r>
          </a:p>
          <a:p>
            <a:pPr rtl="0">
              <a:spcBef>
                <a:spcPts val="0"/>
              </a:spcBef>
              <a:buNone/>
            </a:pPr>
            <a:r>
              <a:t/>
            </a:r>
            <a:endParaRPr sz="1800"/>
          </a:p>
          <a:p>
            <a:pPr rtl="0">
              <a:spcBef>
                <a:spcPts val="0"/>
              </a:spcBef>
              <a:buNone/>
            </a:pPr>
            <a:r>
              <a:rPr lang="en-US" sz="1800"/>
              <a:t>Septic Tank:</a:t>
            </a:r>
          </a:p>
          <a:p>
            <a:pPr rtl="0">
              <a:spcBef>
                <a:spcPts val="0"/>
              </a:spcBef>
              <a:buNone/>
            </a:pPr>
            <a:r>
              <a:t/>
            </a:r>
            <a:endParaRPr sz="1800"/>
          </a:p>
          <a:p>
            <a:pPr rtl="0">
              <a:spcBef>
                <a:spcPts val="0"/>
              </a:spcBef>
              <a:buNone/>
            </a:pPr>
            <a:r>
              <a:rPr lang="en-US" sz="1800"/>
              <a:t>Landfill:</a:t>
            </a:r>
          </a:p>
          <a:p>
            <a:pPr rtl="0">
              <a:spcBef>
                <a:spcPts val="0"/>
              </a:spcBef>
              <a:buNone/>
            </a:pPr>
            <a:r>
              <a:t/>
            </a:r>
            <a:endParaRPr sz="1800"/>
          </a:p>
          <a:p>
            <a:pPr rtl="0">
              <a:spcBef>
                <a:spcPts val="0"/>
              </a:spcBef>
              <a:buNone/>
            </a:pPr>
            <a:r>
              <a:rPr lang="en-US" sz="1800"/>
              <a:t>Leachate:  							</a:t>
            </a:r>
            <a:r>
              <a:rPr b="1" lang="en-US" sz="1800"/>
              <a:t>Stormwater			Wastewater</a:t>
            </a:r>
          </a:p>
          <a:p>
            <a:pPr rtl="0">
              <a:spcBef>
                <a:spcPts val="0"/>
              </a:spcBef>
              <a:buNone/>
            </a:pPr>
            <a:r>
              <a:t/>
            </a:r>
            <a:endParaRPr sz="1800"/>
          </a:p>
          <a:p>
            <a:pPr rtl="0">
              <a:spcBef>
                <a:spcPts val="0"/>
              </a:spcBef>
              <a:buNone/>
            </a:pPr>
            <a:r>
              <a:rPr lang="en-US" sz="1800"/>
              <a:t>Turbidity</a:t>
            </a:r>
          </a:p>
          <a:p>
            <a:pPr rtl="0">
              <a:spcBef>
                <a:spcPts val="0"/>
              </a:spcBef>
              <a:buNone/>
            </a:pPr>
            <a:r>
              <a:rPr lang="en-US" sz="1800"/>
              <a:t>										</a:t>
            </a:r>
            <a:r>
              <a:rPr b="1" lang="en-US" sz="1800"/>
              <a:t>Spreading:</a:t>
            </a:r>
          </a:p>
          <a:p>
            <a:pPr>
              <a:spcBef>
                <a:spcPts val="0"/>
              </a:spcBef>
              <a:buNone/>
            </a:pPr>
            <a:r>
              <a:rPr lang="en-US" sz="1800"/>
              <a:t>Estuary:</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457200" y="152401"/>
            <a:ext cx="8229600" cy="685799"/>
          </a:xfrm>
          <a:prstGeom prst="rect">
            <a:avLst/>
          </a:prstGeom>
          <a:solidFill>
            <a:srgbClr val="FFFF00"/>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3959" u="none" cap="none" strike="noStrike">
                <a:solidFill>
                  <a:schemeClr val="dk1"/>
                </a:solidFill>
                <a:latin typeface="Calibri"/>
                <a:ea typeface="Calibri"/>
                <a:cs typeface="Calibri"/>
                <a:sym typeface="Calibri"/>
              </a:rPr>
              <a:t>Water Pollution</a:t>
            </a:r>
          </a:p>
        </p:txBody>
      </p:sp>
      <p:sp>
        <p:nvSpPr>
          <p:cNvPr id="269" name="Shape 269"/>
          <p:cNvSpPr txBox="1"/>
          <p:nvPr>
            <p:ph idx="1" type="body"/>
          </p:nvPr>
        </p:nvSpPr>
        <p:spPr>
          <a:xfrm>
            <a:off x="457200" y="1143000"/>
            <a:ext cx="8229600" cy="4983163"/>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Char char="•"/>
            </a:pPr>
            <a:r>
              <a:rPr b="1" baseline="0" i="0" lang="en-US" sz="3200" u="none" cap="none" strike="noStrike">
                <a:solidFill>
                  <a:schemeClr val="dk1"/>
                </a:solidFill>
                <a:latin typeface="Calibri"/>
                <a:ea typeface="Calibri"/>
                <a:cs typeface="Calibri"/>
                <a:sym typeface="Calibri"/>
              </a:rPr>
              <a:t>Contamination</a:t>
            </a:r>
            <a:r>
              <a:rPr b="0" baseline="0" i="0" lang="en-US" sz="3200" u="none" cap="none" strike="noStrike">
                <a:solidFill>
                  <a:schemeClr val="dk1"/>
                </a:solidFill>
                <a:latin typeface="Calibri"/>
                <a:ea typeface="Calibri"/>
                <a:cs typeface="Calibri"/>
                <a:sym typeface="Calibri"/>
              </a:rPr>
              <a:t> = state of something that is considered impure, unclean, or unhealthy</a:t>
            </a:r>
          </a:p>
          <a:p>
            <a:pPr indent="-139700" lvl="0" marL="342900" marR="0" rtl="0" algn="l">
              <a:spcBef>
                <a:spcPts val="640"/>
              </a:spcBef>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Char char="•"/>
            </a:pPr>
            <a:r>
              <a:rPr b="1" baseline="0" i="0" lang="en-US" sz="3200" u="none" cap="none" strike="noStrike">
                <a:solidFill>
                  <a:schemeClr val="dk1"/>
                </a:solidFill>
                <a:latin typeface="Calibri"/>
                <a:ea typeface="Calibri"/>
                <a:cs typeface="Calibri"/>
                <a:sym typeface="Calibri"/>
              </a:rPr>
              <a:t>Septic Tank</a:t>
            </a:r>
            <a:r>
              <a:rPr b="0" baseline="0" i="0" lang="en-US" sz="3200" u="none" cap="none" strike="noStrike">
                <a:solidFill>
                  <a:schemeClr val="dk1"/>
                </a:solidFill>
                <a:latin typeface="Calibri"/>
                <a:ea typeface="Calibri"/>
                <a:cs typeface="Calibri"/>
                <a:sym typeface="Calibri"/>
              </a:rPr>
              <a:t> = underground storage of sewage</a:t>
            </a:r>
          </a:p>
          <a:p>
            <a:pPr indent="-342900" lvl="0" marL="342900" marR="0" rtl="0" algn="l">
              <a:spcBef>
                <a:spcPts val="640"/>
              </a:spcBef>
              <a:buClr>
                <a:schemeClr val="dk1"/>
              </a:buClr>
              <a:buSzPct val="100000"/>
              <a:buFont typeface="Arial"/>
              <a:buChar char="•"/>
            </a:pPr>
            <a:r>
              <a:rPr b="1" baseline="0" i="0" lang="en-US" sz="3200" u="none" cap="none" strike="noStrike">
                <a:solidFill>
                  <a:schemeClr val="dk1"/>
                </a:solidFill>
                <a:latin typeface="Calibri"/>
                <a:ea typeface="Calibri"/>
                <a:cs typeface="Calibri"/>
                <a:sym typeface="Calibri"/>
              </a:rPr>
              <a:t>Landfill</a:t>
            </a:r>
            <a:r>
              <a:rPr b="0" baseline="0" i="0" lang="en-US" sz="3200" u="none" cap="none" strike="noStrike">
                <a:solidFill>
                  <a:schemeClr val="dk1"/>
                </a:solidFill>
                <a:latin typeface="Calibri"/>
                <a:ea typeface="Calibri"/>
                <a:cs typeface="Calibri"/>
                <a:sym typeface="Calibri"/>
              </a:rPr>
              <a:t> = underground storage for garbage</a:t>
            </a:r>
          </a:p>
          <a:p>
            <a:pPr indent="-342900" lvl="0" marL="342900" marR="0" rtl="0" algn="l">
              <a:spcBef>
                <a:spcPts val="640"/>
              </a:spcBef>
              <a:buClr>
                <a:schemeClr val="dk1"/>
              </a:buClr>
              <a:buSzPct val="100000"/>
              <a:buFont typeface="Arial"/>
              <a:buChar char="•"/>
            </a:pPr>
            <a:r>
              <a:rPr b="1" baseline="0" i="0" lang="en-US" sz="3200" u="none" cap="none" strike="noStrike">
                <a:solidFill>
                  <a:schemeClr val="dk1"/>
                </a:solidFill>
                <a:latin typeface="Calibri"/>
                <a:ea typeface="Calibri"/>
                <a:cs typeface="Calibri"/>
                <a:sym typeface="Calibri"/>
              </a:rPr>
              <a:t>Leachate</a:t>
            </a:r>
            <a:r>
              <a:rPr b="0" baseline="0" i="0" lang="en-US" sz="3200" u="none" cap="none" strike="noStrike">
                <a:solidFill>
                  <a:schemeClr val="dk1"/>
                </a:solidFill>
                <a:latin typeface="Calibri"/>
                <a:ea typeface="Calibri"/>
                <a:cs typeface="Calibri"/>
                <a:sym typeface="Calibri"/>
              </a:rPr>
              <a:t> = groundwater that leaks out of a septic tank or landfill, “</a:t>
            </a:r>
            <a:r>
              <a:rPr b="1" baseline="0" i="0" lang="en-US" sz="3200" u="none" cap="none" strike="noStrike">
                <a:solidFill>
                  <a:schemeClr val="dk1"/>
                </a:solidFill>
                <a:latin typeface="Calibri"/>
                <a:ea typeface="Calibri"/>
                <a:cs typeface="Calibri"/>
                <a:sym typeface="Calibri"/>
              </a:rPr>
              <a:t>Garbage Juice”</a:t>
            </a:r>
          </a:p>
          <a:p>
            <a:pPr indent="-139700" lvl="0" marL="342900" marR="0" rtl="0" algn="l">
              <a:spcBef>
                <a:spcPts val="640"/>
              </a:spcBef>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457200" y="228601"/>
            <a:ext cx="8229600" cy="762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4000" u="none" cap="none" strike="noStrike">
                <a:solidFill>
                  <a:schemeClr val="dk1"/>
                </a:solidFill>
                <a:latin typeface="Calibri"/>
                <a:ea typeface="Calibri"/>
                <a:cs typeface="Calibri"/>
                <a:sym typeface="Calibri"/>
              </a:rPr>
              <a:t>Types of water pollution</a:t>
            </a:r>
          </a:p>
        </p:txBody>
      </p:sp>
      <p:graphicFrame>
        <p:nvGraphicFramePr>
          <p:cNvPr id="275" name="Shape 275"/>
          <p:cNvGraphicFramePr/>
          <p:nvPr/>
        </p:nvGraphicFramePr>
        <p:xfrm>
          <a:off x="152400" y="1066796"/>
          <a:ext cx="3000000" cy="3000000"/>
        </p:xfrm>
        <a:graphic>
          <a:graphicData uri="http://schemas.openxmlformats.org/drawingml/2006/table">
            <a:tbl>
              <a:tblPr bandRow="1" firstRow="1">
                <a:noFill/>
                <a:tableStyleId>{C8CEB934-AC2D-4106-8876-764A701B1ADA}</a:tableStyleId>
              </a:tblPr>
              <a:tblGrid>
                <a:gridCol w="4419600"/>
                <a:gridCol w="4419600"/>
              </a:tblGrid>
              <a:tr h="1367450">
                <a:tc>
                  <a:txBody>
                    <a:bodyPr>
                      <a:noAutofit/>
                    </a:bodyPr>
                    <a:lstStyle/>
                    <a:p>
                      <a:pPr indent="0" lvl="0" marL="0" marR="0" rtl="0" algn="ctr">
                        <a:spcBef>
                          <a:spcPts val="0"/>
                        </a:spcBef>
                        <a:buSzPct val="25000"/>
                        <a:buNone/>
                      </a:pPr>
                      <a:r>
                        <a:rPr b="1" baseline="0" lang="en-US" sz="3200" u="none" cap="none" strike="noStrike">
                          <a:latin typeface="Carme"/>
                          <a:ea typeface="Carme"/>
                          <a:cs typeface="Carme"/>
                          <a:sym typeface="Carme"/>
                        </a:rPr>
                        <a:t>Point Source Pollution</a:t>
                      </a:r>
                      <a:r>
                        <a:rPr baseline="0" lang="en-US" sz="3200" u="none" cap="none" strike="noStrike">
                          <a:latin typeface="Carme"/>
                          <a:ea typeface="Carme"/>
                          <a:cs typeface="Carme"/>
                          <a:sym typeface="Carme"/>
                        </a:rPr>
                        <a:t> </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spcBef>
                          <a:spcPts val="0"/>
                        </a:spcBef>
                        <a:buSzPct val="25000"/>
                        <a:buNone/>
                      </a:pPr>
                      <a:r>
                        <a:rPr b="1" baseline="0" lang="en-US" sz="3200" u="none" cap="none" strike="noStrike">
                          <a:latin typeface="Carme"/>
                          <a:ea typeface="Carme"/>
                          <a:cs typeface="Carme"/>
                          <a:sym typeface="Carme"/>
                        </a:rPr>
                        <a:t>Nonpoint Source Pollution</a:t>
                      </a:r>
                      <a:r>
                        <a:rPr baseline="0" lang="en-US" sz="3200" u="none" cap="none" strike="noStrike">
                          <a:latin typeface="Carme"/>
                          <a:ea typeface="Carme"/>
                          <a:cs typeface="Carme"/>
                          <a:sym typeface="Carme"/>
                        </a:rPr>
                        <a:t> </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106975">
                <a:tc>
                  <a:txBody>
                    <a:bodyPr>
                      <a:noAutofit/>
                    </a:bodyPr>
                    <a:lstStyle/>
                    <a:p>
                      <a:pPr indent="0" lvl="0" marL="0" marR="0" rtl="0" algn="ctr">
                        <a:spcBef>
                          <a:spcPts val="0"/>
                        </a:spcBef>
                        <a:buSzPct val="25000"/>
                        <a:buNone/>
                      </a:pPr>
                      <a:r>
                        <a:rPr baseline="0" lang="en-US" sz="2000" u="none" cap="none" strike="noStrike">
                          <a:latin typeface="Carme"/>
                          <a:ea typeface="Carme"/>
                          <a:cs typeface="Carme"/>
                          <a:sym typeface="Carme"/>
                        </a:rPr>
                        <a:t>contaminants have an identifiable source</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spcBef>
                          <a:spcPts val="0"/>
                        </a:spcBef>
                        <a:buSzPct val="25000"/>
                        <a:buNone/>
                      </a:pPr>
                      <a:r>
                        <a:rPr baseline="0" lang="en-US" sz="2000" u="none" cap="none" strike="noStrike">
                          <a:latin typeface="Carme"/>
                          <a:ea typeface="Carme"/>
                          <a:cs typeface="Carme"/>
                          <a:sym typeface="Carme"/>
                        </a:rPr>
                        <a:t>contaminant source cannot be found</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106975">
                <a:tc>
                  <a:txBody>
                    <a:bodyPr>
                      <a:noAutofit/>
                    </a:bodyPr>
                    <a:lstStyle/>
                    <a:p>
                      <a:pPr indent="0" lvl="1" marL="0" marR="0" rtl="0" algn="l">
                        <a:lnSpc>
                          <a:spcPct val="100000"/>
                        </a:lnSpc>
                        <a:spcBef>
                          <a:spcPts val="0"/>
                        </a:spcBef>
                        <a:spcAft>
                          <a:spcPts val="0"/>
                        </a:spcAft>
                        <a:buClr>
                          <a:schemeClr val="dk1"/>
                        </a:buClr>
                        <a:buSzPct val="100000"/>
                        <a:buFont typeface="Arial"/>
                        <a:buChar char="•"/>
                      </a:pPr>
                      <a:r>
                        <a:rPr baseline="0" lang="en-US" sz="2000" u="none" cap="none" strike="noStrike">
                          <a:latin typeface="Carme"/>
                          <a:ea typeface="Carme"/>
                          <a:cs typeface="Carme"/>
                          <a:sym typeface="Carme"/>
                        </a:rPr>
                        <a:t>Smokestack from a single factory</a:t>
                      </a:r>
                    </a:p>
                    <a:p>
                      <a:pPr indent="0" lvl="1" marL="0" marR="0" rtl="0" algn="l">
                        <a:lnSpc>
                          <a:spcPct val="100000"/>
                        </a:lnSpc>
                        <a:spcBef>
                          <a:spcPts val="0"/>
                        </a:spcBef>
                        <a:spcAft>
                          <a:spcPts val="0"/>
                        </a:spcAft>
                        <a:buClr>
                          <a:schemeClr val="dk1"/>
                        </a:buClr>
                        <a:buFont typeface="Arial"/>
                        <a:buNone/>
                      </a:pPr>
                      <a:r>
                        <a:t/>
                      </a:r>
                      <a:endParaRPr baseline="0" sz="1100" u="none" cap="none" strike="noStrike">
                        <a:latin typeface="Carme"/>
                        <a:ea typeface="Carme"/>
                        <a:cs typeface="Carme"/>
                        <a:sym typeface="Carme"/>
                      </a:endParaRPr>
                    </a:p>
                    <a:p>
                      <a:pPr indent="0" lvl="1" marL="0" marR="0" rtl="0" algn="l">
                        <a:lnSpc>
                          <a:spcPct val="100000"/>
                        </a:lnSpc>
                        <a:spcBef>
                          <a:spcPts val="0"/>
                        </a:spcBef>
                        <a:spcAft>
                          <a:spcPts val="0"/>
                        </a:spcAft>
                        <a:buClr>
                          <a:schemeClr val="dk1"/>
                        </a:buClr>
                        <a:buSzPct val="100000"/>
                        <a:buFont typeface="Arial"/>
                        <a:buChar char="•"/>
                      </a:pPr>
                      <a:r>
                        <a:rPr baseline="0" lang="en-US" sz="2000" u="none" cap="none" strike="noStrike">
                          <a:latin typeface="Carme"/>
                          <a:ea typeface="Carme"/>
                          <a:cs typeface="Carme"/>
                          <a:sym typeface="Carme"/>
                        </a:rPr>
                        <a:t>Car that is leaking lots of gas or oil</a:t>
                      </a:r>
                    </a:p>
                    <a:p>
                      <a:pPr indent="0" lvl="1" marL="0" marR="0" rtl="0" algn="l">
                        <a:lnSpc>
                          <a:spcPct val="100000"/>
                        </a:lnSpc>
                        <a:spcBef>
                          <a:spcPts val="0"/>
                        </a:spcBef>
                        <a:spcAft>
                          <a:spcPts val="0"/>
                        </a:spcAft>
                        <a:buClr>
                          <a:schemeClr val="dk1"/>
                        </a:buClr>
                        <a:buFont typeface="Arial"/>
                        <a:buNone/>
                      </a:pPr>
                      <a:r>
                        <a:t/>
                      </a:r>
                      <a:endParaRPr baseline="0" sz="1100" u="none" cap="none" strike="noStrike">
                        <a:latin typeface="Carme"/>
                        <a:ea typeface="Carme"/>
                        <a:cs typeface="Carme"/>
                        <a:sym typeface="Carme"/>
                      </a:endParaRPr>
                    </a:p>
                    <a:p>
                      <a:pPr indent="0" lvl="1" marL="0" marR="0" rtl="0" algn="l">
                        <a:lnSpc>
                          <a:spcPct val="100000"/>
                        </a:lnSpc>
                        <a:spcBef>
                          <a:spcPts val="0"/>
                        </a:spcBef>
                        <a:spcAft>
                          <a:spcPts val="0"/>
                        </a:spcAft>
                        <a:buClr>
                          <a:schemeClr val="dk1"/>
                        </a:buClr>
                        <a:buSzPct val="100000"/>
                        <a:buFont typeface="Arial"/>
                        <a:buChar char="•"/>
                      </a:pPr>
                      <a:r>
                        <a:rPr baseline="0" lang="en-US" sz="2000" u="none" cap="none" strike="noStrike">
                          <a:latin typeface="Carme"/>
                          <a:ea typeface="Carme"/>
                          <a:cs typeface="Carme"/>
                          <a:sym typeface="Carme"/>
                        </a:rPr>
                        <a:t>Repair garage that dumps old oil</a:t>
                      </a:r>
                    </a:p>
                    <a:p>
                      <a:pPr indent="0" lvl="1" marL="0" marR="0" rtl="0" algn="l">
                        <a:lnSpc>
                          <a:spcPct val="100000"/>
                        </a:lnSpc>
                        <a:spcBef>
                          <a:spcPts val="0"/>
                        </a:spcBef>
                        <a:spcAft>
                          <a:spcPts val="0"/>
                        </a:spcAft>
                        <a:buClr>
                          <a:schemeClr val="dk1"/>
                        </a:buClr>
                        <a:buFont typeface="Arial"/>
                        <a:buNone/>
                      </a:pPr>
                      <a:r>
                        <a:t/>
                      </a:r>
                      <a:endParaRPr baseline="0" sz="1050" u="none" cap="none" strike="noStrike">
                        <a:latin typeface="Carme"/>
                        <a:ea typeface="Carme"/>
                        <a:cs typeface="Carme"/>
                        <a:sym typeface="Carme"/>
                      </a:endParaRPr>
                    </a:p>
                    <a:p>
                      <a:pPr indent="0" lvl="1" marL="0" marR="0" rtl="0" algn="l">
                        <a:lnSpc>
                          <a:spcPct val="100000"/>
                        </a:lnSpc>
                        <a:spcBef>
                          <a:spcPts val="0"/>
                        </a:spcBef>
                        <a:spcAft>
                          <a:spcPts val="0"/>
                        </a:spcAft>
                        <a:buClr>
                          <a:schemeClr val="dk1"/>
                        </a:buClr>
                        <a:buSzPct val="100000"/>
                        <a:buFont typeface="Arial"/>
                        <a:buChar char="•"/>
                      </a:pPr>
                      <a:r>
                        <a:rPr baseline="0" lang="en-US" sz="2000" u="none" cap="none" strike="noStrike">
                          <a:latin typeface="Carme"/>
                          <a:ea typeface="Carme"/>
                          <a:cs typeface="Carme"/>
                          <a:sym typeface="Carme"/>
                        </a:rPr>
                        <a:t>Household that dumps chemicals</a:t>
                      </a:r>
                    </a:p>
                    <a:p>
                      <a:pPr indent="0" lvl="1" marL="0" marR="0" rtl="0" algn="l">
                        <a:lnSpc>
                          <a:spcPct val="100000"/>
                        </a:lnSpc>
                        <a:spcBef>
                          <a:spcPts val="0"/>
                        </a:spcBef>
                        <a:spcAft>
                          <a:spcPts val="0"/>
                        </a:spcAft>
                        <a:buClr>
                          <a:schemeClr val="dk1"/>
                        </a:buClr>
                        <a:buFont typeface="Arial"/>
                        <a:buNone/>
                      </a:pPr>
                      <a:r>
                        <a:t/>
                      </a:r>
                      <a:endParaRPr baseline="0" sz="1050" u="none" cap="none" strike="noStrike">
                        <a:latin typeface="Carme"/>
                        <a:ea typeface="Carme"/>
                        <a:cs typeface="Carme"/>
                        <a:sym typeface="Carme"/>
                      </a:endParaRPr>
                    </a:p>
                    <a:p>
                      <a:pPr indent="0" lvl="1" marL="0" marR="0" rtl="0" algn="l">
                        <a:lnSpc>
                          <a:spcPct val="100000"/>
                        </a:lnSpc>
                        <a:spcBef>
                          <a:spcPts val="0"/>
                        </a:spcBef>
                        <a:spcAft>
                          <a:spcPts val="0"/>
                        </a:spcAft>
                        <a:buClr>
                          <a:schemeClr val="dk1"/>
                        </a:buClr>
                        <a:buSzPct val="100000"/>
                        <a:buFont typeface="Arial"/>
                        <a:buChar char="•"/>
                      </a:pPr>
                      <a:r>
                        <a:rPr baseline="0" lang="en-US" sz="2000" u="none" cap="none" strike="noStrike">
                          <a:latin typeface="Carme"/>
                          <a:ea typeface="Carme"/>
                          <a:cs typeface="Carme"/>
                          <a:sym typeface="Carme"/>
                        </a:rPr>
                        <a:t>Factory with a leaking chemical tank</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1" marL="0" marR="0" rtl="0" algn="l">
                        <a:lnSpc>
                          <a:spcPct val="100000"/>
                        </a:lnSpc>
                        <a:spcBef>
                          <a:spcPts val="0"/>
                        </a:spcBef>
                        <a:spcAft>
                          <a:spcPts val="0"/>
                        </a:spcAft>
                        <a:buClr>
                          <a:schemeClr val="dk1"/>
                        </a:buClr>
                        <a:buSzPct val="100000"/>
                        <a:buFont typeface="Arial"/>
                        <a:buChar char="•"/>
                      </a:pPr>
                      <a:r>
                        <a:rPr b="1" baseline="0" lang="en-US" sz="2000" u="none" cap="none" strike="noStrike">
                          <a:latin typeface="Carme"/>
                          <a:ea typeface="Carme"/>
                          <a:cs typeface="Carme"/>
                          <a:sym typeface="Carme"/>
                        </a:rPr>
                        <a:t>Acid Rain</a:t>
                      </a:r>
                    </a:p>
                    <a:p>
                      <a:pPr indent="0" lvl="1" marL="0" marR="0" rtl="0" algn="l">
                        <a:lnSpc>
                          <a:spcPct val="100000"/>
                        </a:lnSpc>
                        <a:spcBef>
                          <a:spcPts val="0"/>
                        </a:spcBef>
                        <a:spcAft>
                          <a:spcPts val="0"/>
                        </a:spcAft>
                        <a:buClr>
                          <a:schemeClr val="dk1"/>
                        </a:buClr>
                        <a:buSzPct val="25000"/>
                        <a:buFont typeface="Arial"/>
                        <a:buNone/>
                      </a:pPr>
                      <a:r>
                        <a:rPr baseline="0" lang="en-US" sz="1100" u="none" cap="none" strike="noStrike">
                          <a:latin typeface="Carme"/>
                          <a:ea typeface="Carme"/>
                          <a:cs typeface="Carme"/>
                          <a:sym typeface="Carme"/>
                        </a:rPr>
                        <a:t>  </a:t>
                      </a:r>
                    </a:p>
                    <a:p>
                      <a:pPr indent="0" lvl="1" marL="0" marR="0" rtl="0" algn="l">
                        <a:lnSpc>
                          <a:spcPct val="100000"/>
                        </a:lnSpc>
                        <a:spcBef>
                          <a:spcPts val="0"/>
                        </a:spcBef>
                        <a:spcAft>
                          <a:spcPts val="0"/>
                        </a:spcAft>
                        <a:buClr>
                          <a:schemeClr val="dk1"/>
                        </a:buClr>
                        <a:buSzPct val="100000"/>
                        <a:buFont typeface="Arial"/>
                        <a:buChar char="•"/>
                      </a:pPr>
                      <a:r>
                        <a:rPr baseline="0" lang="en-US" sz="2000" u="none" cap="none" strike="noStrike">
                          <a:latin typeface="Carme"/>
                          <a:ea typeface="Carme"/>
                          <a:cs typeface="Carme"/>
                          <a:sym typeface="Carme"/>
                        </a:rPr>
                        <a:t>Runoff from </a:t>
                      </a:r>
                      <a:r>
                        <a:rPr b="1" baseline="0" lang="en-US" sz="2000" u="none" cap="none" strike="noStrike">
                          <a:latin typeface="Carme"/>
                          <a:ea typeface="Carme"/>
                          <a:cs typeface="Carme"/>
                          <a:sym typeface="Carme"/>
                        </a:rPr>
                        <a:t>farmlands</a:t>
                      </a:r>
                    </a:p>
                    <a:p>
                      <a:pPr indent="0" lvl="1" marL="0" marR="0" rtl="0" algn="l">
                        <a:lnSpc>
                          <a:spcPct val="100000"/>
                        </a:lnSpc>
                        <a:spcBef>
                          <a:spcPts val="0"/>
                        </a:spcBef>
                        <a:spcAft>
                          <a:spcPts val="0"/>
                        </a:spcAft>
                        <a:buClr>
                          <a:schemeClr val="dk1"/>
                        </a:buClr>
                        <a:buSzPct val="25000"/>
                        <a:buFont typeface="Arial"/>
                        <a:buNone/>
                      </a:pPr>
                      <a:r>
                        <a:rPr baseline="0" lang="en-US" sz="1800" u="none" cap="none" strike="noStrike">
                          <a:latin typeface="Carme"/>
                          <a:ea typeface="Carme"/>
                          <a:cs typeface="Carme"/>
                          <a:sym typeface="Carme"/>
                        </a:rPr>
                        <a:t>            </a:t>
                      </a:r>
                      <a:r>
                        <a:rPr baseline="0" lang="en-US" sz="1600" u="none" cap="none" strike="noStrike">
                          <a:latin typeface="Carme"/>
                          <a:ea typeface="Carme"/>
                          <a:cs typeface="Carme"/>
                          <a:sym typeface="Carme"/>
                        </a:rPr>
                        <a:t>(contains fertilizers &amp; animal manure)</a:t>
                      </a:r>
                    </a:p>
                    <a:p>
                      <a:pPr indent="0" lvl="1" marL="0" marR="0" rtl="0" algn="l">
                        <a:lnSpc>
                          <a:spcPct val="100000"/>
                        </a:lnSpc>
                        <a:spcBef>
                          <a:spcPts val="0"/>
                        </a:spcBef>
                        <a:spcAft>
                          <a:spcPts val="0"/>
                        </a:spcAft>
                        <a:buClr>
                          <a:schemeClr val="dk1"/>
                        </a:buClr>
                        <a:buSzPct val="100000"/>
                        <a:buFont typeface="Arial"/>
                        <a:buChar char="•"/>
                      </a:pPr>
                      <a:r>
                        <a:rPr baseline="0" lang="en-US" sz="2000" u="none" cap="none" strike="noStrike">
                          <a:latin typeface="Carme"/>
                          <a:ea typeface="Carme"/>
                          <a:cs typeface="Carme"/>
                          <a:sym typeface="Carme"/>
                        </a:rPr>
                        <a:t>Runoff from </a:t>
                      </a:r>
                      <a:r>
                        <a:rPr b="1" baseline="0" lang="en-US" sz="2000" u="none" cap="none" strike="noStrike">
                          <a:latin typeface="Carme"/>
                          <a:ea typeface="Carme"/>
                          <a:cs typeface="Carme"/>
                          <a:sym typeface="Carme"/>
                        </a:rPr>
                        <a:t>parking lots</a:t>
                      </a:r>
                      <a:r>
                        <a:rPr baseline="0" lang="en-US" sz="2000" u="none" cap="none" strike="noStrike">
                          <a:latin typeface="Carme"/>
                          <a:ea typeface="Carme"/>
                          <a:cs typeface="Carme"/>
                          <a:sym typeface="Carme"/>
                        </a:rPr>
                        <a:t> </a:t>
                      </a:r>
                    </a:p>
                    <a:p>
                      <a:pPr indent="0" lvl="1" marL="0" marR="0" rtl="0" algn="l">
                        <a:lnSpc>
                          <a:spcPct val="100000"/>
                        </a:lnSpc>
                        <a:spcBef>
                          <a:spcPts val="0"/>
                        </a:spcBef>
                        <a:spcAft>
                          <a:spcPts val="0"/>
                        </a:spcAft>
                        <a:buClr>
                          <a:schemeClr val="dk1"/>
                        </a:buClr>
                        <a:buSzPct val="25000"/>
                        <a:buFont typeface="Arial"/>
                        <a:buNone/>
                      </a:pPr>
                      <a:r>
                        <a:rPr baseline="0" lang="en-US" sz="2000" u="none" cap="none" strike="noStrike">
                          <a:latin typeface="Carme"/>
                          <a:ea typeface="Carme"/>
                          <a:cs typeface="Carme"/>
                          <a:sym typeface="Carme"/>
                        </a:rPr>
                        <a:t> </a:t>
                      </a:r>
                      <a:r>
                        <a:rPr baseline="0" lang="en-US" sz="1800" u="none" cap="none" strike="noStrike">
                          <a:latin typeface="Carme"/>
                          <a:ea typeface="Carme"/>
                          <a:cs typeface="Carme"/>
                          <a:sym typeface="Carme"/>
                        </a:rPr>
                        <a:t>           </a:t>
                      </a:r>
                      <a:r>
                        <a:rPr baseline="0" lang="en-US" sz="1600" u="none" cap="none" strike="noStrike">
                          <a:latin typeface="Carme"/>
                          <a:ea typeface="Carme"/>
                          <a:cs typeface="Carme"/>
                          <a:sym typeface="Carme"/>
                        </a:rPr>
                        <a:t>(contains oil &amp; gasoline)</a:t>
                      </a:r>
                    </a:p>
                    <a:p>
                      <a:pPr indent="0" lvl="1" marL="0" marR="0" rtl="0" algn="l">
                        <a:lnSpc>
                          <a:spcPct val="100000"/>
                        </a:lnSpc>
                        <a:spcBef>
                          <a:spcPts val="0"/>
                        </a:spcBef>
                        <a:spcAft>
                          <a:spcPts val="0"/>
                        </a:spcAft>
                        <a:buClr>
                          <a:schemeClr val="dk1"/>
                        </a:buClr>
                        <a:buSzPct val="100000"/>
                        <a:buFont typeface="Arial"/>
                        <a:buChar char="•"/>
                      </a:pPr>
                      <a:r>
                        <a:rPr baseline="0" lang="en-US" sz="2000" u="none" cap="none" strike="noStrike">
                          <a:latin typeface="Carme"/>
                          <a:ea typeface="Carme"/>
                          <a:cs typeface="Carme"/>
                          <a:sym typeface="Carme"/>
                        </a:rPr>
                        <a:t>Runoff from </a:t>
                      </a:r>
                      <a:r>
                        <a:rPr b="1" baseline="0" lang="en-US" sz="2000" u="none" cap="none" strike="noStrike">
                          <a:latin typeface="Carme"/>
                          <a:ea typeface="Carme"/>
                          <a:cs typeface="Carme"/>
                          <a:sym typeface="Carme"/>
                        </a:rPr>
                        <a:t>city streets</a:t>
                      </a:r>
                    </a:p>
                    <a:p>
                      <a:pPr indent="0" lvl="1" marL="0" marR="0" rtl="0" algn="l">
                        <a:lnSpc>
                          <a:spcPct val="100000"/>
                        </a:lnSpc>
                        <a:spcBef>
                          <a:spcPts val="0"/>
                        </a:spcBef>
                        <a:spcAft>
                          <a:spcPts val="0"/>
                        </a:spcAft>
                        <a:buClr>
                          <a:schemeClr val="dk1"/>
                        </a:buClr>
                        <a:buSzPct val="25000"/>
                        <a:buFont typeface="Arial"/>
                        <a:buNone/>
                      </a:pPr>
                      <a:r>
                        <a:rPr baseline="0" lang="en-US" sz="1800" u="none" cap="none" strike="noStrike">
                          <a:latin typeface="Carme"/>
                          <a:ea typeface="Carme"/>
                          <a:cs typeface="Carme"/>
                          <a:sym typeface="Carme"/>
                        </a:rPr>
                        <a:t>            </a:t>
                      </a:r>
                      <a:r>
                        <a:rPr baseline="0" lang="en-US" sz="1600" u="none" cap="none" strike="noStrike">
                          <a:latin typeface="Carme"/>
                          <a:ea typeface="Carme"/>
                          <a:cs typeface="Carme"/>
                          <a:sym typeface="Carme"/>
                        </a:rPr>
                        <a:t>(contains highways salts &amp; oil)</a:t>
                      </a:r>
                    </a:p>
                    <a:p>
                      <a:pPr indent="0" lvl="1" marL="0" marR="0" rtl="0" algn="l">
                        <a:lnSpc>
                          <a:spcPct val="100000"/>
                        </a:lnSpc>
                        <a:spcBef>
                          <a:spcPts val="0"/>
                        </a:spcBef>
                        <a:spcAft>
                          <a:spcPts val="0"/>
                        </a:spcAft>
                        <a:buClr>
                          <a:schemeClr val="dk1"/>
                        </a:buClr>
                        <a:buSzPct val="100000"/>
                        <a:buFont typeface="Arial"/>
                        <a:buChar char="•"/>
                      </a:pPr>
                      <a:r>
                        <a:rPr baseline="0" lang="en-US" sz="2000" u="none" cap="none" strike="noStrike">
                          <a:latin typeface="Carme"/>
                          <a:ea typeface="Carme"/>
                          <a:cs typeface="Carme"/>
                          <a:sym typeface="Carme"/>
                        </a:rPr>
                        <a:t>Runoff from </a:t>
                      </a:r>
                      <a:r>
                        <a:rPr b="1" baseline="0" lang="en-US" sz="2000" u="none" cap="none" strike="noStrike">
                          <a:latin typeface="Carme"/>
                          <a:ea typeface="Carme"/>
                          <a:cs typeface="Carme"/>
                          <a:sym typeface="Carme"/>
                        </a:rPr>
                        <a:t>construction sites</a:t>
                      </a:r>
                    </a:p>
                    <a:p>
                      <a:pPr indent="0" lvl="1" marL="0" marR="0" rtl="0" algn="l">
                        <a:lnSpc>
                          <a:spcPct val="100000"/>
                        </a:lnSpc>
                        <a:spcBef>
                          <a:spcPts val="0"/>
                        </a:spcBef>
                        <a:spcAft>
                          <a:spcPts val="0"/>
                        </a:spcAft>
                        <a:buClr>
                          <a:schemeClr val="dk1"/>
                        </a:buClr>
                        <a:buSzPct val="25000"/>
                        <a:buFont typeface="Arial"/>
                        <a:buNone/>
                      </a:pPr>
                      <a:r>
                        <a:rPr baseline="0" lang="en-US" sz="1600" u="none" cap="none" strike="noStrike">
                          <a:latin typeface="Carme"/>
                          <a:ea typeface="Carme"/>
                          <a:cs typeface="Carme"/>
                          <a:sym typeface="Carme"/>
                        </a:rPr>
                        <a:t>              (contains sediment pollution)</a:t>
                      </a:r>
                    </a:p>
                    <a:p>
                      <a:pPr indent="0" lvl="1" marL="0" marR="0" rtl="0" algn="l">
                        <a:lnSpc>
                          <a:spcPct val="100000"/>
                        </a:lnSpc>
                        <a:spcBef>
                          <a:spcPts val="0"/>
                        </a:spcBef>
                        <a:spcAft>
                          <a:spcPts val="0"/>
                        </a:spcAft>
                        <a:buClr>
                          <a:schemeClr val="dk1"/>
                        </a:buClr>
                        <a:buFont typeface="Arial"/>
                        <a:buNone/>
                      </a:pPr>
                      <a:r>
                        <a:t/>
                      </a:r>
                      <a:endParaRPr baseline="0" sz="1600" u="none" cap="none" strike="noStrike">
                        <a:latin typeface="Carme"/>
                        <a:ea typeface="Carme"/>
                        <a:cs typeface="Carme"/>
                        <a:sym typeface="Carme"/>
                      </a:endParaRP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533400" y="152400"/>
            <a:ext cx="8153399" cy="762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Sources of Groundwater Contamination</a:t>
            </a:r>
          </a:p>
        </p:txBody>
      </p:sp>
      <p:sp>
        <p:nvSpPr>
          <p:cNvPr id="282" name="Shape 282"/>
          <p:cNvSpPr txBox="1"/>
          <p:nvPr>
            <p:ph idx="1" type="body"/>
          </p:nvPr>
        </p:nvSpPr>
        <p:spPr>
          <a:xfrm>
            <a:off x="0" y="1295400"/>
            <a:ext cx="9144000" cy="5410200"/>
          </a:xfrm>
          <a:prstGeom prst="rect">
            <a:avLst/>
          </a:prstGeom>
          <a:noFill/>
          <a:ln>
            <a:noFill/>
          </a:ln>
        </p:spPr>
        <p:txBody>
          <a:bodyPr anchorCtr="0" anchor="t" bIns="45700" lIns="91425" rIns="91425" tIns="45700">
            <a:noAutofit/>
          </a:bodyPr>
          <a:lstStyle/>
          <a:p>
            <a:pPr indent="-342900" lvl="0" marL="342900" marR="0" rtl="0" algn="l">
              <a:lnSpc>
                <a:spcPct val="60000"/>
              </a:lnSpc>
              <a:spcBef>
                <a:spcPts val="0"/>
              </a:spcBef>
              <a:buClr>
                <a:schemeClr val="dk1"/>
              </a:buClr>
              <a:buSzPct val="98666"/>
              <a:buFont typeface="Arial"/>
              <a:buChar char="•"/>
            </a:pPr>
            <a:r>
              <a:rPr b="0" baseline="0" i="0" lang="en-US" sz="2960" u="none" cap="none" strike="noStrike">
                <a:solidFill>
                  <a:schemeClr val="dk1"/>
                </a:solidFill>
                <a:latin typeface="Calibri"/>
                <a:ea typeface="Calibri"/>
                <a:cs typeface="Calibri"/>
                <a:sym typeface="Calibri"/>
              </a:rPr>
              <a:t>Sewage from septic tanks, farm wastes, or broken sewer lines</a:t>
            </a:r>
            <a:br>
              <a:rPr b="0" baseline="0" i="0" lang="en-US" sz="2960" u="none" cap="none" strike="noStrike">
                <a:solidFill>
                  <a:schemeClr val="dk1"/>
                </a:solidFill>
                <a:latin typeface="Calibri"/>
                <a:ea typeface="Calibri"/>
                <a:cs typeface="Calibri"/>
                <a:sym typeface="Calibri"/>
              </a:rPr>
            </a:br>
          </a:p>
          <a:p>
            <a:pPr indent="-342900" lvl="0" marL="342900" marR="0" rtl="0" algn="l">
              <a:lnSpc>
                <a:spcPct val="60000"/>
              </a:lnSpc>
              <a:spcBef>
                <a:spcPts val="592"/>
              </a:spcBef>
              <a:buClr>
                <a:schemeClr val="dk1"/>
              </a:buClr>
              <a:buSzPct val="98666"/>
              <a:buFont typeface="Arial"/>
              <a:buChar char="•"/>
            </a:pPr>
            <a:r>
              <a:rPr b="0" baseline="0" i="0" lang="en-US" sz="2960" u="none" cap="none" strike="noStrike">
                <a:solidFill>
                  <a:schemeClr val="dk1"/>
                </a:solidFill>
                <a:latin typeface="Calibri"/>
                <a:ea typeface="Calibri"/>
                <a:cs typeface="Calibri"/>
                <a:sym typeface="Calibri"/>
              </a:rPr>
              <a:t>Fertilizers &amp; pesticides from agriculture</a:t>
            </a:r>
            <a:br>
              <a:rPr b="0" baseline="0" i="0" lang="en-US" sz="2960" u="none" cap="none" strike="noStrike">
                <a:solidFill>
                  <a:schemeClr val="dk1"/>
                </a:solidFill>
                <a:latin typeface="Calibri"/>
                <a:ea typeface="Calibri"/>
                <a:cs typeface="Calibri"/>
                <a:sym typeface="Calibri"/>
              </a:rPr>
            </a:br>
          </a:p>
          <a:p>
            <a:pPr indent="-342900" lvl="0" marL="342900" marR="0" rtl="0" algn="l">
              <a:lnSpc>
                <a:spcPct val="60000"/>
              </a:lnSpc>
              <a:spcBef>
                <a:spcPts val="592"/>
              </a:spcBef>
              <a:buClr>
                <a:schemeClr val="dk1"/>
              </a:buClr>
              <a:buSzPct val="98666"/>
              <a:buFont typeface="Arial"/>
              <a:buChar char="•"/>
            </a:pPr>
            <a:r>
              <a:rPr b="0" baseline="0" i="0" lang="en-US" sz="2960" u="none" cap="none" strike="noStrike">
                <a:solidFill>
                  <a:schemeClr val="dk1"/>
                </a:solidFill>
                <a:latin typeface="Calibri"/>
                <a:ea typeface="Calibri"/>
                <a:cs typeface="Calibri"/>
                <a:sym typeface="Calibri"/>
              </a:rPr>
              <a:t>Residential runoff</a:t>
            </a:r>
            <a:br>
              <a:rPr b="0" baseline="0" i="0" lang="en-US" sz="2960" u="none" cap="none" strike="noStrike">
                <a:solidFill>
                  <a:schemeClr val="dk1"/>
                </a:solidFill>
                <a:latin typeface="Calibri"/>
                <a:ea typeface="Calibri"/>
                <a:cs typeface="Calibri"/>
                <a:sym typeface="Calibri"/>
              </a:rPr>
            </a:br>
          </a:p>
          <a:p>
            <a:pPr indent="-342900" lvl="0" marL="342900" marR="0" rtl="0" algn="l">
              <a:lnSpc>
                <a:spcPct val="60000"/>
              </a:lnSpc>
              <a:spcBef>
                <a:spcPts val="592"/>
              </a:spcBef>
              <a:buClr>
                <a:schemeClr val="dk1"/>
              </a:buClr>
              <a:buSzPct val="98666"/>
              <a:buFont typeface="Arial"/>
              <a:buChar char="•"/>
            </a:pPr>
            <a:r>
              <a:rPr b="0" baseline="0" i="0" lang="en-US" sz="2960" u="none" cap="none" strike="noStrike">
                <a:solidFill>
                  <a:schemeClr val="dk1"/>
                </a:solidFill>
                <a:latin typeface="Calibri"/>
                <a:ea typeface="Calibri"/>
                <a:cs typeface="Calibri"/>
                <a:sym typeface="Calibri"/>
              </a:rPr>
              <a:t>Highway salts</a:t>
            </a:r>
            <a:br>
              <a:rPr b="0" baseline="0" i="0" lang="en-US" sz="2960" u="none" cap="none" strike="noStrike">
                <a:solidFill>
                  <a:schemeClr val="dk1"/>
                </a:solidFill>
                <a:latin typeface="Calibri"/>
                <a:ea typeface="Calibri"/>
                <a:cs typeface="Calibri"/>
                <a:sym typeface="Calibri"/>
              </a:rPr>
            </a:br>
          </a:p>
          <a:p>
            <a:pPr indent="-342900" lvl="0" marL="342900" marR="0" rtl="0" algn="l">
              <a:lnSpc>
                <a:spcPct val="60000"/>
              </a:lnSpc>
              <a:spcBef>
                <a:spcPts val="592"/>
              </a:spcBef>
              <a:buClr>
                <a:schemeClr val="dk1"/>
              </a:buClr>
              <a:buSzPct val="98666"/>
              <a:buFont typeface="Arial"/>
              <a:buChar char="•"/>
            </a:pPr>
            <a:r>
              <a:rPr b="0" baseline="0" i="0" lang="en-US" sz="2960" u="none" cap="none" strike="noStrike">
                <a:solidFill>
                  <a:schemeClr val="dk1"/>
                </a:solidFill>
                <a:latin typeface="Calibri"/>
                <a:ea typeface="Calibri"/>
                <a:cs typeface="Calibri"/>
                <a:sym typeface="Calibri"/>
              </a:rPr>
              <a:t>Chemical &amp; industrial materials that leak from pipelines, storage tanks, landfills, or holding tanks</a:t>
            </a:r>
            <a:br>
              <a:rPr b="0" baseline="0" i="0" lang="en-US" sz="2960" u="none" cap="none" strike="noStrike">
                <a:solidFill>
                  <a:schemeClr val="dk1"/>
                </a:solidFill>
                <a:latin typeface="Calibri"/>
                <a:ea typeface="Calibri"/>
                <a:cs typeface="Calibri"/>
                <a:sym typeface="Calibri"/>
              </a:rPr>
            </a:br>
          </a:p>
          <a:p>
            <a:pPr indent="-342900" lvl="0" marL="342900" marR="0" rtl="0" algn="l">
              <a:lnSpc>
                <a:spcPct val="60000"/>
              </a:lnSpc>
              <a:spcBef>
                <a:spcPts val="592"/>
              </a:spcBef>
              <a:buClr>
                <a:schemeClr val="dk1"/>
              </a:buClr>
              <a:buSzPct val="98666"/>
              <a:buFont typeface="Arial"/>
              <a:buChar char="•"/>
            </a:pPr>
            <a:r>
              <a:rPr b="0" baseline="0" i="0" lang="en-US" sz="2960" u="none" cap="none" strike="noStrike">
                <a:solidFill>
                  <a:schemeClr val="dk1"/>
                </a:solidFill>
                <a:latin typeface="Calibri"/>
                <a:ea typeface="Calibri"/>
                <a:cs typeface="Calibri"/>
                <a:sym typeface="Calibri"/>
              </a:rPr>
              <a:t>Saltwater in coastal areas</a:t>
            </a:r>
            <a:br>
              <a:rPr b="0" baseline="0" i="0" lang="en-US" sz="2960" u="none" cap="none" strike="noStrike">
                <a:solidFill>
                  <a:schemeClr val="dk1"/>
                </a:solidFill>
                <a:latin typeface="Calibri"/>
                <a:ea typeface="Calibri"/>
                <a:cs typeface="Calibri"/>
                <a:sym typeface="Calibri"/>
              </a:rPr>
            </a:br>
          </a:p>
          <a:p>
            <a:pPr indent="-342900" lvl="0" marL="342900" marR="0" rtl="0" algn="l">
              <a:lnSpc>
                <a:spcPct val="60000"/>
              </a:lnSpc>
              <a:spcBef>
                <a:spcPts val="592"/>
              </a:spcBef>
              <a:buClr>
                <a:schemeClr val="dk1"/>
              </a:buClr>
              <a:buSzPct val="98666"/>
              <a:buFont typeface="Arial"/>
              <a:buChar char="•"/>
            </a:pPr>
            <a:r>
              <a:rPr b="0" baseline="0" i="0" lang="en-US" sz="2960" u="none" cap="none" strike="noStrike">
                <a:solidFill>
                  <a:schemeClr val="dk1"/>
                </a:solidFill>
                <a:latin typeface="Calibri"/>
                <a:ea typeface="Calibri"/>
                <a:cs typeface="Calibri"/>
                <a:sym typeface="Calibri"/>
              </a:rPr>
              <a:t>Minerals &amp; nutrients from dissolved rock</a:t>
            </a:r>
          </a:p>
        </p:txBody>
      </p:sp>
      <p:pic>
        <p:nvPicPr>
          <p:cNvPr id="283" name="Shape 283"/>
          <p:cNvPicPr preferRelativeResize="0"/>
          <p:nvPr>
            <p:ph idx="2" type="body"/>
          </p:nvPr>
        </p:nvPicPr>
        <p:blipFill rotWithShape="1">
          <a:blip r:embed="rId3">
            <a:alphaModFix/>
          </a:blip>
          <a:srcRect b="0" l="0" r="0" t="0"/>
          <a:stretch/>
        </p:blipFill>
        <p:spPr>
          <a:xfrm>
            <a:off x="0" y="1066800"/>
            <a:ext cx="9144000" cy="540869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762000" y="152400"/>
            <a:ext cx="7772400" cy="1066799"/>
          </a:xfrm>
          <a:prstGeom prst="rect">
            <a:avLst/>
          </a:prstGeom>
          <a:solidFill>
            <a:srgbClr val="FFFF00"/>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3959" u="none" cap="none" strike="noStrike">
                <a:solidFill>
                  <a:schemeClr val="dk1"/>
                </a:solidFill>
                <a:latin typeface="Calibri"/>
                <a:ea typeface="Calibri"/>
                <a:cs typeface="Calibri"/>
                <a:sym typeface="Calibri"/>
              </a:rPr>
              <a:t>Get out clean sheet of paper, fold in half, &amp; label as follows:</a:t>
            </a:r>
          </a:p>
        </p:txBody>
      </p:sp>
      <p:sp>
        <p:nvSpPr>
          <p:cNvPr id="146" name="Shape 146"/>
          <p:cNvSpPr txBox="1"/>
          <p:nvPr>
            <p:ph idx="1" type="body"/>
          </p:nvPr>
        </p:nvSpPr>
        <p:spPr>
          <a:xfrm>
            <a:off x="533400" y="1524000"/>
            <a:ext cx="3809999" cy="609599"/>
          </a:xfrm>
          <a:prstGeom prst="rect">
            <a:avLst/>
          </a:prstGeom>
          <a:noFill/>
          <a:ln>
            <a:noFill/>
          </a:ln>
        </p:spPr>
        <p:txBody>
          <a:bodyPr anchorCtr="0" anchor="t" bIns="45700" lIns="91425" rIns="91425" tIns="45700">
            <a:noAutofit/>
          </a:bodyPr>
          <a:lstStyle/>
          <a:p>
            <a:pPr indent="-342900" lvl="0" marL="342900" marR="0" rtl="0" algn="ctr">
              <a:spcBef>
                <a:spcPts val="0"/>
              </a:spcBef>
              <a:buClr>
                <a:schemeClr val="dk1"/>
              </a:buClr>
              <a:buSzPct val="25000"/>
              <a:buFont typeface="Arial"/>
              <a:buNone/>
            </a:pPr>
            <a:r>
              <a:rPr b="0" baseline="0" i="0" lang="en-US" sz="3200" u="none" cap="none" strike="noStrike">
                <a:solidFill>
                  <a:schemeClr val="dk1"/>
                </a:solidFill>
                <a:latin typeface="Calibri"/>
                <a:ea typeface="Calibri"/>
                <a:cs typeface="Calibri"/>
                <a:sym typeface="Calibri"/>
              </a:rPr>
              <a:t>Front side:</a:t>
            </a:r>
          </a:p>
        </p:txBody>
      </p:sp>
      <p:sp>
        <p:nvSpPr>
          <p:cNvPr id="147" name="Shape 147"/>
          <p:cNvSpPr txBox="1"/>
          <p:nvPr>
            <p:ph idx="2" type="body"/>
          </p:nvPr>
        </p:nvSpPr>
        <p:spPr>
          <a:xfrm>
            <a:off x="4800600" y="1524000"/>
            <a:ext cx="3809999" cy="685799"/>
          </a:xfrm>
          <a:prstGeom prst="rect">
            <a:avLst/>
          </a:prstGeom>
          <a:noFill/>
          <a:ln>
            <a:noFill/>
          </a:ln>
        </p:spPr>
        <p:txBody>
          <a:bodyPr anchorCtr="0" anchor="t" bIns="45700" lIns="91425" rIns="91425" tIns="45700">
            <a:noAutofit/>
          </a:bodyPr>
          <a:lstStyle/>
          <a:p>
            <a:pPr indent="-342900" lvl="0" marL="342900" marR="0" rtl="0" algn="ctr">
              <a:spcBef>
                <a:spcPts val="0"/>
              </a:spcBef>
              <a:buClr>
                <a:schemeClr val="dk1"/>
              </a:buClr>
              <a:buSzPct val="25000"/>
              <a:buFont typeface="Arial"/>
              <a:buNone/>
            </a:pPr>
            <a:r>
              <a:rPr b="0" baseline="0" i="0" lang="en-US" sz="3200" u="none" cap="none" strike="noStrike">
                <a:solidFill>
                  <a:schemeClr val="dk1"/>
                </a:solidFill>
                <a:latin typeface="Calibri"/>
                <a:ea typeface="Calibri"/>
                <a:cs typeface="Calibri"/>
                <a:sym typeface="Calibri"/>
              </a:rPr>
              <a:t>Back side:</a:t>
            </a:r>
          </a:p>
        </p:txBody>
      </p:sp>
      <p:graphicFrame>
        <p:nvGraphicFramePr>
          <p:cNvPr id="148" name="Shape 148"/>
          <p:cNvGraphicFramePr/>
          <p:nvPr/>
        </p:nvGraphicFramePr>
        <p:xfrm>
          <a:off x="533400" y="2057400"/>
          <a:ext cx="3000000" cy="3000000"/>
        </p:xfrm>
        <a:graphic>
          <a:graphicData uri="http://schemas.openxmlformats.org/drawingml/2006/table">
            <a:tbl>
              <a:tblPr bandRow="1" firstRow="1">
                <a:noFill/>
                <a:tableStyleId>{A08E1571-7D33-4A97-AF83-6B1F41BA5FFD}</a:tableStyleId>
              </a:tblPr>
              <a:tblGrid>
                <a:gridCol w="3886200"/>
              </a:tblGrid>
              <a:tr h="1264025">
                <a:tc>
                  <a:txBody>
                    <a:bodyPr>
                      <a:noAutofit/>
                    </a:bodyPr>
                    <a:lstStyle/>
                    <a:p>
                      <a:pPr indent="0" lvl="0" marL="0" marR="0" rtl="0" algn="ctr">
                        <a:spcBef>
                          <a:spcPts val="0"/>
                        </a:spcBef>
                        <a:buSzPct val="25000"/>
                        <a:buNone/>
                      </a:pPr>
                      <a:r>
                        <a:rPr baseline="0" lang="en-US" sz="1800" u="none" cap="none" strike="noStrike"/>
                        <a:t>Water cycle:</a:t>
                      </a:r>
                    </a:p>
                    <a:p>
                      <a:pPr indent="0" lvl="0" marL="0" marR="0" rtl="0" algn="ctr">
                        <a:spcBef>
                          <a:spcPts val="0"/>
                        </a:spcBef>
                        <a:buNone/>
                      </a:pPr>
                      <a:r>
                        <a:t/>
                      </a:r>
                      <a:endParaRPr sz="1800"/>
                    </a:p>
                    <a:p>
                      <a:pPr indent="0" lvl="0" marL="0" marR="0" rtl="0" algn="ctr">
                        <a:spcBef>
                          <a:spcPts val="0"/>
                        </a:spcBef>
                        <a:buNone/>
                      </a:pPr>
                      <a:r>
                        <a:t/>
                      </a:r>
                      <a:endParaRPr sz="1800"/>
                    </a:p>
                    <a:p>
                      <a:pPr indent="0" lvl="0" marL="0" marR="0" rtl="0" algn="ctr">
                        <a:spcBef>
                          <a:spcPts val="0"/>
                        </a:spcBef>
                        <a:buNone/>
                      </a:pPr>
                      <a:r>
                        <a:t/>
                      </a:r>
                      <a:endParaRPr sz="1800"/>
                    </a:p>
                    <a:p>
                      <a:pPr indent="0" lvl="0" marL="0" marR="0" rtl="0" algn="ctr">
                        <a:spcBef>
                          <a:spcPts val="0"/>
                        </a:spcBef>
                        <a:buNone/>
                      </a:pPr>
                      <a:r>
                        <a:t/>
                      </a:r>
                      <a:endParaRPr sz="1800"/>
                    </a:p>
                    <a:p>
                      <a:pPr indent="0" lvl="0" marL="0" marR="0" rtl="0" algn="ctr">
                        <a:spcBef>
                          <a:spcPts val="0"/>
                        </a:spcBef>
                        <a:buNone/>
                      </a:pPr>
                      <a:r>
                        <a:t/>
                      </a:r>
                      <a:endParaRPr sz="1800"/>
                    </a:p>
                  </a:txBody>
                  <a:tcPr marT="45725" marB="45725" marR="91450" marL="91450">
                    <a:solidFill>
                      <a:schemeClr val="lt1"/>
                    </a:solidFill>
                  </a:tcPr>
                </a:tc>
              </a:tr>
              <a:tr h="2057400">
                <a:tc>
                  <a:txBody>
                    <a:bodyPr>
                      <a:noAutofit/>
                    </a:bodyPr>
                    <a:lstStyle/>
                    <a:p>
                      <a:pPr indent="0" lvl="0" marL="0" marR="0" rtl="0" algn="l">
                        <a:spcBef>
                          <a:spcPts val="0"/>
                        </a:spcBef>
                        <a:buSzPct val="25000"/>
                        <a:buNone/>
                      </a:pPr>
                      <a:r>
                        <a:rPr baseline="0" lang="en-US" sz="1800" u="none" cap="none" strike="noStrike"/>
                        <a:t>Infiltration:</a:t>
                      </a:r>
                    </a:p>
                    <a:p>
                      <a:pPr indent="0" lvl="0" marL="0" marR="0" rtl="0" algn="l">
                        <a:spcBef>
                          <a:spcPts val="0"/>
                        </a:spcBef>
                        <a:buNone/>
                      </a:pPr>
                      <a:r>
                        <a:t/>
                      </a:r>
                      <a:endParaRPr baseline="0" sz="1800" u="none" cap="none" strike="noStrike"/>
                    </a:p>
                    <a:p>
                      <a:pPr indent="0" lvl="0" marL="0" marR="0" rtl="0" algn="l">
                        <a:spcBef>
                          <a:spcPts val="0"/>
                        </a:spcBef>
                        <a:buNone/>
                      </a:pPr>
                      <a:r>
                        <a:t/>
                      </a:r>
                      <a:endParaRPr sz="1800"/>
                    </a:p>
                    <a:p>
                      <a:pPr indent="0" lvl="0" marL="0" marR="0" rtl="0" algn="l">
                        <a:spcBef>
                          <a:spcPts val="0"/>
                        </a:spcBef>
                        <a:buNone/>
                      </a:pPr>
                      <a:r>
                        <a:t/>
                      </a:r>
                      <a:endParaRPr sz="1800"/>
                    </a:p>
                    <a:p>
                      <a:pPr indent="0" lvl="0" marL="0" marR="0" rtl="0" algn="l">
                        <a:spcBef>
                          <a:spcPts val="0"/>
                        </a:spcBef>
                        <a:buNone/>
                      </a:pPr>
                      <a:r>
                        <a:t/>
                      </a:r>
                      <a:endParaRPr sz="1800"/>
                    </a:p>
                    <a:p>
                      <a:pPr indent="0" lvl="0" marL="0" marR="0" rtl="0" algn="l">
                        <a:spcBef>
                          <a:spcPts val="0"/>
                        </a:spcBef>
                        <a:buNone/>
                      </a:pPr>
                      <a:r>
                        <a:t/>
                      </a:r>
                      <a:endParaRPr sz="1800"/>
                    </a:p>
                    <a:p>
                      <a:pPr indent="0" lvl="0" marL="0" marR="0" rtl="0" algn="l">
                        <a:spcBef>
                          <a:spcPts val="0"/>
                        </a:spcBef>
                        <a:buSzPct val="25000"/>
                        <a:buNone/>
                      </a:pPr>
                      <a:r>
                        <a:rPr lang="en-US" sz="1800"/>
                        <a:t>Porosity:</a:t>
                      </a:r>
                    </a:p>
                  </a:txBody>
                  <a:tcPr marT="45725" marB="45725" marR="91450" marL="91450">
                    <a:solidFill>
                      <a:schemeClr val="lt1"/>
                    </a:solidFill>
                  </a:tcPr>
                </a:tc>
              </a:tr>
            </a:tbl>
          </a:graphicData>
        </a:graphic>
      </p:graphicFrame>
      <p:graphicFrame>
        <p:nvGraphicFramePr>
          <p:cNvPr id="149" name="Shape 149"/>
          <p:cNvGraphicFramePr/>
          <p:nvPr/>
        </p:nvGraphicFramePr>
        <p:xfrm>
          <a:off x="4800600" y="2057400"/>
          <a:ext cx="3000000" cy="3000000"/>
        </p:xfrm>
        <a:graphic>
          <a:graphicData uri="http://schemas.openxmlformats.org/drawingml/2006/table">
            <a:tbl>
              <a:tblPr bandRow="1" firstRow="1">
                <a:noFill/>
                <a:tableStyleId>{76BAC660-9FA7-4045-9CC7-19D7B9F997A5}</a:tableStyleId>
              </a:tblPr>
              <a:tblGrid>
                <a:gridCol w="3657600"/>
              </a:tblGrid>
              <a:tr h="2057400">
                <a:tc>
                  <a:txBody>
                    <a:bodyPr>
                      <a:noAutofit/>
                    </a:bodyPr>
                    <a:lstStyle/>
                    <a:p>
                      <a:pPr indent="0" lvl="0" marL="0" marR="0" rtl="0" algn="l">
                        <a:spcBef>
                          <a:spcPts val="0"/>
                        </a:spcBef>
                        <a:buSzPct val="25000"/>
                        <a:buNone/>
                      </a:pPr>
                      <a:r>
                        <a:rPr baseline="0" lang="en-US" sz="1800" u="none" cap="none" strike="noStrike"/>
                        <a:t>Zone of aeration:</a:t>
                      </a:r>
                    </a:p>
                    <a:p>
                      <a:pPr indent="0" lvl="0" marL="0" marR="0" rtl="0" algn="l">
                        <a:spcBef>
                          <a:spcPts val="0"/>
                        </a:spcBef>
                        <a:buNone/>
                      </a:pPr>
                      <a:r>
                        <a:t/>
                      </a:r>
                      <a:endParaRPr baseline="0" sz="1800" u="none" cap="none" strike="noStrike"/>
                    </a:p>
                    <a:p>
                      <a:pPr indent="0" lvl="0" marL="0" marR="0" rtl="0" algn="l">
                        <a:spcBef>
                          <a:spcPts val="0"/>
                        </a:spcBef>
                        <a:buSzPct val="25000"/>
                        <a:buNone/>
                      </a:pPr>
                      <a:r>
                        <a:rPr baseline="0" lang="en-US" sz="1800" u="none" cap="none" strike="noStrike"/>
                        <a:t>Zone of saturation:</a:t>
                      </a:r>
                    </a:p>
                    <a:p>
                      <a:pPr indent="0" lvl="0" marL="0" marR="0" rtl="0" algn="l">
                        <a:spcBef>
                          <a:spcPts val="0"/>
                        </a:spcBef>
                        <a:buNone/>
                      </a:pPr>
                      <a:r>
                        <a:t/>
                      </a:r>
                      <a:endParaRPr baseline="0" sz="1800" u="none" cap="none" strike="noStrike"/>
                    </a:p>
                    <a:p>
                      <a:pPr indent="0" lvl="0" marL="0" marR="0" rtl="0" algn="l">
                        <a:spcBef>
                          <a:spcPts val="0"/>
                        </a:spcBef>
                        <a:buNone/>
                      </a:pPr>
                      <a:r>
                        <a:t/>
                      </a:r>
                      <a:endParaRPr baseline="0" sz="1800" u="none" cap="none" strike="noStrike"/>
                    </a:p>
                    <a:p>
                      <a:pPr indent="0" lvl="0" marL="0" marR="0" rtl="0" algn="l">
                        <a:spcBef>
                          <a:spcPts val="0"/>
                        </a:spcBef>
                        <a:buSzPct val="25000"/>
                        <a:buNone/>
                      </a:pPr>
                      <a:r>
                        <a:rPr baseline="0" lang="en-US" sz="1800" u="none" cap="none" strike="noStrike"/>
                        <a:t>Water Table:</a:t>
                      </a:r>
                    </a:p>
                    <a:p>
                      <a:pPr indent="0" lvl="0" marL="0" marR="0" rtl="0" algn="l">
                        <a:spcBef>
                          <a:spcPts val="0"/>
                        </a:spcBef>
                        <a:buNone/>
                      </a:pPr>
                      <a:r>
                        <a:t/>
                      </a:r>
                      <a:endParaRPr baseline="0" sz="1800" u="none" cap="none" strike="noStrike"/>
                    </a:p>
                  </a:txBody>
                  <a:tcPr marT="45725" marB="45725" marR="91450" marL="91450">
                    <a:solidFill>
                      <a:schemeClr val="lt1"/>
                    </a:solidFill>
                  </a:tcPr>
                </a:tc>
              </a:tr>
              <a:tr h="2057400">
                <a:tc>
                  <a:txBody>
                    <a:bodyPr>
                      <a:noAutofit/>
                    </a:bodyPr>
                    <a:lstStyle/>
                    <a:p>
                      <a:pPr indent="0" lvl="0" marL="0" marR="0" rtl="0" algn="l">
                        <a:spcBef>
                          <a:spcPts val="0"/>
                        </a:spcBef>
                        <a:buSzPct val="25000"/>
                        <a:buNone/>
                      </a:pPr>
                      <a:r>
                        <a:rPr baseline="0" lang="en-US" sz="1800" u="none" cap="none" strike="noStrike"/>
                        <a:t>Aquifer:</a:t>
                      </a:r>
                    </a:p>
                  </a:txBody>
                  <a:tcPr marT="45725" marB="45725" marR="91450" marL="91450">
                    <a:solidFill>
                      <a:schemeClr val="lt1"/>
                    </a:solidFill>
                  </a:tcPr>
                </a:tc>
              </a:tr>
            </a:tbl>
          </a:graphicData>
        </a:graphic>
      </p:graphicFrame>
      <p:graphicFrame>
        <p:nvGraphicFramePr>
          <p:cNvPr id="150" name="Shape 150"/>
          <p:cNvGraphicFramePr/>
          <p:nvPr/>
        </p:nvGraphicFramePr>
        <p:xfrm>
          <a:off x="685800" y="4287300"/>
          <a:ext cx="3000000" cy="3000000"/>
        </p:xfrm>
        <a:graphic>
          <a:graphicData uri="http://schemas.openxmlformats.org/drawingml/2006/table">
            <a:tbl>
              <a:tblPr bandRow="1" firstRow="1">
                <a:noFill/>
                <a:tableStyleId>{3E2C260C-38AC-42AC-8ECB-8B3F59D2199C}</a:tableStyleId>
              </a:tblPr>
              <a:tblGrid>
                <a:gridCol w="1790700"/>
                <a:gridCol w="1790700"/>
              </a:tblGrid>
              <a:tr h="420675">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r>
              <a:tr h="406400">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r>
              <a:tr h="406400">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r>
            </a:tbl>
          </a:graphicData>
        </a:graphic>
      </p:graphicFrame>
      <p:graphicFrame>
        <p:nvGraphicFramePr>
          <p:cNvPr id="151" name="Shape 151"/>
          <p:cNvGraphicFramePr/>
          <p:nvPr/>
        </p:nvGraphicFramePr>
        <p:xfrm>
          <a:off x="4953000" y="4953000"/>
          <a:ext cx="3000000" cy="3000000"/>
        </p:xfrm>
        <a:graphic>
          <a:graphicData uri="http://schemas.openxmlformats.org/drawingml/2006/table">
            <a:tbl>
              <a:tblPr bandRow="1" firstRow="1">
                <a:noFill/>
                <a:tableStyleId>{2D022E23-43B7-4402-BC5D-F658F4DED624}</a:tableStyleId>
              </a:tblPr>
              <a:tblGrid>
                <a:gridCol w="533400"/>
                <a:gridCol w="1371600"/>
                <a:gridCol w="1371600"/>
              </a:tblGrid>
              <a:tr h="201500">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r>
              <a:tr h="201500">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r>
              <a:tr h="201500">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r>
            </a:tbl>
          </a:graphicData>
        </a:graphic>
      </p:graphicFrame>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nvSpPr>
        <p:spPr>
          <a:xfrm>
            <a:off x="0" y="0"/>
            <a:ext cx="8326500" cy="62592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t/>
            </a:r>
            <a:endParaRPr sz="1050">
              <a:solidFill>
                <a:srgbClr val="182838"/>
              </a:solidFill>
              <a:highlight>
                <a:srgbClr val="FFFFFF"/>
              </a:highlight>
            </a:endParaRPr>
          </a:p>
        </p:txBody>
      </p:sp>
      <p:pic>
        <p:nvPicPr>
          <p:cNvPr id="290" name="Shape 290"/>
          <p:cNvPicPr preferRelativeResize="0"/>
          <p:nvPr/>
        </p:nvPicPr>
        <p:blipFill>
          <a:blip r:embed="rId3">
            <a:alphaModFix/>
          </a:blip>
          <a:stretch>
            <a:fillRect/>
          </a:stretch>
        </p:blipFill>
        <p:spPr>
          <a:xfrm rot="-5400000">
            <a:off x="0" y="0"/>
            <a:ext cx="9143998" cy="6857998"/>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ph type="title"/>
          </p:nvPr>
        </p:nvSpPr>
        <p:spPr>
          <a:xfrm>
            <a:off x="457200" y="0"/>
            <a:ext cx="8229600" cy="609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3959" u="none" cap="none" strike="noStrike">
                <a:solidFill>
                  <a:schemeClr val="dk1"/>
                </a:solidFill>
                <a:latin typeface="Calibri"/>
                <a:ea typeface="Calibri"/>
                <a:cs typeface="Calibri"/>
                <a:sym typeface="Calibri"/>
              </a:rPr>
              <a:t>extra terminology:</a:t>
            </a:r>
          </a:p>
        </p:txBody>
      </p:sp>
      <p:sp>
        <p:nvSpPr>
          <p:cNvPr id="297" name="Shape 297"/>
          <p:cNvSpPr txBox="1"/>
          <p:nvPr>
            <p:ph idx="1" type="body"/>
          </p:nvPr>
        </p:nvSpPr>
        <p:spPr>
          <a:xfrm>
            <a:off x="457200" y="990600"/>
            <a:ext cx="8229600" cy="513556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buClr>
                <a:schemeClr val="dk1"/>
              </a:buClr>
              <a:buSzPct val="101818"/>
              <a:buFont typeface="Arial"/>
              <a:buChar char="•"/>
            </a:pPr>
            <a:r>
              <a:rPr b="1" baseline="0" i="0" lang="en-US" sz="2240" u="sng" cap="none" strike="noStrike">
                <a:solidFill>
                  <a:schemeClr val="dk1"/>
                </a:solidFill>
                <a:latin typeface="Calibri"/>
                <a:ea typeface="Calibri"/>
                <a:cs typeface="Calibri"/>
                <a:sym typeface="Calibri"/>
              </a:rPr>
              <a:t>healthy stream</a:t>
            </a:r>
            <a:r>
              <a:rPr b="0" baseline="0" i="0" lang="en-US" sz="2240" u="none" cap="none" strike="noStrike">
                <a:solidFill>
                  <a:schemeClr val="dk1"/>
                </a:solidFill>
                <a:latin typeface="Calibri"/>
                <a:ea typeface="Calibri"/>
                <a:cs typeface="Calibri"/>
                <a:sym typeface="Calibri"/>
              </a:rPr>
              <a:t> =  has lots of living things, especially macro(</a:t>
            </a:r>
            <a:r>
              <a:rPr b="0" baseline="0" i="1" lang="en-US" sz="2240" u="none" cap="none" strike="noStrike">
                <a:solidFill>
                  <a:schemeClr val="dk1"/>
                </a:solidFill>
                <a:latin typeface="Calibri"/>
                <a:ea typeface="Calibri"/>
                <a:cs typeface="Calibri"/>
                <a:sym typeface="Calibri"/>
              </a:rPr>
              <a:t>large</a:t>
            </a:r>
            <a:r>
              <a:rPr b="0" baseline="0" i="0" lang="en-US" sz="2240" u="none" cap="none" strike="noStrike">
                <a:solidFill>
                  <a:schemeClr val="dk1"/>
                </a:solidFill>
                <a:latin typeface="Calibri"/>
                <a:ea typeface="Calibri"/>
                <a:cs typeface="Calibri"/>
                <a:sym typeface="Calibri"/>
              </a:rPr>
              <a:t>) invertebrates (</a:t>
            </a:r>
            <a:r>
              <a:rPr b="0" baseline="0" i="1" lang="en-US" sz="2240" u="none" cap="none" strike="noStrike">
                <a:solidFill>
                  <a:schemeClr val="dk1"/>
                </a:solidFill>
                <a:latin typeface="Calibri"/>
                <a:ea typeface="Calibri"/>
                <a:cs typeface="Calibri"/>
                <a:sym typeface="Calibri"/>
              </a:rPr>
              <a:t>animals without backbones</a:t>
            </a:r>
            <a:r>
              <a:rPr b="0" baseline="0" i="0" lang="en-US" sz="2240" u="none" cap="none" strike="noStrike">
                <a:solidFill>
                  <a:schemeClr val="dk1"/>
                </a:solidFill>
                <a:latin typeface="Calibri"/>
                <a:ea typeface="Calibri"/>
                <a:cs typeface="Calibri"/>
                <a:sym typeface="Calibri"/>
              </a:rPr>
              <a:t>)</a:t>
            </a:r>
          </a:p>
          <a:p>
            <a:pPr indent="-342900" lvl="0" marL="342900" marR="0" rtl="0" algn="l">
              <a:lnSpc>
                <a:spcPct val="80000"/>
              </a:lnSpc>
              <a:spcBef>
                <a:spcPts val="448"/>
              </a:spcBef>
              <a:buClr>
                <a:schemeClr val="dk1"/>
              </a:buClr>
              <a:buSzPct val="101818"/>
              <a:buFont typeface="Arial"/>
              <a:buChar char="•"/>
            </a:pPr>
            <a:r>
              <a:rPr b="0" baseline="0" i="0" lang="en-US" sz="2240" u="none" cap="none" strike="noStrike">
                <a:solidFill>
                  <a:schemeClr val="dk1"/>
                </a:solidFill>
                <a:latin typeface="Calibri"/>
                <a:ea typeface="Calibri"/>
                <a:cs typeface="Calibri"/>
                <a:sym typeface="Calibri"/>
              </a:rPr>
              <a:t> </a:t>
            </a:r>
          </a:p>
          <a:p>
            <a:pPr indent="-342900" lvl="0" marL="342900" marR="0" rtl="0" algn="l">
              <a:lnSpc>
                <a:spcPct val="80000"/>
              </a:lnSpc>
              <a:spcBef>
                <a:spcPts val="448"/>
              </a:spcBef>
              <a:buClr>
                <a:schemeClr val="dk1"/>
              </a:buClr>
              <a:buSzPct val="101818"/>
              <a:buFont typeface="Arial"/>
              <a:buChar char="•"/>
            </a:pPr>
            <a:r>
              <a:rPr b="1" baseline="0" i="0" lang="en-US" sz="2240" u="sng" cap="none" strike="noStrike">
                <a:solidFill>
                  <a:schemeClr val="dk1"/>
                </a:solidFill>
                <a:latin typeface="Calibri"/>
                <a:ea typeface="Calibri"/>
                <a:cs typeface="Calibri"/>
                <a:sym typeface="Calibri"/>
              </a:rPr>
              <a:t>buffer zone</a:t>
            </a:r>
            <a:r>
              <a:rPr b="0" baseline="0" i="0" lang="en-US" sz="2240" u="none" cap="none" strike="noStrike">
                <a:solidFill>
                  <a:schemeClr val="dk1"/>
                </a:solidFill>
                <a:latin typeface="Calibri"/>
                <a:ea typeface="Calibri"/>
                <a:cs typeface="Calibri"/>
                <a:sym typeface="Calibri"/>
              </a:rPr>
              <a:t> = plants/vegetation around the banks of rivers to absorb &amp; slow runoff water</a:t>
            </a:r>
          </a:p>
          <a:p>
            <a:pPr indent="-342900" lvl="0" marL="342900" marR="0" rtl="0" algn="l">
              <a:lnSpc>
                <a:spcPct val="80000"/>
              </a:lnSpc>
              <a:spcBef>
                <a:spcPts val="448"/>
              </a:spcBef>
              <a:buClr>
                <a:schemeClr val="dk1"/>
              </a:buClr>
              <a:buSzPct val="101818"/>
              <a:buFont typeface="Arial"/>
              <a:buChar char="•"/>
            </a:pPr>
            <a:r>
              <a:rPr b="0" baseline="0" i="0" lang="en-US" sz="2240" u="none" cap="none" strike="noStrike">
                <a:solidFill>
                  <a:schemeClr val="dk1"/>
                </a:solidFill>
                <a:latin typeface="Calibri"/>
                <a:ea typeface="Calibri"/>
                <a:cs typeface="Calibri"/>
                <a:sym typeface="Calibri"/>
              </a:rPr>
              <a:t> </a:t>
            </a:r>
          </a:p>
          <a:p>
            <a:pPr indent="-342900" lvl="0" marL="342900" marR="0" rtl="0" algn="l">
              <a:lnSpc>
                <a:spcPct val="80000"/>
              </a:lnSpc>
              <a:spcBef>
                <a:spcPts val="448"/>
              </a:spcBef>
              <a:buClr>
                <a:schemeClr val="dk1"/>
              </a:buClr>
              <a:buSzPct val="101818"/>
              <a:buFont typeface="Arial"/>
              <a:buChar char="•"/>
            </a:pPr>
            <a:r>
              <a:rPr b="1" baseline="0" i="0" lang="en-US" sz="2240" u="sng" cap="none" strike="noStrike">
                <a:solidFill>
                  <a:schemeClr val="dk1"/>
                </a:solidFill>
                <a:latin typeface="Calibri"/>
                <a:ea typeface="Calibri"/>
                <a:cs typeface="Calibri"/>
                <a:sym typeface="Calibri"/>
              </a:rPr>
              <a:t>river delta</a:t>
            </a:r>
            <a:r>
              <a:rPr b="0" baseline="0" i="0" lang="en-US" sz="2240" u="none" cap="none" strike="noStrike">
                <a:solidFill>
                  <a:schemeClr val="dk1"/>
                </a:solidFill>
                <a:latin typeface="Calibri"/>
                <a:ea typeface="Calibri"/>
                <a:cs typeface="Calibri"/>
                <a:sym typeface="Calibri"/>
              </a:rPr>
              <a:t> =  triangle shaped, where a river slows before it enters a large body of water, </a:t>
            </a:r>
            <a:r>
              <a:rPr b="1" baseline="0" i="0" lang="en-US" sz="2240" u="none" cap="none" strike="noStrike">
                <a:solidFill>
                  <a:schemeClr val="dk1"/>
                </a:solidFill>
                <a:latin typeface="Calibri"/>
                <a:ea typeface="Calibri"/>
                <a:cs typeface="Calibri"/>
                <a:sym typeface="Calibri"/>
              </a:rPr>
              <a:t>high deposition</a:t>
            </a:r>
          </a:p>
          <a:p>
            <a:pPr indent="-200660" lvl="0" marL="342900" marR="0" rtl="0" algn="l">
              <a:lnSpc>
                <a:spcPct val="80000"/>
              </a:lnSpc>
              <a:spcBef>
                <a:spcPts val="448"/>
              </a:spcBef>
              <a:buClr>
                <a:schemeClr val="dk1"/>
              </a:buClr>
              <a:buFont typeface="Arial"/>
              <a:buNone/>
            </a:pPr>
            <a:r>
              <a:t/>
            </a:r>
            <a:endParaRPr b="0" baseline="0" i="0" sz="2240" u="none" cap="none" strike="noStrike">
              <a:solidFill>
                <a:schemeClr val="dk1"/>
              </a:solidFill>
              <a:latin typeface="Calibri"/>
              <a:ea typeface="Calibri"/>
              <a:cs typeface="Calibri"/>
              <a:sym typeface="Calibri"/>
            </a:endParaRPr>
          </a:p>
          <a:p>
            <a:pPr indent="-200660" lvl="0" marL="342900" marR="0" rtl="0" algn="l">
              <a:lnSpc>
                <a:spcPct val="80000"/>
              </a:lnSpc>
              <a:spcBef>
                <a:spcPts val="448"/>
              </a:spcBef>
              <a:buClr>
                <a:schemeClr val="dk1"/>
              </a:buClr>
              <a:buFont typeface="Arial"/>
              <a:buNone/>
            </a:pPr>
            <a:r>
              <a:t/>
            </a:r>
            <a:endParaRPr b="0" baseline="0" i="0" sz="2240" u="none" cap="none" strike="noStrike">
              <a:solidFill>
                <a:schemeClr val="dk1"/>
              </a:solidFill>
              <a:latin typeface="Calibri"/>
              <a:ea typeface="Calibri"/>
              <a:cs typeface="Calibri"/>
              <a:sym typeface="Calibri"/>
            </a:endParaRPr>
          </a:p>
          <a:p>
            <a:pPr indent="-342900" lvl="0" marL="342900" marR="0" rtl="0" algn="l">
              <a:lnSpc>
                <a:spcPct val="80000"/>
              </a:lnSpc>
              <a:spcBef>
                <a:spcPts val="448"/>
              </a:spcBef>
              <a:buClr>
                <a:schemeClr val="dk1"/>
              </a:buClr>
              <a:buSzPct val="101818"/>
              <a:buFont typeface="Arial"/>
              <a:buChar char="•"/>
            </a:pPr>
            <a:r>
              <a:rPr b="1" baseline="0" i="0" lang="en-US" sz="2240" u="sng" cap="none" strike="noStrike">
                <a:solidFill>
                  <a:schemeClr val="dk1"/>
                </a:solidFill>
                <a:latin typeface="Calibri"/>
                <a:ea typeface="Calibri"/>
                <a:cs typeface="Calibri"/>
                <a:sym typeface="Calibri"/>
              </a:rPr>
              <a:t>estuary</a:t>
            </a:r>
            <a:r>
              <a:rPr b="0" baseline="0" i="0" lang="en-US" sz="2240" u="none" cap="none" strike="noStrike">
                <a:solidFill>
                  <a:schemeClr val="dk1"/>
                </a:solidFill>
                <a:latin typeface="Calibri"/>
                <a:ea typeface="Calibri"/>
                <a:cs typeface="Calibri"/>
                <a:sym typeface="Calibri"/>
              </a:rPr>
              <a:t> =  ecosystem where fresh water mixes with salt water</a:t>
            </a:r>
          </a:p>
          <a:p>
            <a:pPr indent="0" lvl="0" marL="0" marR="0" rtl="0" algn="l">
              <a:lnSpc>
                <a:spcPct val="80000"/>
              </a:lnSpc>
              <a:spcBef>
                <a:spcPts val="448"/>
              </a:spcBef>
              <a:buNone/>
            </a:pPr>
            <a:r>
              <a:t/>
            </a:r>
            <a:endParaRPr/>
          </a:p>
          <a:p>
            <a:pPr indent="-342900" lvl="0" marL="342900" marR="0" rtl="0" algn="l">
              <a:lnSpc>
                <a:spcPct val="80000"/>
              </a:lnSpc>
              <a:spcBef>
                <a:spcPts val="448"/>
              </a:spcBef>
              <a:buClr>
                <a:schemeClr val="dk1"/>
              </a:buClr>
              <a:buSzPct val="101818"/>
              <a:buFont typeface="Arial"/>
              <a:buChar char="•"/>
            </a:pPr>
            <a:r>
              <a:rPr b="1" baseline="0" i="0" lang="en-US" sz="2240" u="sng" cap="none" strike="noStrike">
                <a:solidFill>
                  <a:schemeClr val="dk1"/>
                </a:solidFill>
                <a:latin typeface="Calibri"/>
                <a:ea typeface="Calibri"/>
                <a:cs typeface="Calibri"/>
                <a:sym typeface="Calibri"/>
              </a:rPr>
              <a:t>turbidity</a:t>
            </a:r>
            <a:r>
              <a:rPr b="1" baseline="0" i="0" lang="en-US" sz="2240" u="none" cap="none" strike="noStrike">
                <a:solidFill>
                  <a:schemeClr val="dk1"/>
                </a:solidFill>
                <a:latin typeface="Calibri"/>
                <a:ea typeface="Calibri"/>
                <a:cs typeface="Calibri"/>
                <a:sym typeface="Calibri"/>
              </a:rPr>
              <a:t> </a:t>
            </a:r>
            <a:r>
              <a:rPr b="0" baseline="0" i="0" lang="en-US" sz="2240" u="none" cap="none" strike="noStrike">
                <a:solidFill>
                  <a:schemeClr val="dk1"/>
                </a:solidFill>
                <a:latin typeface="Calibri"/>
                <a:ea typeface="Calibri"/>
                <a:cs typeface="Calibri"/>
                <a:sym typeface="Calibri"/>
              </a:rPr>
              <a:t>=  measure of how clear water is; high turbidity is a sign of an unhealthy stream</a:t>
            </a:r>
          </a:p>
          <a:p>
            <a:pPr indent="-200660" lvl="0" marL="342900" marR="0" rtl="0" algn="l">
              <a:lnSpc>
                <a:spcPct val="80000"/>
              </a:lnSpc>
              <a:spcBef>
                <a:spcPts val="448"/>
              </a:spcBef>
              <a:buClr>
                <a:schemeClr val="dk1"/>
              </a:buClr>
              <a:buFont typeface="Arial"/>
              <a:buNone/>
            </a:pPr>
            <a:r>
              <a:t/>
            </a:r>
            <a:endParaRPr b="0" baseline="0" i="0" sz="2240" u="none" cap="none" strike="noStrike">
              <a:solidFill>
                <a:schemeClr val="dk1"/>
              </a:solidFill>
              <a:latin typeface="Calibri"/>
              <a:ea typeface="Calibri"/>
              <a:cs typeface="Calibri"/>
              <a:sym typeface="Calibri"/>
            </a:endParaRPr>
          </a:p>
          <a:p>
            <a:pPr indent="-200660" lvl="0" marL="342900" marR="0" rtl="0" algn="l">
              <a:lnSpc>
                <a:spcPct val="80000"/>
              </a:lnSpc>
              <a:spcBef>
                <a:spcPts val="448"/>
              </a:spcBef>
              <a:buClr>
                <a:schemeClr val="dk1"/>
              </a:buClr>
              <a:buFont typeface="Arial"/>
              <a:buNone/>
            </a:pPr>
            <a:r>
              <a:t/>
            </a:r>
            <a:endParaRPr b="0" baseline="0" i="0" sz="224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type="title"/>
          </p:nvPr>
        </p:nvSpPr>
        <p:spPr>
          <a:xfrm>
            <a:off x="457200" y="152400"/>
            <a:ext cx="8229600" cy="762000"/>
          </a:xfrm>
          <a:prstGeom prst="rect">
            <a:avLst/>
          </a:prstGeom>
          <a:no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Surface Water</a:t>
            </a:r>
          </a:p>
        </p:txBody>
      </p:sp>
      <p:sp>
        <p:nvSpPr>
          <p:cNvPr id="303" name="Shape 303"/>
          <p:cNvSpPr txBox="1"/>
          <p:nvPr>
            <p:ph idx="1" type="body"/>
          </p:nvPr>
        </p:nvSpPr>
        <p:spPr>
          <a:xfrm>
            <a:off x="304800" y="990600"/>
            <a:ext cx="8534399" cy="2185988"/>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buClr>
                <a:schemeClr val="dk1"/>
              </a:buClr>
              <a:buSzPct val="98666"/>
              <a:buFont typeface="Arial"/>
              <a:buChar char="•"/>
            </a:pPr>
            <a:r>
              <a:rPr b="1" baseline="0" i="0" lang="en-US" sz="2960" u="sng" cap="none" strike="noStrike">
                <a:solidFill>
                  <a:schemeClr val="dk1"/>
                </a:solidFill>
                <a:latin typeface="Calibri"/>
                <a:ea typeface="Calibri"/>
                <a:cs typeface="Calibri"/>
                <a:sym typeface="Calibri"/>
              </a:rPr>
              <a:t>stormwater</a:t>
            </a:r>
            <a:r>
              <a:rPr b="0" baseline="0" i="0" lang="en-US" sz="2960" u="none" cap="none" strike="noStrike">
                <a:solidFill>
                  <a:schemeClr val="dk1"/>
                </a:solidFill>
                <a:latin typeface="Calibri"/>
                <a:ea typeface="Calibri"/>
                <a:cs typeface="Calibri"/>
                <a:sym typeface="Calibri"/>
              </a:rPr>
              <a:t> =  </a:t>
            </a:r>
            <a:r>
              <a:rPr b="1" baseline="0" i="0" lang="en-US" sz="2960" u="none" cap="none" strike="noStrike">
                <a:solidFill>
                  <a:schemeClr val="dk1"/>
                </a:solidFill>
                <a:latin typeface="Calibri"/>
                <a:ea typeface="Calibri"/>
                <a:cs typeface="Calibri"/>
                <a:sym typeface="Calibri"/>
              </a:rPr>
              <a:t>runoff</a:t>
            </a:r>
            <a:r>
              <a:rPr b="0" baseline="0" i="0" lang="en-US" sz="2960" u="none" cap="none" strike="noStrike">
                <a:solidFill>
                  <a:schemeClr val="dk1"/>
                </a:solidFill>
                <a:latin typeface="Calibri"/>
                <a:ea typeface="Calibri"/>
                <a:cs typeface="Calibri"/>
                <a:sym typeface="Calibri"/>
              </a:rPr>
              <a:t> from impermeable urban areas such as rooftops, roads, &amp; parking lots</a:t>
            </a:r>
          </a:p>
          <a:p>
            <a:pPr indent="-342900" lvl="0" marL="342900" marR="0" rtl="0" algn="l">
              <a:lnSpc>
                <a:spcPct val="80000"/>
              </a:lnSpc>
              <a:spcBef>
                <a:spcPts val="592"/>
              </a:spcBef>
              <a:buClr>
                <a:schemeClr val="dk1"/>
              </a:buClr>
              <a:buFont typeface="Arial"/>
              <a:buNone/>
            </a:pPr>
            <a:r>
              <a:t/>
            </a:r>
            <a:endParaRPr b="0" baseline="0" i="0" sz="2960" u="none" cap="none" strike="noStrike">
              <a:solidFill>
                <a:schemeClr val="dk1"/>
              </a:solidFill>
              <a:latin typeface="Calibri"/>
              <a:ea typeface="Calibri"/>
              <a:cs typeface="Calibri"/>
              <a:sym typeface="Calibri"/>
            </a:endParaRPr>
          </a:p>
          <a:p>
            <a:pPr indent="-342900" lvl="0" marL="342900" marR="0" rtl="0" algn="l">
              <a:lnSpc>
                <a:spcPct val="80000"/>
              </a:lnSpc>
              <a:spcBef>
                <a:spcPts val="592"/>
              </a:spcBef>
              <a:buClr>
                <a:schemeClr val="dk1"/>
              </a:buClr>
              <a:buSzPct val="98666"/>
              <a:buFont typeface="Arial"/>
              <a:buChar char="•"/>
            </a:pPr>
            <a:r>
              <a:rPr b="1" baseline="0" i="0" lang="en-US" sz="2960" u="sng" cap="none" strike="noStrike">
                <a:solidFill>
                  <a:schemeClr val="dk1"/>
                </a:solidFill>
                <a:latin typeface="Calibri"/>
                <a:ea typeface="Calibri"/>
                <a:cs typeface="Calibri"/>
                <a:sym typeface="Calibri"/>
              </a:rPr>
              <a:t>wastewate</a:t>
            </a:r>
            <a:r>
              <a:rPr b="0" baseline="0" i="0" lang="en-US" sz="2960" u="sng" cap="none" strike="noStrike">
                <a:solidFill>
                  <a:schemeClr val="dk1"/>
                </a:solidFill>
                <a:latin typeface="Calibri"/>
                <a:ea typeface="Calibri"/>
                <a:cs typeface="Calibri"/>
                <a:sym typeface="Calibri"/>
              </a:rPr>
              <a:t>r</a:t>
            </a:r>
            <a:r>
              <a:rPr b="0" baseline="0" i="0" lang="en-US" sz="2960" u="none" cap="none" strike="noStrike">
                <a:solidFill>
                  <a:schemeClr val="dk1"/>
                </a:solidFill>
                <a:latin typeface="Calibri"/>
                <a:ea typeface="Calibri"/>
                <a:cs typeface="Calibri"/>
                <a:sym typeface="Calibri"/>
              </a:rPr>
              <a:t> = </a:t>
            </a:r>
            <a:r>
              <a:rPr b="1" baseline="0" i="0" lang="en-US" sz="2960" u="none" cap="none" strike="noStrike">
                <a:solidFill>
                  <a:schemeClr val="dk1"/>
                </a:solidFill>
                <a:latin typeface="Calibri"/>
                <a:ea typeface="Calibri"/>
                <a:cs typeface="Calibri"/>
                <a:sym typeface="Calibri"/>
              </a:rPr>
              <a:t>sewage</a:t>
            </a:r>
            <a:r>
              <a:rPr b="0" baseline="0" i="0" lang="en-US" sz="2960" u="none" cap="none" strike="noStrike">
                <a:solidFill>
                  <a:schemeClr val="dk1"/>
                </a:solidFill>
                <a:latin typeface="Calibri"/>
                <a:ea typeface="Calibri"/>
                <a:cs typeface="Calibri"/>
                <a:sym typeface="Calibri"/>
              </a:rPr>
              <a:t> or any other water used and considered unhealthy</a:t>
            </a:r>
          </a:p>
          <a:p>
            <a:pPr indent="-154940" lvl="0" marL="342900" marR="0" rtl="0" algn="l">
              <a:lnSpc>
                <a:spcPct val="80000"/>
              </a:lnSpc>
              <a:spcBef>
                <a:spcPts val="592"/>
              </a:spcBef>
              <a:buClr>
                <a:schemeClr val="dk1"/>
              </a:buClr>
              <a:buFont typeface="Arial"/>
              <a:buNone/>
            </a:pPr>
            <a:r>
              <a:t/>
            </a:r>
            <a:endParaRPr b="0" baseline="0" i="0" sz="2960" u="none" cap="none" strike="noStrike">
              <a:solidFill>
                <a:schemeClr val="dk1"/>
              </a:solidFill>
              <a:latin typeface="Calibri"/>
              <a:ea typeface="Calibri"/>
              <a:cs typeface="Calibri"/>
              <a:sym typeface="Calibri"/>
            </a:endParaRPr>
          </a:p>
        </p:txBody>
      </p:sp>
      <p:sp>
        <p:nvSpPr>
          <p:cNvPr id="304" name="Shape 304"/>
          <p:cNvSpPr txBox="1"/>
          <p:nvPr>
            <p:ph idx="2" type="body"/>
          </p:nvPr>
        </p:nvSpPr>
        <p:spPr>
          <a:xfrm>
            <a:off x="457200" y="3938587"/>
            <a:ext cx="8229600" cy="2187574"/>
          </a:xfrm>
          <a:prstGeom prst="rect">
            <a:avLst/>
          </a:prstGeom>
          <a:noFill/>
          <a:ln>
            <a:noFill/>
          </a:ln>
        </p:spPr>
        <p:txBody>
          <a:bodyPr anchorCtr="0" anchor="t" bIns="45700" lIns="91425" rIns="91425" tIns="45700">
            <a:noAutofit/>
          </a:bodyPr>
          <a:lstStyle/>
          <a:p>
            <a:pPr indent="-139700" lvl="0" marL="342900" marR="0" rtl="0" algn="l">
              <a:spcBef>
                <a:spcPts val="0"/>
              </a:spcBef>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457200" y="277812"/>
            <a:ext cx="8229600" cy="1139825"/>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Contaminant Spreading</a:t>
            </a:r>
          </a:p>
        </p:txBody>
      </p:sp>
      <p:sp>
        <p:nvSpPr>
          <p:cNvPr id="310" name="Shape 310"/>
          <p:cNvSpPr txBox="1"/>
          <p:nvPr>
            <p:ph idx="1" type="body"/>
          </p:nvPr>
        </p:nvSpPr>
        <p:spPr>
          <a:xfrm>
            <a:off x="0" y="1295400"/>
            <a:ext cx="9144000" cy="21717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Char char="•"/>
            </a:pPr>
            <a:r>
              <a:rPr b="1" baseline="0" i="0" lang="en-US" sz="2800" u="none" cap="none" strike="noStrike">
                <a:solidFill>
                  <a:schemeClr val="dk1"/>
                </a:solidFill>
                <a:latin typeface="Carme"/>
                <a:ea typeface="Carme"/>
                <a:cs typeface="Carme"/>
                <a:sym typeface="Carme"/>
              </a:rPr>
              <a:t>Flow downhill</a:t>
            </a:r>
            <a:r>
              <a:rPr b="0" baseline="0" i="0" lang="en-US" sz="2800" u="none" cap="none" strike="noStrike">
                <a:solidFill>
                  <a:schemeClr val="dk1"/>
                </a:solidFill>
                <a:latin typeface="Carme"/>
                <a:ea typeface="Carme"/>
                <a:cs typeface="Carme"/>
                <a:sym typeface="Carme"/>
              </a:rPr>
              <a:t> – contaminants leaked into the ground at the top of a hill will flow downhill </a:t>
            </a:r>
          </a:p>
          <a:p>
            <a:pPr indent="-342900" lvl="0" marL="342900" marR="0" rtl="0" algn="l">
              <a:spcBef>
                <a:spcPts val="560"/>
              </a:spcBef>
              <a:buClr>
                <a:schemeClr val="dk1"/>
              </a:buClr>
              <a:buSzPct val="100000"/>
              <a:buFont typeface="Arial"/>
              <a:buChar char="•"/>
            </a:pPr>
            <a:r>
              <a:rPr b="1" baseline="0" i="0" lang="en-US" sz="2800" u="none" cap="none" strike="noStrike">
                <a:solidFill>
                  <a:schemeClr val="dk1"/>
                </a:solidFill>
                <a:latin typeface="Carme"/>
                <a:ea typeface="Carme"/>
                <a:cs typeface="Carme"/>
                <a:sym typeface="Carme"/>
              </a:rPr>
              <a:t>Rainwater runoff</a:t>
            </a:r>
            <a:r>
              <a:rPr b="0" baseline="0" i="0" lang="en-US" sz="2800" u="none" cap="none" strike="noStrike">
                <a:solidFill>
                  <a:schemeClr val="dk1"/>
                </a:solidFill>
                <a:latin typeface="Carme"/>
                <a:ea typeface="Carme"/>
                <a:cs typeface="Carme"/>
                <a:sym typeface="Carme"/>
              </a:rPr>
              <a:t> – runs through the contaminant, absorbs it, and transfers it to another area</a:t>
            </a:r>
          </a:p>
        </p:txBody>
      </p:sp>
      <p:pic>
        <p:nvPicPr>
          <p:cNvPr id="311" name="Shape 311"/>
          <p:cNvPicPr preferRelativeResize="0"/>
          <p:nvPr>
            <p:ph idx="2" type="body"/>
          </p:nvPr>
        </p:nvPicPr>
        <p:blipFill rotWithShape="1">
          <a:blip r:embed="rId3">
            <a:alphaModFix/>
          </a:blip>
          <a:srcRect b="0" l="0" r="0" t="0"/>
          <a:stretch/>
        </p:blipFill>
        <p:spPr>
          <a:xfrm>
            <a:off x="152400" y="3276600"/>
            <a:ext cx="8839199" cy="3538537"/>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txBox="1"/>
          <p:nvPr>
            <p:ph type="title"/>
          </p:nvPr>
        </p:nvSpPr>
        <p:spPr>
          <a:xfrm>
            <a:off x="685800" y="457200"/>
            <a:ext cx="77724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Groundwater Cleaning</a:t>
            </a:r>
          </a:p>
        </p:txBody>
      </p:sp>
      <p:sp>
        <p:nvSpPr>
          <p:cNvPr id="318" name="Shape 318"/>
          <p:cNvSpPr txBox="1"/>
          <p:nvPr>
            <p:ph idx="1" type="body"/>
          </p:nvPr>
        </p:nvSpPr>
        <p:spPr>
          <a:xfrm>
            <a:off x="0" y="1371600"/>
            <a:ext cx="4572000" cy="47244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Char char="•"/>
            </a:pPr>
            <a:r>
              <a:rPr b="1" baseline="0" i="0" lang="en-US" sz="2800" u="none" cap="none" strike="noStrike">
                <a:solidFill>
                  <a:schemeClr val="dk1"/>
                </a:solidFill>
                <a:latin typeface="Carme"/>
                <a:ea typeface="Carme"/>
                <a:cs typeface="Carme"/>
                <a:sym typeface="Carme"/>
              </a:rPr>
              <a:t>Infiltration/Percolation</a:t>
            </a:r>
            <a:r>
              <a:rPr b="0" baseline="0" i="0" lang="en-US" sz="2800" u="none" cap="none" strike="noStrike">
                <a:solidFill>
                  <a:schemeClr val="dk1"/>
                </a:solidFill>
                <a:latin typeface="Carme"/>
                <a:ea typeface="Carme"/>
                <a:cs typeface="Carme"/>
                <a:sym typeface="Carme"/>
              </a:rPr>
              <a:t> - if water travels slowly through permeable sediment, the water is purified </a:t>
            </a:r>
          </a:p>
        </p:txBody>
      </p:sp>
      <p:pic>
        <p:nvPicPr>
          <p:cNvPr id="319" name="Shape 319"/>
          <p:cNvPicPr preferRelativeResize="0"/>
          <p:nvPr>
            <p:ph idx="2" type="body"/>
          </p:nvPr>
        </p:nvPicPr>
        <p:blipFill rotWithShape="1">
          <a:blip r:embed="rId3">
            <a:alphaModFix/>
          </a:blip>
          <a:srcRect b="0" l="0" r="0" t="0"/>
          <a:stretch/>
        </p:blipFill>
        <p:spPr>
          <a:xfrm>
            <a:off x="4648200" y="1447800"/>
            <a:ext cx="4495800" cy="411480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sp>
        <p:nvSpPr>
          <p:cNvPr id="325" name="Shape 325"/>
          <p:cNvSpPr txBox="1"/>
          <p:nvPr>
            <p:ph type="title"/>
          </p:nvPr>
        </p:nvSpPr>
        <p:spPr>
          <a:xfrm>
            <a:off x="533400" y="152400"/>
            <a:ext cx="7772400" cy="533399"/>
          </a:xfrm>
          <a:prstGeom prst="rect">
            <a:avLst/>
          </a:prstGeom>
          <a:solidFill>
            <a:srgbClr val="FFFF00"/>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3200" u="none" cap="none" strike="noStrike">
                <a:solidFill>
                  <a:schemeClr val="dk1"/>
                </a:solidFill>
                <a:latin typeface="Calibri"/>
                <a:ea typeface="Calibri"/>
                <a:cs typeface="Calibri"/>
                <a:sym typeface="Calibri"/>
              </a:rPr>
              <a:t>answer with a partner:</a:t>
            </a:r>
          </a:p>
        </p:txBody>
      </p:sp>
      <p:sp>
        <p:nvSpPr>
          <p:cNvPr id="326" name="Shape 326"/>
          <p:cNvSpPr txBox="1"/>
          <p:nvPr>
            <p:ph idx="1" type="body"/>
          </p:nvPr>
        </p:nvSpPr>
        <p:spPr>
          <a:xfrm>
            <a:off x="685800" y="762000"/>
            <a:ext cx="8001000" cy="5562600"/>
          </a:xfrm>
          <a:prstGeom prst="rect">
            <a:avLst/>
          </a:prstGeom>
          <a:noFill/>
          <a:ln>
            <a:noFill/>
          </a:ln>
        </p:spPr>
        <p:txBody>
          <a:bodyPr anchorCtr="0" anchor="t" bIns="45700" lIns="91425" rIns="91425" tIns="45700">
            <a:noAutofit/>
          </a:bodyPr>
          <a:lstStyle/>
          <a:p>
            <a:pPr indent="-514350" lvl="0" marL="514350" marR="0" rtl="0" algn="l">
              <a:spcBef>
                <a:spcPts val="0"/>
              </a:spcBef>
              <a:buClr>
                <a:schemeClr val="dk1"/>
              </a:buClr>
              <a:buSzPct val="100000"/>
              <a:buFont typeface="Calibri"/>
              <a:buAutoNum type="arabicPeriod"/>
            </a:pPr>
            <a:r>
              <a:rPr b="0" baseline="0" i="0" lang="en-US" sz="3200" u="none" cap="none" strike="noStrike">
                <a:solidFill>
                  <a:schemeClr val="dk1"/>
                </a:solidFill>
                <a:latin typeface="Calibri"/>
                <a:ea typeface="Calibri"/>
                <a:cs typeface="Calibri"/>
                <a:sym typeface="Calibri"/>
              </a:rPr>
              <a:t>What is a cone of depression?</a:t>
            </a:r>
          </a:p>
          <a:p>
            <a:pPr indent="-514350" lvl="0" marL="514350" marR="0" rtl="0" algn="l">
              <a:spcBef>
                <a:spcPts val="640"/>
              </a:spcBef>
              <a:buClr>
                <a:schemeClr val="dk1"/>
              </a:buClr>
              <a:buSzPct val="100000"/>
              <a:buFont typeface="Calibri"/>
              <a:buAutoNum type="arabicPeriod"/>
            </a:pPr>
            <a:r>
              <a:rPr b="0" baseline="0" i="0" lang="en-US" sz="3200" u="none" cap="none" strike="noStrike">
                <a:solidFill>
                  <a:schemeClr val="dk1"/>
                </a:solidFill>
                <a:latin typeface="Calibri"/>
                <a:ea typeface="Calibri"/>
                <a:cs typeface="Calibri"/>
                <a:sym typeface="Calibri"/>
              </a:rPr>
              <a:t>What is another word for the “zone of saturation”?</a:t>
            </a:r>
          </a:p>
          <a:p>
            <a:pPr indent="-514350" lvl="0" marL="514350" marR="0" rtl="0" algn="l">
              <a:spcBef>
                <a:spcPts val="640"/>
              </a:spcBef>
              <a:buClr>
                <a:schemeClr val="dk1"/>
              </a:buClr>
              <a:buSzPct val="100000"/>
              <a:buFont typeface="Calibri"/>
              <a:buAutoNum type="arabicPeriod"/>
            </a:pPr>
            <a:r>
              <a:rPr b="0" baseline="0" i="0" lang="en-US" sz="3200" u="none" cap="none" strike="noStrike">
                <a:solidFill>
                  <a:schemeClr val="dk1"/>
                </a:solidFill>
                <a:latin typeface="Calibri"/>
                <a:ea typeface="Calibri"/>
                <a:cs typeface="Calibri"/>
                <a:sym typeface="Calibri"/>
              </a:rPr>
              <a:t>What is transpiration?</a:t>
            </a:r>
          </a:p>
          <a:p>
            <a:pPr indent="-514350" lvl="0" marL="514350" marR="0" rtl="0" algn="l">
              <a:spcBef>
                <a:spcPts val="640"/>
              </a:spcBef>
              <a:buClr>
                <a:schemeClr val="dk1"/>
              </a:buClr>
              <a:buSzPct val="100000"/>
              <a:buFont typeface="Calibri"/>
              <a:buAutoNum type="arabicPeriod"/>
            </a:pPr>
            <a:r>
              <a:rPr b="0" baseline="0" i="0" lang="en-US" sz="3200" u="none" cap="none" strike="noStrike">
                <a:solidFill>
                  <a:schemeClr val="dk1"/>
                </a:solidFill>
                <a:latin typeface="Calibri"/>
                <a:ea typeface="Calibri"/>
                <a:cs typeface="Calibri"/>
                <a:sym typeface="Calibri"/>
              </a:rPr>
              <a:t>List 3 materials that are permeable.</a:t>
            </a:r>
          </a:p>
          <a:p>
            <a:pPr indent="-514350" lvl="0" marL="514350" marR="0" rtl="0" algn="l">
              <a:spcBef>
                <a:spcPts val="640"/>
              </a:spcBef>
              <a:buClr>
                <a:schemeClr val="dk1"/>
              </a:buClr>
              <a:buSzPct val="100000"/>
              <a:buFont typeface="Calibri"/>
              <a:buAutoNum type="arabicPeriod"/>
            </a:pPr>
            <a:r>
              <a:rPr b="0" baseline="0" i="0" lang="en-US" sz="3200" u="none" cap="none" strike="noStrike">
                <a:solidFill>
                  <a:schemeClr val="dk1"/>
                </a:solidFill>
                <a:latin typeface="Calibri"/>
                <a:ea typeface="Calibri"/>
                <a:cs typeface="Calibri"/>
                <a:sym typeface="Calibri"/>
              </a:rPr>
              <a:t>What is an artesian well?</a:t>
            </a:r>
          </a:p>
          <a:p>
            <a:pPr indent="-514350" lvl="0" marL="514350" marR="0" rtl="0" algn="l">
              <a:spcBef>
                <a:spcPts val="640"/>
              </a:spcBef>
              <a:buClr>
                <a:schemeClr val="dk1"/>
              </a:buClr>
              <a:buSzPct val="100000"/>
              <a:buFont typeface="Calibri"/>
              <a:buAutoNum type="arabicPeriod"/>
            </a:pPr>
            <a:r>
              <a:rPr b="0" baseline="0" i="0" lang="en-US" sz="3200" u="none" cap="none" strike="noStrike">
                <a:solidFill>
                  <a:schemeClr val="dk1"/>
                </a:solidFill>
                <a:latin typeface="Calibri"/>
                <a:ea typeface="Calibri"/>
                <a:cs typeface="Calibri"/>
                <a:sym typeface="Calibri"/>
              </a:rPr>
              <a:t>Give 2 examples of nonpoint pollution.</a:t>
            </a:r>
          </a:p>
          <a:p>
            <a:pPr indent="-514350" lvl="0" marL="514350" marR="0" rtl="0" algn="l">
              <a:spcBef>
                <a:spcPts val="640"/>
              </a:spcBef>
              <a:buClr>
                <a:schemeClr val="dk1"/>
              </a:buClr>
              <a:buSzPct val="100000"/>
              <a:buFont typeface="Calibri"/>
              <a:buAutoNum type="arabicPeriod"/>
            </a:pPr>
            <a:r>
              <a:rPr b="0" baseline="0" i="0" lang="en-US" sz="3200" u="none" cap="none" strike="noStrike">
                <a:solidFill>
                  <a:schemeClr val="dk1"/>
                </a:solidFill>
                <a:latin typeface="Calibri"/>
                <a:ea typeface="Calibri"/>
                <a:cs typeface="Calibri"/>
                <a:sym typeface="Calibri"/>
              </a:rPr>
              <a:t>What is an unconfined aquifer?</a:t>
            </a:r>
          </a:p>
          <a:p>
            <a:pPr indent="-514350" lvl="0" marL="514350" marR="0" rtl="0" algn="l">
              <a:spcBef>
                <a:spcPts val="640"/>
              </a:spcBef>
              <a:buClr>
                <a:schemeClr val="dk1"/>
              </a:buClr>
              <a:buSzPct val="100000"/>
              <a:buFont typeface="Calibri"/>
              <a:buAutoNum type="arabicPeriod"/>
            </a:pPr>
            <a:r>
              <a:rPr b="0" baseline="0" i="0" lang="en-US" sz="3200" u="none" cap="none" strike="noStrike">
                <a:solidFill>
                  <a:schemeClr val="dk1"/>
                </a:solidFill>
                <a:latin typeface="Calibri"/>
                <a:ea typeface="Calibri"/>
                <a:cs typeface="Calibri"/>
                <a:sym typeface="Calibri"/>
              </a:rPr>
              <a:t>What is porosity?</a:t>
            </a:r>
          </a:p>
          <a:p>
            <a:pPr indent="-311150" lvl="0" marL="514350" marR="0" rtl="0" algn="l">
              <a:spcBef>
                <a:spcPts val="640"/>
              </a:spcBef>
              <a:buClr>
                <a:schemeClr val="dk1"/>
              </a:buClr>
              <a:buFont typeface="Calibri"/>
              <a:buNone/>
            </a:pPr>
            <a:r>
              <a:t/>
            </a:r>
            <a:endParaRPr b="0" baseline="0" i="0" sz="32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ph idx="1" type="body"/>
          </p:nvPr>
        </p:nvSpPr>
        <p:spPr>
          <a:xfrm>
            <a:off x="152400" y="152400"/>
            <a:ext cx="8839199" cy="2438399"/>
          </a:xfrm>
          <a:prstGeom prst="rect">
            <a:avLst/>
          </a:prstGeom>
          <a:noFill/>
          <a:ln>
            <a:noFill/>
          </a:ln>
        </p:spPr>
        <p:txBody>
          <a:bodyPr anchorCtr="0" anchor="t" bIns="45700" lIns="91425" rIns="91425" tIns="45700">
            <a:noAutofit/>
          </a:bodyPr>
          <a:lstStyle/>
          <a:p>
            <a:pPr indent="-342900" lvl="0" marL="342900" marR="0" rtl="0" algn="ctr">
              <a:lnSpc>
                <a:spcPct val="90000"/>
              </a:lnSpc>
              <a:spcBef>
                <a:spcPts val="0"/>
              </a:spcBef>
              <a:buClr>
                <a:schemeClr val="dk1"/>
              </a:buClr>
              <a:buSzPct val="100000"/>
              <a:buFont typeface="Arial"/>
              <a:buChar char="•"/>
            </a:pPr>
            <a:r>
              <a:rPr b="1" baseline="0" i="0" lang="en-US" sz="2400" u="sng" cap="none" strike="noStrike">
                <a:solidFill>
                  <a:schemeClr val="dk1"/>
                </a:solidFill>
                <a:latin typeface="Calibri"/>
                <a:ea typeface="Calibri"/>
                <a:cs typeface="Calibri"/>
                <a:sym typeface="Calibri"/>
              </a:rPr>
              <a:t>River basin</a:t>
            </a:r>
            <a:r>
              <a:rPr b="1" baseline="0" i="0" lang="en-US" sz="2400" u="none" cap="none" strike="noStrike">
                <a:solidFill>
                  <a:schemeClr val="dk1"/>
                </a:solidFill>
                <a:latin typeface="Calibri"/>
                <a:ea typeface="Calibri"/>
                <a:cs typeface="Calibri"/>
                <a:sym typeface="Calibri"/>
              </a:rPr>
              <a:t> </a:t>
            </a:r>
            <a:r>
              <a:rPr b="0" baseline="0" i="0" lang="en-US" sz="2400" u="none" cap="none" strike="noStrike">
                <a:solidFill>
                  <a:schemeClr val="dk1"/>
                </a:solidFill>
                <a:latin typeface="Calibri"/>
                <a:ea typeface="Calibri"/>
                <a:cs typeface="Calibri"/>
                <a:sym typeface="Calibri"/>
              </a:rPr>
              <a:t>(</a:t>
            </a:r>
            <a:r>
              <a:rPr b="1" baseline="0" i="1" lang="en-US" sz="2400" u="none" cap="none" strike="noStrike">
                <a:solidFill>
                  <a:schemeClr val="dk1"/>
                </a:solidFill>
                <a:latin typeface="Calibri"/>
                <a:ea typeface="Calibri"/>
                <a:cs typeface="Calibri"/>
                <a:sym typeface="Calibri"/>
              </a:rPr>
              <a:t>watershed</a:t>
            </a:r>
            <a:r>
              <a:rPr b="0" baseline="0" i="0" lang="en-US" sz="2400" u="none" cap="none" strike="noStrike">
                <a:solidFill>
                  <a:schemeClr val="dk1"/>
                </a:solidFill>
                <a:latin typeface="Calibri"/>
                <a:ea typeface="Calibri"/>
                <a:cs typeface="Calibri"/>
                <a:sym typeface="Calibri"/>
              </a:rPr>
              <a:t>) = entire land area that drains into streams that flow into one large river.</a:t>
            </a:r>
          </a:p>
          <a:p>
            <a:pPr indent="-342900" lvl="0" marL="342900" marR="0" rtl="0" algn="ctr">
              <a:lnSpc>
                <a:spcPct val="90000"/>
              </a:lnSpc>
              <a:spcBef>
                <a:spcPts val="480"/>
              </a:spcBef>
              <a:buClr>
                <a:schemeClr val="dk1"/>
              </a:buClr>
              <a:buSzPct val="100000"/>
              <a:buFont typeface="Arial"/>
              <a:buChar char="•"/>
            </a:pPr>
            <a:r>
              <a:rPr b="1" baseline="0" i="0" lang="en-US" sz="2400" u="sng" cap="none" strike="noStrike">
                <a:solidFill>
                  <a:schemeClr val="dk1"/>
                </a:solidFill>
                <a:latin typeface="Calibri"/>
                <a:ea typeface="Calibri"/>
                <a:cs typeface="Calibri"/>
                <a:sym typeface="Calibri"/>
              </a:rPr>
              <a:t>Divide</a:t>
            </a:r>
            <a:r>
              <a:rPr b="1" baseline="0" i="0" lang="en-US" sz="2400" u="none" cap="none" strike="noStrike">
                <a:solidFill>
                  <a:schemeClr val="dk1"/>
                </a:solidFill>
                <a:latin typeface="Calibri"/>
                <a:ea typeface="Calibri"/>
                <a:cs typeface="Calibri"/>
                <a:sym typeface="Calibri"/>
              </a:rPr>
              <a:t> </a:t>
            </a:r>
            <a:r>
              <a:rPr b="0" baseline="0" i="0" lang="en-US" sz="2400" u="none" cap="none" strike="noStrike">
                <a:solidFill>
                  <a:schemeClr val="dk1"/>
                </a:solidFill>
                <a:latin typeface="Calibri"/>
                <a:ea typeface="Calibri"/>
                <a:cs typeface="Calibri"/>
                <a:sym typeface="Calibri"/>
              </a:rPr>
              <a:t>= imaginary line at high elevation points that separates river basins from each other.</a:t>
            </a:r>
          </a:p>
          <a:p>
            <a:pPr indent="-342900" lvl="0" marL="342900" marR="0" rtl="0" algn="l">
              <a:lnSpc>
                <a:spcPct val="90000"/>
              </a:lnSpc>
              <a:spcBef>
                <a:spcPts val="480"/>
              </a:spcBef>
              <a:buClr>
                <a:schemeClr val="dk1"/>
              </a:buClr>
              <a:buSzPct val="100000"/>
              <a:buFont typeface="Arial"/>
              <a:buChar char="•"/>
            </a:pPr>
            <a:r>
              <a:rPr b="1" baseline="0" i="0" lang="en-US" sz="2400" u="sng" cap="none" strike="noStrike">
                <a:solidFill>
                  <a:schemeClr val="dk1"/>
                </a:solidFill>
                <a:latin typeface="Calibri"/>
                <a:ea typeface="Calibri"/>
                <a:cs typeface="Calibri"/>
                <a:sym typeface="Calibri"/>
              </a:rPr>
              <a:t>Tributaries</a:t>
            </a:r>
            <a:r>
              <a:rPr b="0" baseline="0" i="0" lang="en-US" sz="2400" u="none" cap="none" strike="noStrike">
                <a:solidFill>
                  <a:schemeClr val="dk1"/>
                </a:solidFill>
                <a:latin typeface="Calibri"/>
                <a:ea typeface="Calibri"/>
                <a:cs typeface="Calibri"/>
                <a:sym typeface="Calibri"/>
              </a:rPr>
              <a:t> = small streams that flow into larger streams &amp; rivers.</a:t>
            </a:r>
          </a:p>
        </p:txBody>
      </p:sp>
      <p:pic>
        <p:nvPicPr>
          <p:cNvPr id="332" name="Shape 332"/>
          <p:cNvPicPr preferRelativeResize="0"/>
          <p:nvPr/>
        </p:nvPicPr>
        <p:blipFill rotWithShape="1">
          <a:blip r:embed="rId3">
            <a:alphaModFix/>
          </a:blip>
          <a:srcRect b="0" l="0" r="0" t="0"/>
          <a:stretch/>
        </p:blipFill>
        <p:spPr>
          <a:xfrm>
            <a:off x="0" y="2209800"/>
            <a:ext cx="9144000" cy="4648199"/>
          </a:xfrm>
          <a:prstGeom prst="rect">
            <a:avLst/>
          </a:prstGeom>
          <a:noFill/>
          <a:ln>
            <a:no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nvSpPr>
        <p:spPr>
          <a:xfrm>
            <a:off x="914400" y="1371600"/>
            <a:ext cx="7391399" cy="1815881"/>
          </a:xfrm>
          <a:prstGeom prst="rect">
            <a:avLst/>
          </a:prstGeom>
          <a:no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0" baseline="0" i="0" lang="en-US" sz="2800" u="none" cap="none" strike="noStrike">
                <a:solidFill>
                  <a:schemeClr val="dk1"/>
                </a:solidFill>
                <a:latin typeface="Calibri"/>
                <a:ea typeface="Calibri"/>
                <a:cs typeface="Calibri"/>
                <a:sym typeface="Calibri"/>
              </a:rPr>
              <a:t>excessive nutrients in a body of water, frequently due to runoff from the land, which causes a dense growth of plant life &amp; death of animal life from lack of oxygen</a:t>
            </a:r>
          </a:p>
        </p:txBody>
      </p:sp>
      <p:sp>
        <p:nvSpPr>
          <p:cNvPr id="339" name="Shape 339"/>
          <p:cNvSpPr txBox="1"/>
          <p:nvPr>
            <p:ph type="title"/>
          </p:nvPr>
        </p:nvSpPr>
        <p:spPr>
          <a:xfrm>
            <a:off x="228600" y="0"/>
            <a:ext cx="8610599" cy="609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3959" u="none" cap="none" strike="noStrike">
                <a:solidFill>
                  <a:schemeClr val="dk1"/>
                </a:solidFill>
                <a:latin typeface="Calibri"/>
                <a:ea typeface="Calibri"/>
                <a:cs typeface="Calibri"/>
                <a:sym typeface="Calibri"/>
              </a:rPr>
              <a:t>Eutrophication</a:t>
            </a:r>
          </a:p>
        </p:txBody>
      </p:sp>
      <p:pic>
        <p:nvPicPr>
          <p:cNvPr id="340" name="Shape 340"/>
          <p:cNvPicPr preferRelativeResize="0"/>
          <p:nvPr/>
        </p:nvPicPr>
        <p:blipFill rotWithShape="1">
          <a:blip r:embed="rId3">
            <a:alphaModFix/>
          </a:blip>
          <a:srcRect b="0" l="0" r="0" t="0"/>
          <a:stretch/>
        </p:blipFill>
        <p:spPr>
          <a:xfrm>
            <a:off x="0" y="660400"/>
            <a:ext cx="9143998" cy="5892798"/>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nvSpPr>
        <p:spPr>
          <a:xfrm>
            <a:off x="228600" y="0"/>
            <a:ext cx="8610599" cy="609599"/>
          </a:xfrm>
          <a:prstGeom prst="rect">
            <a:avLst/>
          </a:prstGeom>
          <a:noFill/>
          <a:ln>
            <a:noFill/>
          </a:ln>
        </p:spPr>
        <p:txBody>
          <a:bodyPr anchorCtr="0" anchor="ctr" bIns="45700" lIns="91425" rIns="91425" tIns="45700">
            <a:noAutofit/>
          </a:bodyPr>
          <a:lstStyle/>
          <a:p>
            <a:pPr indent="0" lvl="0" marL="0" marR="0" rtl="0" algn="ctr">
              <a:lnSpc>
                <a:spcPct val="80000"/>
              </a:lnSpc>
              <a:spcBef>
                <a:spcPts val="0"/>
              </a:spcBef>
              <a:spcAft>
                <a:spcPts val="0"/>
              </a:spcAft>
              <a:buClr>
                <a:schemeClr val="dk1"/>
              </a:buClr>
              <a:buSzPct val="25000"/>
              <a:buFont typeface="Calibri"/>
              <a:buNone/>
            </a:pPr>
            <a:r>
              <a:rPr b="0" baseline="0" i="0" lang="en-US" sz="3959" u="none" cap="none" strike="noStrike">
                <a:solidFill>
                  <a:schemeClr val="dk1"/>
                </a:solidFill>
                <a:latin typeface="Calibri"/>
                <a:ea typeface="Calibri"/>
                <a:cs typeface="Calibri"/>
                <a:sym typeface="Calibri"/>
              </a:rPr>
              <a:t>Eutrophication</a:t>
            </a:r>
          </a:p>
        </p:txBody>
      </p:sp>
      <p:pic>
        <p:nvPicPr>
          <p:cNvPr id="346" name="Shape 346"/>
          <p:cNvPicPr preferRelativeResize="0"/>
          <p:nvPr/>
        </p:nvPicPr>
        <p:blipFill rotWithShape="1">
          <a:blip r:embed="rId3">
            <a:alphaModFix/>
          </a:blip>
          <a:srcRect b="0" l="0" r="0" t="0"/>
          <a:stretch/>
        </p:blipFill>
        <p:spPr>
          <a:xfrm>
            <a:off x="0" y="664466"/>
            <a:ext cx="8153399" cy="6117332"/>
          </a:xfrm>
          <a:prstGeom prst="rect">
            <a:avLst/>
          </a:prstGeom>
          <a:noFill/>
          <a:ln>
            <a:noFill/>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txBox="1"/>
          <p:nvPr>
            <p:ph type="title"/>
          </p:nvPr>
        </p:nvSpPr>
        <p:spPr>
          <a:xfrm>
            <a:off x="228600" y="457200"/>
            <a:ext cx="7772400" cy="1143000"/>
          </a:xfrm>
          <a:prstGeom prst="rect">
            <a:avLst/>
          </a:prstGeom>
        </p:spPr>
        <p:txBody>
          <a:bodyPr anchorCtr="0" anchor="ctr" bIns="91425" lIns="91425" rIns="91425" tIns="91425">
            <a:noAutofit/>
          </a:bodyPr>
          <a:lstStyle/>
          <a:p>
            <a:pPr>
              <a:spcBef>
                <a:spcPts val="0"/>
              </a:spcBef>
              <a:buNone/>
            </a:pPr>
            <a:r>
              <a:rPr lang="en-US"/>
              <a:t>Questions for Pollution Map</a:t>
            </a:r>
          </a:p>
        </p:txBody>
      </p:sp>
      <p:sp>
        <p:nvSpPr>
          <p:cNvPr id="352" name="Shape 352"/>
          <p:cNvSpPr txBox="1"/>
          <p:nvPr>
            <p:ph idx="1" type="body"/>
          </p:nvPr>
        </p:nvSpPr>
        <p:spPr>
          <a:xfrm>
            <a:off x="685800" y="1440025"/>
            <a:ext cx="7954499" cy="4656000"/>
          </a:xfrm>
          <a:prstGeom prst="rect">
            <a:avLst/>
          </a:prstGeom>
        </p:spPr>
        <p:txBody>
          <a:bodyPr anchorCtr="0" anchor="t" bIns="91425" lIns="91425" rIns="91425" tIns="91425">
            <a:noAutofit/>
          </a:bodyPr>
          <a:lstStyle/>
          <a:p>
            <a:pPr indent="0" lvl="0" marL="0" rtl="0">
              <a:lnSpc>
                <a:spcPct val="115000"/>
              </a:lnSpc>
              <a:spcBef>
                <a:spcPts val="0"/>
              </a:spcBef>
              <a:buNone/>
            </a:pPr>
            <a:r>
              <a:rPr lang="en-US" sz="1400">
                <a:highlight>
                  <a:srgbClr val="FFFFFF"/>
                </a:highlight>
                <a:latin typeface="Arial"/>
                <a:ea typeface="Arial"/>
                <a:cs typeface="Arial"/>
                <a:sym typeface="Arial"/>
              </a:rPr>
              <a:t>1. If the flow of ground water and the pollutants in it follow the contour of the land, what is the mostly likely source of the contamination, the Heating Oil Co., the Trucking Co. or the Gas Station?</a:t>
            </a:r>
          </a:p>
          <a:p>
            <a:pPr indent="0" lvl="0" marL="0" rtl="0">
              <a:lnSpc>
                <a:spcPct val="115000"/>
              </a:lnSpc>
              <a:spcBef>
                <a:spcPts val="0"/>
              </a:spcBef>
              <a:buClr>
                <a:schemeClr val="dk1"/>
              </a:buClr>
              <a:buFont typeface="Arial"/>
              <a:buNone/>
            </a:pPr>
            <a:r>
              <a:t/>
            </a:r>
            <a:endParaRPr sz="1400">
              <a:highlight>
                <a:srgbClr val="FFFFFF"/>
              </a:highlight>
              <a:latin typeface="Arial"/>
              <a:ea typeface="Arial"/>
              <a:cs typeface="Arial"/>
              <a:sym typeface="Arial"/>
            </a:endParaRPr>
          </a:p>
          <a:p>
            <a:pPr indent="0" lvl="0" marL="0" rtl="0">
              <a:lnSpc>
                <a:spcPct val="115000"/>
              </a:lnSpc>
              <a:spcBef>
                <a:spcPts val="0"/>
              </a:spcBef>
              <a:buNone/>
            </a:pPr>
            <a:r>
              <a:rPr lang="en-US" sz="1400">
                <a:highlight>
                  <a:srgbClr val="FFFFFF"/>
                </a:highlight>
                <a:latin typeface="Arial"/>
                <a:ea typeface="Arial"/>
                <a:cs typeface="Arial"/>
                <a:sym typeface="Arial"/>
              </a:rPr>
              <a:t>2. The contamination plume will continue to spread slowly through the ground, much like smoke from a chimney drift- ing into the wind.  Describe where on your map you think the plume will move with time.</a:t>
            </a:r>
          </a:p>
          <a:p>
            <a:pPr indent="0" lvl="0" marL="0" rtl="0">
              <a:lnSpc>
                <a:spcPct val="115000"/>
              </a:lnSpc>
              <a:spcBef>
                <a:spcPts val="0"/>
              </a:spcBef>
              <a:buClr>
                <a:schemeClr val="dk1"/>
              </a:buClr>
              <a:buFont typeface="Arial"/>
              <a:buNone/>
            </a:pPr>
            <a:r>
              <a:t/>
            </a:r>
            <a:endParaRPr sz="1400">
              <a:highlight>
                <a:srgbClr val="FFFFFF"/>
              </a:highlight>
              <a:latin typeface="Arial"/>
              <a:ea typeface="Arial"/>
              <a:cs typeface="Arial"/>
              <a:sym typeface="Arial"/>
            </a:endParaRPr>
          </a:p>
          <a:p>
            <a:pPr indent="0" lvl="0" marL="0" rtl="0">
              <a:lnSpc>
                <a:spcPct val="115000"/>
              </a:lnSpc>
              <a:spcBef>
                <a:spcPts val="0"/>
              </a:spcBef>
              <a:buNone/>
            </a:pPr>
            <a:r>
              <a:rPr lang="en-US" sz="1400">
                <a:highlight>
                  <a:srgbClr val="FFFFFF"/>
                </a:highlight>
                <a:latin typeface="Arial"/>
                <a:ea typeface="Arial"/>
                <a:cs typeface="Arial"/>
                <a:sym typeface="Arial"/>
              </a:rPr>
              <a:t>3. Which of the uncontaminated wells do you expect to become contaminated in the near future?  Do you think the school's water well will be contaminated?</a:t>
            </a:r>
          </a:p>
          <a:p>
            <a:pPr indent="0" lvl="0" marL="0" rtl="0">
              <a:lnSpc>
                <a:spcPct val="115000"/>
              </a:lnSpc>
              <a:spcBef>
                <a:spcPts val="0"/>
              </a:spcBef>
              <a:buClr>
                <a:schemeClr val="dk1"/>
              </a:buClr>
              <a:buFont typeface="Arial"/>
              <a:buNone/>
            </a:pPr>
            <a:r>
              <a:t/>
            </a:r>
            <a:endParaRPr sz="1400">
              <a:highlight>
                <a:srgbClr val="FFFFFF"/>
              </a:highlight>
              <a:latin typeface="Arial"/>
              <a:ea typeface="Arial"/>
              <a:cs typeface="Arial"/>
              <a:sym typeface="Arial"/>
            </a:endParaRPr>
          </a:p>
          <a:p>
            <a:pPr indent="0" lvl="0" marL="0" rtl="0">
              <a:lnSpc>
                <a:spcPct val="115000"/>
              </a:lnSpc>
              <a:spcBef>
                <a:spcPts val="0"/>
              </a:spcBef>
              <a:buNone/>
            </a:pPr>
            <a:r>
              <a:rPr lang="en-US" sz="1400">
                <a:highlight>
                  <a:srgbClr val="FFFFFF"/>
                </a:highlight>
                <a:latin typeface="Arial"/>
                <a:ea typeface="Arial"/>
                <a:cs typeface="Arial"/>
                <a:sym typeface="Arial"/>
              </a:rPr>
              <a:t>4. How do you explain the fact that one well within the plume was not contaminated?  </a:t>
            </a:r>
          </a:p>
          <a:p>
            <a:pPr indent="0" lvl="0" marL="0" rtl="0">
              <a:lnSpc>
                <a:spcPct val="115000"/>
              </a:lnSpc>
              <a:spcBef>
                <a:spcPts val="0"/>
              </a:spcBef>
              <a:buNone/>
            </a:pPr>
            <a:r>
              <a:t/>
            </a:r>
            <a:endParaRPr sz="1400">
              <a:highlight>
                <a:srgbClr val="FFFFFF"/>
              </a:highlight>
              <a:latin typeface="Arial"/>
              <a:ea typeface="Arial"/>
              <a:cs typeface="Arial"/>
              <a:sym typeface="Arial"/>
            </a:endParaRPr>
          </a:p>
          <a:p>
            <a:pPr indent="0" lvl="0" marL="0" rtl="0">
              <a:lnSpc>
                <a:spcPct val="115000"/>
              </a:lnSpc>
              <a:spcBef>
                <a:spcPts val="0"/>
              </a:spcBef>
              <a:buNone/>
            </a:pPr>
            <a:r>
              <a:rPr lang="en-US" sz="1400">
                <a:highlight>
                  <a:srgbClr val="FFFFFF"/>
                </a:highlight>
                <a:latin typeface="Arial"/>
                <a:ea typeface="Arial"/>
                <a:cs typeface="Arial"/>
                <a:sym typeface="Arial"/>
              </a:rPr>
              <a:t>5. Is it possible you are wrong in assuming that ground water flow follows the contour of the land?  What else could you investigate to be sure?</a:t>
            </a:r>
          </a:p>
          <a:p>
            <a:pPr indent="0" lvl="0" marL="0" rtl="0">
              <a:lnSpc>
                <a:spcPct val="115000"/>
              </a:lnSpc>
              <a:spcBef>
                <a:spcPts val="0"/>
              </a:spcBef>
              <a:buClr>
                <a:schemeClr val="dk1"/>
              </a:buClr>
              <a:buFont typeface="Arial"/>
              <a:buNone/>
            </a:pPr>
            <a:r>
              <a:t/>
            </a:r>
            <a:endParaRPr sz="1400">
              <a:highlight>
                <a:srgbClr val="FFFFFF"/>
              </a:highlight>
              <a:latin typeface="Arial"/>
              <a:ea typeface="Arial"/>
              <a:cs typeface="Arial"/>
              <a:sym typeface="Arial"/>
            </a:endParaRPr>
          </a:p>
          <a:p>
            <a:pPr indent="0" lvl="0" marL="0" rtl="0">
              <a:lnSpc>
                <a:spcPct val="115000"/>
              </a:lnSpc>
              <a:spcBef>
                <a:spcPts val="0"/>
              </a:spcBef>
              <a:buClr>
                <a:schemeClr val="dk1"/>
              </a:buClr>
              <a:buSzPct val="78571"/>
              <a:buFont typeface="Arial"/>
              <a:buNone/>
            </a:pPr>
            <a:r>
              <a:rPr lang="en-US" sz="1400">
                <a:highlight>
                  <a:srgbClr val="FFFFFF"/>
                </a:highlight>
                <a:latin typeface="Arial"/>
                <a:ea typeface="Arial"/>
                <a:cs typeface="Arial"/>
                <a:sym typeface="Arial"/>
              </a:rPr>
              <a:t>6. Assuming that ground water flow does follow the con- tours of the land, is it possible that there are two sources of contamination?  What would you expect to find if all three companies had leaking storage tanks and were actu- al sources of contamination?</a:t>
            </a:r>
          </a:p>
          <a:p>
            <a:pPr>
              <a:spcBef>
                <a:spcPts val="0"/>
              </a:spcBef>
              <a:buNone/>
            </a:pPr>
            <a:r>
              <a:t/>
            </a:r>
            <a:endParaRPr sz="18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762000" y="152400"/>
            <a:ext cx="7772400" cy="609599"/>
          </a:xfrm>
          <a:prstGeom prst="rect">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0" lang="en-US" sz="3600" u="none" cap="none" strike="noStrike">
                <a:solidFill>
                  <a:schemeClr val="dk1"/>
                </a:solidFill>
                <a:latin typeface="Calibri"/>
                <a:ea typeface="Calibri"/>
                <a:cs typeface="Calibri"/>
                <a:sym typeface="Calibri"/>
              </a:rPr>
              <a:t>the</a:t>
            </a:r>
            <a:r>
              <a:rPr b="1" baseline="0" i="0" lang="en-US" sz="3959" u="none" cap="none" strike="noStrike">
                <a:solidFill>
                  <a:schemeClr val="dk1"/>
                </a:solidFill>
                <a:latin typeface="Calibri"/>
                <a:ea typeface="Calibri"/>
                <a:cs typeface="Calibri"/>
                <a:sym typeface="Calibri"/>
              </a:rPr>
              <a:t> Water Cycle</a:t>
            </a:r>
          </a:p>
        </p:txBody>
      </p:sp>
      <p:sp>
        <p:nvSpPr>
          <p:cNvPr id="157" name="Shape 157"/>
          <p:cNvSpPr txBox="1"/>
          <p:nvPr>
            <p:ph idx="1" type="body"/>
          </p:nvPr>
        </p:nvSpPr>
        <p:spPr>
          <a:xfrm>
            <a:off x="2819400" y="762000"/>
            <a:ext cx="3809999" cy="685799"/>
          </a:xfrm>
          <a:prstGeom prst="rect">
            <a:avLst/>
          </a:prstGeom>
          <a:noFill/>
          <a:ln>
            <a:noFill/>
          </a:ln>
        </p:spPr>
        <p:txBody>
          <a:bodyPr anchorCtr="0" anchor="t" bIns="45700" lIns="91425" rIns="91425" tIns="45700">
            <a:noAutofit/>
          </a:bodyPr>
          <a:lstStyle/>
          <a:p>
            <a:pPr indent="-342900" lvl="0" marL="342900" marR="0" rtl="0" algn="ctr">
              <a:spcBef>
                <a:spcPts val="0"/>
              </a:spcBef>
              <a:buClr>
                <a:srgbClr val="FF0000"/>
              </a:buClr>
              <a:buSzPct val="25000"/>
              <a:buFont typeface="Arial"/>
              <a:buNone/>
            </a:pPr>
            <a:r>
              <a:rPr b="0" baseline="0" i="1" lang="en-US" sz="2800" u="none" cap="none" strike="noStrike">
                <a:solidFill>
                  <a:srgbClr val="FF0000"/>
                </a:solidFill>
                <a:latin typeface="Calibri"/>
                <a:ea typeface="Calibri"/>
                <a:cs typeface="Calibri"/>
                <a:sym typeface="Calibri"/>
              </a:rPr>
              <a:t>this is where it all begins</a:t>
            </a:r>
          </a:p>
        </p:txBody>
      </p:sp>
      <p:pic>
        <p:nvPicPr>
          <p:cNvPr id="158" name="Shape 158"/>
          <p:cNvPicPr preferRelativeResize="0"/>
          <p:nvPr/>
        </p:nvPicPr>
        <p:blipFill rotWithShape="1">
          <a:blip r:embed="rId3">
            <a:alphaModFix/>
          </a:blip>
          <a:srcRect b="0" l="0" r="0" t="0"/>
          <a:stretch/>
        </p:blipFill>
        <p:spPr>
          <a:xfrm>
            <a:off x="0" y="1277041"/>
            <a:ext cx="9144000" cy="5580958"/>
          </a:xfrm>
          <a:prstGeom prst="rect">
            <a:avLst/>
          </a:prstGeom>
          <a:noFill/>
          <a:ln>
            <a:noFill/>
          </a:ln>
        </p:spPr>
      </p:pic>
      <p:sp>
        <p:nvSpPr>
          <p:cNvPr id="159" name="Shape 159"/>
          <p:cNvSpPr txBox="1"/>
          <p:nvPr/>
        </p:nvSpPr>
        <p:spPr>
          <a:xfrm>
            <a:off x="4662114" y="2743200"/>
            <a:ext cx="1064521" cy="523219"/>
          </a:xfrm>
          <a:prstGeom prst="rect">
            <a:avLst/>
          </a:prstGeom>
          <a:solidFill>
            <a:srgbClr val="FFFF00"/>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water vapor</a:t>
            </a:r>
          </a:p>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from plants</a:t>
            </a:r>
          </a:p>
        </p:txBody>
      </p:sp>
      <p:sp>
        <p:nvSpPr>
          <p:cNvPr id="160" name="Shape 160"/>
          <p:cNvSpPr txBox="1"/>
          <p:nvPr/>
        </p:nvSpPr>
        <p:spPr>
          <a:xfrm>
            <a:off x="1524000" y="5334000"/>
            <a:ext cx="963854" cy="523219"/>
          </a:xfrm>
          <a:prstGeom prst="rect">
            <a:avLst/>
          </a:prstGeom>
          <a:solidFill>
            <a:srgbClr val="FFFF00"/>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also called</a:t>
            </a:r>
          </a:p>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infiltration</a:t>
            </a:r>
          </a:p>
        </p:txBody>
      </p:sp>
      <p:sp>
        <p:nvSpPr>
          <p:cNvPr id="161" name="Shape 161"/>
          <p:cNvSpPr txBox="1"/>
          <p:nvPr/>
        </p:nvSpPr>
        <p:spPr>
          <a:xfrm>
            <a:off x="7467600" y="4191000"/>
            <a:ext cx="1278042" cy="523219"/>
          </a:xfrm>
          <a:prstGeom prst="rect">
            <a:avLst/>
          </a:prstGeom>
          <a:solidFill>
            <a:srgbClr val="FFFF00"/>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Heat from the</a:t>
            </a:r>
          </a:p>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sun causes this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ph type="title"/>
          </p:nvPr>
        </p:nvSpPr>
        <p:spPr>
          <a:xfrm>
            <a:off x="609600" y="0"/>
            <a:ext cx="7772400" cy="6857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3959" u="none" cap="none" strike="noStrike">
                <a:solidFill>
                  <a:schemeClr val="dk1"/>
                </a:solidFill>
                <a:latin typeface="Calibri"/>
                <a:ea typeface="Calibri"/>
                <a:cs typeface="Calibri"/>
                <a:sym typeface="Calibri"/>
              </a:rPr>
              <a:t>North Carolina’s River Basins</a:t>
            </a:r>
          </a:p>
        </p:txBody>
      </p:sp>
      <p:pic>
        <p:nvPicPr>
          <p:cNvPr id="359" name="Shape 359"/>
          <p:cNvPicPr preferRelativeResize="0"/>
          <p:nvPr>
            <p:ph idx="1" type="body"/>
          </p:nvPr>
        </p:nvPicPr>
        <p:blipFill rotWithShape="1">
          <a:blip r:embed="rId3">
            <a:alphaModFix/>
          </a:blip>
          <a:srcRect b="0" l="0" r="0" t="0"/>
          <a:stretch/>
        </p:blipFill>
        <p:spPr>
          <a:xfrm>
            <a:off x="0" y="609600"/>
            <a:ext cx="9240644" cy="3657600"/>
          </a:xfrm>
          <a:prstGeom prst="rect">
            <a:avLst/>
          </a:prstGeom>
          <a:noFill/>
          <a:ln>
            <a:noFill/>
          </a:ln>
        </p:spPr>
      </p:pic>
      <p:sp>
        <p:nvSpPr>
          <p:cNvPr id="360" name="Shape 360"/>
          <p:cNvSpPr txBox="1"/>
          <p:nvPr>
            <p:ph idx="2" type="body"/>
          </p:nvPr>
        </p:nvSpPr>
        <p:spPr>
          <a:xfrm>
            <a:off x="152400" y="3886200"/>
            <a:ext cx="8839199" cy="26669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There are 17 river basins in N.C.</a:t>
            </a:r>
          </a:p>
          <a:p>
            <a:pPr indent="-342900" lvl="0" marL="342900" marR="0" rtl="0" algn="l">
              <a:lnSpc>
                <a:spcPct val="90000"/>
              </a:lnSpc>
              <a:spcBef>
                <a:spcPts val="48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Some empty into the </a:t>
            </a:r>
            <a:r>
              <a:rPr b="1" baseline="0" i="0" lang="en-US" sz="2400" u="sng" cap="none" strike="noStrike">
                <a:solidFill>
                  <a:schemeClr val="dk1"/>
                </a:solidFill>
                <a:latin typeface="Calibri"/>
                <a:ea typeface="Calibri"/>
                <a:cs typeface="Calibri"/>
                <a:sym typeface="Calibri"/>
              </a:rPr>
              <a:t>Mississippi River &amp; the Gulf of Mexico</a:t>
            </a:r>
            <a:r>
              <a:rPr b="0" baseline="0" i="0" lang="en-US" sz="2400" u="none" cap="none" strike="noStrike">
                <a:solidFill>
                  <a:schemeClr val="dk1"/>
                </a:solidFill>
                <a:latin typeface="Calibri"/>
                <a:ea typeface="Calibri"/>
                <a:cs typeface="Calibri"/>
                <a:sym typeface="Calibri"/>
              </a:rPr>
              <a:t> while all the others empty into the </a:t>
            </a:r>
            <a:r>
              <a:rPr b="1" baseline="0" i="0" lang="en-US" sz="2400" u="sng" cap="none" strike="noStrike">
                <a:solidFill>
                  <a:schemeClr val="dk1"/>
                </a:solidFill>
                <a:latin typeface="Calibri"/>
                <a:ea typeface="Calibri"/>
                <a:cs typeface="Calibri"/>
                <a:sym typeface="Calibri"/>
              </a:rPr>
              <a:t>east coast Atlantic Ocean</a:t>
            </a:r>
            <a:r>
              <a:rPr b="0" baseline="0" i="0" lang="en-US" sz="2400" u="none" cap="none" strike="noStrike">
                <a:solidFill>
                  <a:schemeClr val="dk1"/>
                </a:solidFill>
                <a:latin typeface="Calibri"/>
                <a:ea typeface="Calibri"/>
                <a:cs typeface="Calibri"/>
                <a:sym typeface="Calibri"/>
              </a:rPr>
              <a:t>.</a:t>
            </a:r>
          </a:p>
          <a:p>
            <a:pPr indent="-342900" lvl="0" marL="342900" marR="0" rtl="0" algn="l">
              <a:lnSpc>
                <a:spcPct val="90000"/>
              </a:lnSpc>
              <a:spcBef>
                <a:spcPts val="48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The </a:t>
            </a:r>
            <a:r>
              <a:rPr b="1" baseline="0" i="0" lang="en-US" sz="2400" u="none" cap="none" strike="noStrike">
                <a:solidFill>
                  <a:schemeClr val="dk1"/>
                </a:solidFill>
                <a:latin typeface="Calibri"/>
                <a:ea typeface="Calibri"/>
                <a:cs typeface="Calibri"/>
                <a:sym typeface="Calibri"/>
              </a:rPr>
              <a:t>Catawba</a:t>
            </a:r>
            <a:r>
              <a:rPr b="0" baseline="0" i="0" lang="en-US" sz="2400" u="none" cap="none" strike="noStrike">
                <a:solidFill>
                  <a:schemeClr val="dk1"/>
                </a:solidFill>
                <a:latin typeface="Calibri"/>
                <a:ea typeface="Calibri"/>
                <a:cs typeface="Calibri"/>
                <a:sym typeface="Calibri"/>
              </a:rPr>
              <a:t> supplies the drinking water to the city of </a:t>
            </a:r>
            <a:r>
              <a:rPr b="1" baseline="0" i="0" lang="en-US" sz="2400" u="none" cap="none" strike="noStrike">
                <a:solidFill>
                  <a:schemeClr val="dk1"/>
                </a:solidFill>
                <a:latin typeface="Calibri"/>
                <a:ea typeface="Calibri"/>
                <a:cs typeface="Calibri"/>
                <a:sym typeface="Calibri"/>
              </a:rPr>
              <a:t>Charlotte</a:t>
            </a:r>
            <a:r>
              <a:rPr b="0" baseline="0" i="0" lang="en-US" sz="2400" u="none" cap="none" strike="noStrike">
                <a:solidFill>
                  <a:schemeClr val="dk1"/>
                </a:solidFill>
                <a:latin typeface="Calibri"/>
                <a:ea typeface="Calibri"/>
                <a:cs typeface="Calibri"/>
                <a:sym typeface="Calibri"/>
              </a:rPr>
              <a:t>.</a:t>
            </a:r>
          </a:p>
          <a:p>
            <a:pPr indent="-342900" lvl="0" marL="342900" marR="0" rtl="0" algn="l">
              <a:lnSpc>
                <a:spcPct val="90000"/>
              </a:lnSpc>
              <a:spcBef>
                <a:spcPts val="48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The </a:t>
            </a:r>
            <a:r>
              <a:rPr b="1" baseline="0" i="0" lang="en-US" sz="2400" u="none" cap="none" strike="noStrike">
                <a:solidFill>
                  <a:schemeClr val="dk1"/>
                </a:solidFill>
                <a:latin typeface="Calibri"/>
                <a:ea typeface="Calibri"/>
                <a:cs typeface="Calibri"/>
                <a:sym typeface="Calibri"/>
              </a:rPr>
              <a:t>Catawba</a:t>
            </a:r>
            <a:r>
              <a:rPr b="0" baseline="0" i="0" lang="en-US" sz="2400" u="none" cap="none" strike="noStrike">
                <a:solidFill>
                  <a:schemeClr val="dk1"/>
                </a:solidFill>
                <a:latin typeface="Calibri"/>
                <a:ea typeface="Calibri"/>
                <a:cs typeface="Calibri"/>
                <a:sym typeface="Calibri"/>
              </a:rPr>
              <a:t> is one of the most endangered rivers in the U.S. due to pollution.</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sp>
        <p:nvSpPr>
          <p:cNvPr id="366" name="Shape 366"/>
          <p:cNvSpPr txBox="1"/>
          <p:nvPr>
            <p:ph type="title"/>
          </p:nvPr>
        </p:nvSpPr>
        <p:spPr>
          <a:xfrm>
            <a:off x="685800" y="76200"/>
            <a:ext cx="77724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NC River Poster Assignment</a:t>
            </a:r>
          </a:p>
        </p:txBody>
      </p:sp>
      <p:sp>
        <p:nvSpPr>
          <p:cNvPr id="367" name="Shape 367"/>
          <p:cNvSpPr txBox="1"/>
          <p:nvPr>
            <p:ph idx="1" type="body"/>
          </p:nvPr>
        </p:nvSpPr>
        <p:spPr>
          <a:xfrm>
            <a:off x="0" y="1143000"/>
            <a:ext cx="8839199" cy="44958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25000"/>
              <a:buFont typeface="Arial"/>
              <a:buNone/>
            </a:pPr>
            <a:r>
              <a:rPr b="0" baseline="0" i="0" lang="en-US" sz="2800" u="none" cap="none" strike="noStrike">
                <a:solidFill>
                  <a:schemeClr val="dk1"/>
                </a:solidFill>
                <a:latin typeface="Calibri"/>
                <a:ea typeface="Calibri"/>
                <a:cs typeface="Calibri"/>
                <a:sym typeface="Calibri"/>
              </a:rPr>
              <a:t>		</a:t>
            </a:r>
            <a:r>
              <a:rPr b="0" baseline="0" i="0" lang="en-US" sz="2800" u="sng" cap="none" strike="noStrike">
                <a:solidFill>
                  <a:schemeClr val="dk1"/>
                </a:solidFill>
                <a:latin typeface="Calibri"/>
                <a:ea typeface="Calibri"/>
                <a:cs typeface="Calibri"/>
                <a:sym typeface="Calibri"/>
              </a:rPr>
              <a:t>Posters must include</a:t>
            </a:r>
            <a:r>
              <a:rPr b="0" baseline="0" i="0" lang="en-US" sz="2800" u="none" cap="none" strike="noStrike">
                <a:solidFill>
                  <a:schemeClr val="dk1"/>
                </a:solidFill>
                <a:latin typeface="Calibri"/>
                <a:ea typeface="Calibri"/>
                <a:cs typeface="Calibri"/>
                <a:sym typeface="Calibri"/>
              </a:rPr>
              <a:t>:</a:t>
            </a:r>
          </a:p>
          <a:p>
            <a:pPr indent="-342900" lvl="0" marL="342900" marR="0" rtl="0" algn="l">
              <a:spcBef>
                <a:spcPts val="56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At least </a:t>
            </a:r>
            <a:r>
              <a:rPr b="1" baseline="0" i="0" lang="en-US" sz="2800" u="none" cap="none" strike="noStrike">
                <a:solidFill>
                  <a:schemeClr val="dk1"/>
                </a:solidFill>
                <a:latin typeface="Calibri"/>
                <a:ea typeface="Calibri"/>
                <a:cs typeface="Calibri"/>
                <a:sym typeface="Calibri"/>
              </a:rPr>
              <a:t>5 colors</a:t>
            </a:r>
            <a:r>
              <a:rPr b="0" baseline="0" i="0" lang="en-US" sz="2800" u="none" cap="none" strike="noStrike">
                <a:solidFill>
                  <a:schemeClr val="dk1"/>
                </a:solidFill>
                <a:latin typeface="Calibri"/>
                <a:ea typeface="Calibri"/>
                <a:cs typeface="Calibri"/>
                <a:sym typeface="Calibri"/>
              </a:rPr>
              <a:t>, neatness</a:t>
            </a:r>
          </a:p>
          <a:p>
            <a:pPr indent="-342900" lvl="0" marL="342900" marR="0" rtl="0" algn="l">
              <a:spcBef>
                <a:spcPts val="560"/>
              </a:spcBef>
              <a:buClr>
                <a:schemeClr val="dk1"/>
              </a:buClr>
              <a:buSzPct val="100000"/>
              <a:buFont typeface="Arial"/>
              <a:buChar char="•"/>
            </a:pPr>
            <a:r>
              <a:rPr b="0" baseline="0" i="0" lang="en-US" sz="2800" u="sng" cap="none" strike="noStrike">
                <a:solidFill>
                  <a:schemeClr val="dk1"/>
                </a:solidFill>
                <a:latin typeface="Calibri"/>
                <a:ea typeface="Calibri"/>
                <a:cs typeface="Calibri"/>
                <a:sym typeface="Calibri"/>
              </a:rPr>
              <a:t>Size</a:t>
            </a:r>
            <a:r>
              <a:rPr b="0" baseline="0" i="0" lang="en-US" sz="2800" u="none" cap="none" strike="noStrike">
                <a:solidFill>
                  <a:schemeClr val="dk1"/>
                </a:solidFill>
                <a:latin typeface="Calibri"/>
                <a:ea typeface="Calibri"/>
                <a:cs typeface="Calibri"/>
                <a:sym typeface="Calibri"/>
              </a:rPr>
              <a:t> of basin</a:t>
            </a:r>
          </a:p>
          <a:p>
            <a:pPr indent="-342900" lvl="0" marL="342900" marR="0" rtl="0" algn="l">
              <a:spcBef>
                <a:spcPts val="560"/>
              </a:spcBef>
              <a:buClr>
                <a:schemeClr val="dk1"/>
              </a:buClr>
              <a:buSzPct val="100000"/>
              <a:buFont typeface="Arial"/>
              <a:buChar char="•"/>
            </a:pPr>
            <a:r>
              <a:rPr b="0" baseline="0" i="0" lang="en-US" sz="2800" u="sng" cap="none" strike="noStrike">
                <a:solidFill>
                  <a:schemeClr val="dk1"/>
                </a:solidFill>
                <a:latin typeface="Calibri"/>
                <a:ea typeface="Calibri"/>
                <a:cs typeface="Calibri"/>
                <a:sym typeface="Calibri"/>
              </a:rPr>
              <a:t>Miles</a:t>
            </a:r>
            <a:r>
              <a:rPr b="0" baseline="0" i="0" lang="en-US" sz="2800" u="none" cap="none" strike="noStrike">
                <a:solidFill>
                  <a:schemeClr val="dk1"/>
                </a:solidFill>
                <a:latin typeface="Calibri"/>
                <a:ea typeface="Calibri"/>
                <a:cs typeface="Calibri"/>
                <a:sym typeface="Calibri"/>
              </a:rPr>
              <a:t> of streams/rivers</a:t>
            </a:r>
          </a:p>
          <a:p>
            <a:pPr indent="-342900" lvl="0" marL="342900" marR="0" rtl="0" algn="l">
              <a:spcBef>
                <a:spcPts val="56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Location in NC </a:t>
            </a:r>
          </a:p>
          <a:p>
            <a:pPr indent="-342900" lvl="0" marL="342900" marR="0" rtl="0" algn="l">
              <a:spcBef>
                <a:spcPts val="560"/>
              </a:spcBef>
              <a:buClr>
                <a:schemeClr val="dk1"/>
              </a:buClr>
              <a:buSzPct val="100000"/>
              <a:buFont typeface="Arial"/>
              <a:buChar char="•"/>
            </a:pPr>
            <a:r>
              <a:rPr b="1" baseline="0" i="0" lang="en-US" sz="2800" u="none" cap="none" strike="noStrike">
                <a:solidFill>
                  <a:schemeClr val="dk1"/>
                </a:solidFill>
                <a:latin typeface="Calibri"/>
                <a:ea typeface="Calibri"/>
                <a:cs typeface="Calibri"/>
                <a:sym typeface="Calibri"/>
              </a:rPr>
              <a:t>Draw</a:t>
            </a:r>
            <a:r>
              <a:rPr b="0" baseline="0" i="0" lang="en-US" sz="2800" u="none" cap="none" strike="noStrike">
                <a:solidFill>
                  <a:schemeClr val="dk1"/>
                </a:solidFill>
                <a:latin typeface="Calibri"/>
                <a:ea typeface="Calibri"/>
                <a:cs typeface="Calibri"/>
                <a:sym typeface="Calibri"/>
              </a:rPr>
              <a:t> a plant or animal </a:t>
            </a:r>
          </a:p>
          <a:p>
            <a:pPr indent="-342900" lvl="0" marL="342900" marR="0" rtl="0" algn="l">
              <a:spcBef>
                <a:spcPts val="560"/>
              </a:spcBef>
              <a:buClr>
                <a:schemeClr val="dk1"/>
              </a:buClr>
              <a:buSzPct val="100000"/>
              <a:buFont typeface="Arial"/>
              <a:buChar char="•"/>
            </a:pPr>
            <a:r>
              <a:rPr b="1" baseline="0" i="0" lang="en-US" sz="2800" u="none" cap="none" strike="noStrike">
                <a:solidFill>
                  <a:schemeClr val="dk1"/>
                </a:solidFill>
                <a:latin typeface="Calibri"/>
                <a:ea typeface="Calibri"/>
                <a:cs typeface="Calibri"/>
                <a:sym typeface="Calibri"/>
              </a:rPr>
              <a:t>Describe </a:t>
            </a:r>
            <a:r>
              <a:rPr b="0" baseline="0" i="0" lang="en-US" sz="2800" u="none" cap="none" strike="noStrike">
                <a:solidFill>
                  <a:schemeClr val="dk1"/>
                </a:solidFill>
                <a:latin typeface="Calibri"/>
                <a:ea typeface="Calibri"/>
                <a:cs typeface="Calibri"/>
                <a:sym typeface="Calibri"/>
              </a:rPr>
              <a:t>a water quality issue</a:t>
            </a:r>
          </a:p>
          <a:p>
            <a:pPr indent="-342900" lvl="0" marL="342900" marR="0" rtl="0" algn="l">
              <a:spcBef>
                <a:spcPts val="56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Explain or propose a</a:t>
            </a:r>
            <a:r>
              <a:rPr b="1" baseline="0" i="0" lang="en-US" sz="2800" u="none" cap="none" strike="noStrike">
                <a:solidFill>
                  <a:schemeClr val="dk1"/>
                </a:solidFill>
                <a:latin typeface="Calibri"/>
                <a:ea typeface="Calibri"/>
                <a:cs typeface="Calibri"/>
                <a:sym typeface="Calibri"/>
              </a:rPr>
              <a:t> solution </a:t>
            </a:r>
            <a:r>
              <a:rPr b="0" baseline="0" i="0" lang="en-US" sz="2800" u="none" cap="none" strike="noStrike">
                <a:solidFill>
                  <a:schemeClr val="dk1"/>
                </a:solidFill>
                <a:latin typeface="Calibri"/>
                <a:ea typeface="Calibri"/>
                <a:cs typeface="Calibri"/>
                <a:sym typeface="Calibri"/>
              </a:rPr>
              <a:t>to a water quality issue</a:t>
            </a:r>
          </a:p>
          <a:p>
            <a:pPr indent="-342900" lvl="0" marL="342900" marR="0" rtl="0" algn="l">
              <a:spcBef>
                <a:spcPts val="56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A unique geological or water feature</a:t>
            </a:r>
          </a:p>
          <a:p>
            <a:pPr indent="-342900" lvl="0" marL="342900" marR="0" rtl="0" algn="l">
              <a:spcBef>
                <a:spcPts val="560"/>
              </a:spcBef>
              <a:buClr>
                <a:schemeClr val="dk1"/>
              </a:buClr>
              <a:buSzPct val="100000"/>
              <a:buFont typeface="Arial"/>
              <a:buChar char="•"/>
            </a:pPr>
            <a:r>
              <a:rPr b="1" baseline="0" i="0" lang="en-US" sz="2800" u="none" cap="none" strike="noStrike">
                <a:solidFill>
                  <a:schemeClr val="dk1"/>
                </a:solidFill>
                <a:latin typeface="Calibri"/>
                <a:ea typeface="Calibri"/>
                <a:cs typeface="Calibri"/>
                <a:sym typeface="Calibri"/>
              </a:rPr>
              <a:t>Draw </a:t>
            </a:r>
            <a:r>
              <a:rPr b="0" baseline="0" i="0" lang="en-US" sz="2800" u="none" cap="none" strike="noStrike">
                <a:solidFill>
                  <a:schemeClr val="dk1"/>
                </a:solidFill>
                <a:latin typeface="Calibri"/>
                <a:ea typeface="Calibri"/>
                <a:cs typeface="Calibri"/>
                <a:sym typeface="Calibri"/>
              </a:rPr>
              <a:t>you &amp; your partner doing one of the recreational activities</a:t>
            </a:r>
          </a:p>
        </p:txBody>
      </p:sp>
      <p:pic>
        <p:nvPicPr>
          <p:cNvPr id="368" name="Shape 368"/>
          <p:cNvPicPr preferRelativeResize="0"/>
          <p:nvPr/>
        </p:nvPicPr>
        <p:blipFill rotWithShape="1">
          <a:blip r:embed="rId3">
            <a:alphaModFix/>
          </a:blip>
          <a:srcRect b="0" l="0" r="0" t="0"/>
          <a:stretch/>
        </p:blipFill>
        <p:spPr>
          <a:xfrm>
            <a:off x="4419600" y="990600"/>
            <a:ext cx="4551882" cy="3022396"/>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pic>
        <p:nvPicPr>
          <p:cNvPr id="374" name="Shape 374"/>
          <p:cNvPicPr preferRelativeResize="0"/>
          <p:nvPr/>
        </p:nvPicPr>
        <p:blipFill rotWithShape="1">
          <a:blip r:embed="rId3">
            <a:alphaModFix/>
          </a:blip>
          <a:srcRect b="0" l="0" r="0" t="0"/>
          <a:stretch/>
        </p:blipFill>
        <p:spPr>
          <a:xfrm>
            <a:off x="4724400" y="838200"/>
            <a:ext cx="4419599" cy="3314700"/>
          </a:xfrm>
          <a:prstGeom prst="rect">
            <a:avLst/>
          </a:prstGeom>
          <a:noFill/>
          <a:ln>
            <a:noFill/>
          </a:ln>
        </p:spPr>
      </p:pic>
      <p:pic>
        <p:nvPicPr>
          <p:cNvPr id="375" name="Shape 375"/>
          <p:cNvPicPr preferRelativeResize="0"/>
          <p:nvPr/>
        </p:nvPicPr>
        <p:blipFill rotWithShape="1">
          <a:blip r:embed="rId4">
            <a:alphaModFix/>
          </a:blip>
          <a:srcRect b="0" l="0" r="0" t="0"/>
          <a:stretch/>
        </p:blipFill>
        <p:spPr>
          <a:xfrm>
            <a:off x="6019800" y="4114800"/>
            <a:ext cx="3124199" cy="2743199"/>
          </a:xfrm>
          <a:prstGeom prst="rect">
            <a:avLst/>
          </a:prstGeom>
          <a:noFill/>
          <a:ln>
            <a:noFill/>
          </a:ln>
        </p:spPr>
      </p:pic>
      <p:sp>
        <p:nvSpPr>
          <p:cNvPr id="376" name="Shape 376"/>
          <p:cNvSpPr txBox="1"/>
          <p:nvPr>
            <p:ph type="title"/>
          </p:nvPr>
        </p:nvSpPr>
        <p:spPr>
          <a:xfrm>
            <a:off x="457200" y="152400"/>
            <a:ext cx="8229600" cy="990599"/>
          </a:xfrm>
          <a:prstGeom prst="rect">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br>
              <a:rPr b="0" baseline="0" i="0" lang="en-US" sz="3240" u="none" cap="none" strike="noStrike">
                <a:solidFill>
                  <a:schemeClr val="dk1"/>
                </a:solidFill>
                <a:latin typeface="Calibri"/>
                <a:ea typeface="Calibri"/>
                <a:cs typeface="Calibri"/>
                <a:sym typeface="Calibri"/>
              </a:rPr>
            </a:br>
            <a:br>
              <a:rPr b="0" baseline="0" i="0" lang="en-US" sz="3240" u="none" cap="none" strike="noStrike">
                <a:solidFill>
                  <a:schemeClr val="dk1"/>
                </a:solidFill>
                <a:latin typeface="Calibri"/>
                <a:ea typeface="Calibri"/>
                <a:cs typeface="Calibri"/>
                <a:sym typeface="Calibri"/>
              </a:rPr>
            </a:br>
            <a:br>
              <a:rPr b="0" baseline="0" i="0" lang="en-US" sz="3240" u="none" cap="none" strike="noStrike">
                <a:solidFill>
                  <a:schemeClr val="dk1"/>
                </a:solidFill>
                <a:latin typeface="Calibri"/>
                <a:ea typeface="Calibri"/>
                <a:cs typeface="Calibri"/>
                <a:sym typeface="Calibri"/>
              </a:rPr>
            </a:br>
            <a:br>
              <a:rPr b="0" baseline="0" i="0" lang="en-US" sz="3240" u="none" cap="none" strike="noStrike">
                <a:solidFill>
                  <a:schemeClr val="dk1"/>
                </a:solidFill>
                <a:latin typeface="Calibri"/>
                <a:ea typeface="Calibri"/>
                <a:cs typeface="Calibri"/>
                <a:sym typeface="Calibri"/>
              </a:rPr>
            </a:br>
            <a:r>
              <a:rPr b="1" baseline="0" i="0" lang="en-US" sz="3959" u="none" cap="none" strike="noStrike">
                <a:solidFill>
                  <a:schemeClr val="dk1"/>
                </a:solidFill>
                <a:latin typeface="Calibri"/>
                <a:ea typeface="Calibri"/>
                <a:cs typeface="Calibri"/>
                <a:sym typeface="Calibri"/>
              </a:rPr>
              <a:t>Wetlands</a:t>
            </a:r>
            <a:br>
              <a:rPr b="0" baseline="0" i="0" lang="en-US" sz="3240" u="none" cap="none" strike="noStrike">
                <a:solidFill>
                  <a:schemeClr val="dk1"/>
                </a:solidFill>
                <a:latin typeface="Calibri"/>
                <a:ea typeface="Calibri"/>
                <a:cs typeface="Calibri"/>
                <a:sym typeface="Calibri"/>
              </a:rPr>
            </a:br>
            <a:r>
              <a:rPr b="0" baseline="0" i="0" lang="en-US" sz="2430" u="none" cap="none" strike="noStrike">
                <a:solidFill>
                  <a:schemeClr val="dk1"/>
                </a:solidFill>
                <a:latin typeface="Calibri"/>
                <a:ea typeface="Calibri"/>
                <a:cs typeface="Calibri"/>
                <a:sym typeface="Calibri"/>
              </a:rPr>
              <a:t>Land covered by water all or part of the year.</a:t>
            </a:r>
            <a:br>
              <a:rPr b="0" baseline="0" i="0" lang="en-US" sz="2430" u="none" cap="none" strike="noStrike">
                <a:solidFill>
                  <a:schemeClr val="dk1"/>
                </a:solidFill>
                <a:latin typeface="Calibri"/>
                <a:ea typeface="Calibri"/>
                <a:cs typeface="Calibri"/>
                <a:sym typeface="Calibri"/>
              </a:rPr>
            </a:br>
            <a:br>
              <a:rPr b="0" baseline="0" i="0" lang="en-US" sz="2430" u="none" cap="none" strike="noStrike">
                <a:solidFill>
                  <a:schemeClr val="dk1"/>
                </a:solidFill>
                <a:latin typeface="Calibri"/>
                <a:ea typeface="Calibri"/>
                <a:cs typeface="Calibri"/>
                <a:sym typeface="Calibri"/>
              </a:rPr>
            </a:br>
            <a:br>
              <a:rPr b="0" baseline="0" i="0" lang="en-US" sz="3240" u="none" cap="none" strike="noStrike">
                <a:solidFill>
                  <a:schemeClr val="dk1"/>
                </a:solidFill>
                <a:latin typeface="Calibri"/>
                <a:ea typeface="Calibri"/>
                <a:cs typeface="Calibri"/>
                <a:sym typeface="Calibri"/>
              </a:rPr>
            </a:br>
            <a:br>
              <a:rPr b="0" baseline="0" i="0" lang="en-US" sz="3959" u="none" cap="none" strike="noStrike">
                <a:solidFill>
                  <a:schemeClr val="dk1"/>
                </a:solidFill>
                <a:latin typeface="Calibri"/>
                <a:ea typeface="Calibri"/>
                <a:cs typeface="Calibri"/>
                <a:sym typeface="Calibri"/>
              </a:rPr>
            </a:br>
          </a:p>
        </p:txBody>
      </p:sp>
      <p:sp>
        <p:nvSpPr>
          <p:cNvPr id="377" name="Shape 377"/>
          <p:cNvSpPr txBox="1"/>
          <p:nvPr>
            <p:ph idx="1" type="body"/>
          </p:nvPr>
        </p:nvSpPr>
        <p:spPr>
          <a:xfrm>
            <a:off x="304800" y="1447800"/>
            <a:ext cx="4419599" cy="4114800"/>
          </a:xfrm>
          <a:prstGeom prst="rect">
            <a:avLst/>
          </a:prstGeom>
          <a:solidFill>
            <a:srgbClr val="D8D8D8"/>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514350" lvl="0" marL="514350" marR="0" rtl="0" algn="ctr">
              <a:spcBef>
                <a:spcPts val="0"/>
              </a:spcBef>
              <a:buClr>
                <a:schemeClr val="dk1"/>
              </a:buClr>
              <a:buSzPct val="25000"/>
              <a:buFont typeface="Arial"/>
              <a:buNone/>
            </a:pPr>
            <a:r>
              <a:rPr b="1" baseline="0" i="0" lang="en-US" sz="2800" u="sng" cap="none" strike="noStrike">
                <a:solidFill>
                  <a:schemeClr val="dk1"/>
                </a:solidFill>
                <a:latin typeface="Calibri"/>
                <a:ea typeface="Calibri"/>
                <a:cs typeface="Calibri"/>
                <a:sym typeface="Calibri"/>
              </a:rPr>
              <a:t>3 functions</a:t>
            </a:r>
            <a:r>
              <a:rPr b="1" baseline="0" i="0" lang="en-US" sz="2800" u="none" cap="none" strike="noStrike">
                <a:solidFill>
                  <a:schemeClr val="dk1"/>
                </a:solidFill>
                <a:latin typeface="Calibri"/>
                <a:ea typeface="Calibri"/>
                <a:cs typeface="Calibri"/>
                <a:sym typeface="Calibri"/>
              </a:rPr>
              <a:t>:</a:t>
            </a:r>
          </a:p>
          <a:p>
            <a:pPr indent="-514350" lvl="0" marL="514350" marR="0" rtl="0" algn="ctr">
              <a:spcBef>
                <a:spcPts val="240"/>
              </a:spcBef>
              <a:buClr>
                <a:schemeClr val="dk1"/>
              </a:buClr>
              <a:buFont typeface="Arial"/>
              <a:buNone/>
            </a:pPr>
            <a:r>
              <a:t/>
            </a:r>
            <a:endParaRPr b="1" baseline="0" i="0" sz="1200" u="none" cap="none" strike="noStrike">
              <a:solidFill>
                <a:schemeClr val="dk1"/>
              </a:solidFill>
              <a:latin typeface="Calibri"/>
              <a:ea typeface="Calibri"/>
              <a:cs typeface="Calibri"/>
              <a:sym typeface="Calibri"/>
            </a:endParaRPr>
          </a:p>
          <a:p>
            <a:pPr indent="-514350" lvl="0" marL="514350" marR="0" rtl="0" algn="l">
              <a:spcBef>
                <a:spcPts val="560"/>
              </a:spcBef>
              <a:buClr>
                <a:schemeClr val="dk1"/>
              </a:buClr>
              <a:buSzPct val="100000"/>
              <a:buFont typeface="Calibri"/>
              <a:buAutoNum type="arabicPeriod"/>
            </a:pPr>
            <a:r>
              <a:rPr b="1" baseline="0" i="0" lang="en-US" sz="2800" u="none" cap="none" strike="noStrike">
                <a:solidFill>
                  <a:schemeClr val="dk1"/>
                </a:solidFill>
                <a:latin typeface="Calibri"/>
                <a:ea typeface="Calibri"/>
                <a:cs typeface="Calibri"/>
                <a:sym typeface="Calibri"/>
              </a:rPr>
              <a:t>P</a:t>
            </a:r>
            <a:r>
              <a:rPr b="0" baseline="0" i="0" lang="en-US" sz="2800" u="none" cap="none" strike="noStrike">
                <a:solidFill>
                  <a:schemeClr val="dk1"/>
                </a:solidFill>
                <a:latin typeface="Calibri"/>
                <a:ea typeface="Calibri"/>
                <a:cs typeface="Calibri"/>
                <a:sym typeface="Calibri"/>
              </a:rPr>
              <a:t>rovide </a:t>
            </a:r>
            <a:r>
              <a:rPr b="1" baseline="0" i="0" lang="en-US" sz="2800" u="none" cap="none" strike="noStrike">
                <a:solidFill>
                  <a:schemeClr val="dk1"/>
                </a:solidFill>
                <a:latin typeface="Calibri"/>
                <a:ea typeface="Calibri"/>
                <a:cs typeface="Calibri"/>
                <a:sym typeface="Calibri"/>
              </a:rPr>
              <a:t>flood protection </a:t>
            </a:r>
            <a:r>
              <a:rPr b="0" baseline="0" i="0" lang="en-US" sz="2800" u="none" cap="none" strike="noStrike">
                <a:solidFill>
                  <a:schemeClr val="dk1"/>
                </a:solidFill>
                <a:latin typeface="Calibri"/>
                <a:ea typeface="Calibri"/>
                <a:cs typeface="Calibri"/>
                <a:sym typeface="Calibri"/>
              </a:rPr>
              <a:t>during storms</a:t>
            </a:r>
          </a:p>
          <a:p>
            <a:pPr indent="-431800" lvl="0" marL="514350" marR="0" rtl="0" algn="l">
              <a:spcBef>
                <a:spcPts val="260"/>
              </a:spcBef>
              <a:buClr>
                <a:schemeClr val="dk1"/>
              </a:buClr>
              <a:buFont typeface="Calibri"/>
              <a:buNone/>
            </a:pPr>
            <a:r>
              <a:t/>
            </a:r>
            <a:endParaRPr b="0" baseline="0" i="0" sz="1300" u="none" cap="none" strike="noStrike">
              <a:solidFill>
                <a:schemeClr val="dk1"/>
              </a:solidFill>
              <a:latin typeface="Calibri"/>
              <a:ea typeface="Calibri"/>
              <a:cs typeface="Calibri"/>
              <a:sym typeface="Calibri"/>
            </a:endParaRPr>
          </a:p>
          <a:p>
            <a:pPr indent="-514350" lvl="0" marL="514350" marR="0" rtl="0" algn="l">
              <a:spcBef>
                <a:spcPts val="560"/>
              </a:spcBef>
              <a:buClr>
                <a:schemeClr val="dk1"/>
              </a:buClr>
              <a:buSzPct val="100000"/>
              <a:buFont typeface="Calibri"/>
              <a:buAutoNum type="arabicPeriod"/>
            </a:pPr>
            <a:r>
              <a:rPr b="1" baseline="0" i="0" lang="en-US" sz="2800" u="none" cap="none" strike="noStrike">
                <a:solidFill>
                  <a:schemeClr val="dk1"/>
                </a:solidFill>
                <a:latin typeface="Calibri"/>
                <a:ea typeface="Calibri"/>
                <a:cs typeface="Calibri"/>
                <a:sym typeface="Calibri"/>
              </a:rPr>
              <a:t>Filter</a:t>
            </a:r>
            <a:r>
              <a:rPr b="0" baseline="0" i="0" lang="en-US" sz="2800" u="none" cap="none" strike="noStrike">
                <a:solidFill>
                  <a:schemeClr val="dk1"/>
                </a:solidFill>
                <a:latin typeface="Calibri"/>
                <a:ea typeface="Calibri"/>
                <a:cs typeface="Calibri"/>
                <a:sym typeface="Calibri"/>
              </a:rPr>
              <a:t> pollution &amp; urban runoff</a:t>
            </a:r>
          </a:p>
          <a:p>
            <a:pPr indent="-412750" lvl="0" marL="514350" marR="0" rtl="0" algn="l">
              <a:spcBef>
                <a:spcPts val="320"/>
              </a:spcBef>
              <a:buClr>
                <a:schemeClr val="dk1"/>
              </a:buClr>
              <a:buFont typeface="Calibri"/>
              <a:buNone/>
            </a:pPr>
            <a:r>
              <a:t/>
            </a:r>
            <a:endParaRPr b="0" baseline="0" i="0" sz="1600" u="none" cap="none" strike="noStrike">
              <a:solidFill>
                <a:schemeClr val="dk1"/>
              </a:solidFill>
              <a:latin typeface="Calibri"/>
              <a:ea typeface="Calibri"/>
              <a:cs typeface="Calibri"/>
              <a:sym typeface="Calibri"/>
            </a:endParaRPr>
          </a:p>
          <a:p>
            <a:pPr indent="-514350" lvl="0" marL="514350" marR="0" rtl="0" algn="l">
              <a:spcBef>
                <a:spcPts val="560"/>
              </a:spcBef>
              <a:buClr>
                <a:schemeClr val="dk1"/>
              </a:buClr>
              <a:buSzPct val="100000"/>
              <a:buFont typeface="Calibri"/>
              <a:buAutoNum type="arabicPeriod"/>
            </a:pPr>
            <a:r>
              <a:rPr b="1" baseline="0" i="0" lang="en-US" sz="2800" u="none" cap="none" strike="noStrike">
                <a:solidFill>
                  <a:schemeClr val="dk1"/>
                </a:solidFill>
                <a:latin typeface="Calibri"/>
                <a:ea typeface="Calibri"/>
                <a:cs typeface="Calibri"/>
                <a:sym typeface="Calibri"/>
              </a:rPr>
              <a:t>Habitat</a:t>
            </a:r>
            <a:r>
              <a:rPr b="0" baseline="0" i="0" lang="en-US" sz="2800" u="none" cap="none" strike="noStrike">
                <a:solidFill>
                  <a:schemeClr val="dk1"/>
                </a:solidFill>
                <a:latin typeface="Calibri"/>
                <a:ea typeface="Calibri"/>
                <a:cs typeface="Calibri"/>
                <a:sym typeface="Calibri"/>
              </a:rPr>
              <a:t> for many animals</a:t>
            </a:r>
          </a:p>
          <a:p>
            <a:pPr indent="-336550" lvl="0" marL="514350" marR="0" rtl="0" algn="l">
              <a:spcBef>
                <a:spcPts val="560"/>
              </a:spcBef>
              <a:buClr>
                <a:schemeClr val="dk1"/>
              </a:buClr>
              <a:buFont typeface="Calibri"/>
              <a:buNone/>
            </a:pPr>
            <a:r>
              <a:t/>
            </a:r>
            <a:endParaRPr b="0" baseline="0" i="0" sz="28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Font typeface="Noto Symbol"/>
              <a:buNone/>
            </a:pPr>
            <a:r>
              <a:t/>
            </a:r>
            <a:endParaRPr b="0" baseline="0" i="0" sz="3200" u="none" cap="none" strike="noStrike">
              <a:solidFill>
                <a:schemeClr val="dk1"/>
              </a:solidFill>
              <a:latin typeface="Calibri"/>
              <a:ea typeface="Calibri"/>
              <a:cs typeface="Calibri"/>
              <a:sym typeface="Calibri"/>
            </a:endParaRPr>
          </a:p>
        </p:txBody>
      </p:sp>
      <p:pic>
        <p:nvPicPr>
          <p:cNvPr id="378" name="Shape 378"/>
          <p:cNvPicPr preferRelativeResize="0"/>
          <p:nvPr/>
        </p:nvPicPr>
        <p:blipFill rotWithShape="1">
          <a:blip r:embed="rId5">
            <a:alphaModFix/>
          </a:blip>
          <a:srcRect b="0" l="0" r="0" t="0"/>
          <a:stretch/>
        </p:blipFill>
        <p:spPr>
          <a:xfrm>
            <a:off x="-1600200" y="5638800"/>
            <a:ext cx="3200399" cy="2879724"/>
          </a:xfrm>
          <a:prstGeom prst="rect">
            <a:avLst/>
          </a:prstGeom>
          <a:noFill/>
          <a:ln>
            <a:noFill/>
          </a:ln>
        </p:spPr>
      </p:pic>
      <p:sp>
        <p:nvSpPr>
          <p:cNvPr id="379" name="Shape 379"/>
          <p:cNvSpPr txBox="1"/>
          <p:nvPr/>
        </p:nvSpPr>
        <p:spPr>
          <a:xfrm>
            <a:off x="2438400" y="6019800"/>
            <a:ext cx="4724400" cy="461664"/>
          </a:xfrm>
          <a:prstGeom prst="rect">
            <a:avLst/>
          </a:prstGeom>
          <a:solidFill>
            <a:srgbClr val="FFFF00"/>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2400" u="none" cap="none" strike="noStrike">
                <a:solidFill>
                  <a:schemeClr val="dk1"/>
                </a:solidFill>
                <a:latin typeface="Calibri"/>
                <a:ea typeface="Calibri"/>
                <a:cs typeface="Calibri"/>
                <a:sym typeface="Calibri"/>
              </a:rPr>
              <a:t>Includes </a:t>
            </a:r>
            <a:r>
              <a:rPr b="1" baseline="0" i="0" lang="en-US" sz="2400" u="none" cap="none" strike="noStrike">
                <a:solidFill>
                  <a:schemeClr val="dk1"/>
                </a:solidFill>
                <a:latin typeface="Calibri"/>
                <a:ea typeface="Calibri"/>
                <a:cs typeface="Calibri"/>
                <a:sym typeface="Calibri"/>
              </a:rPr>
              <a:t>swamps, marshes, </a:t>
            </a:r>
            <a:r>
              <a:rPr b="0" baseline="0" i="0" lang="en-US" sz="2400" u="none" cap="none" strike="noStrike">
                <a:solidFill>
                  <a:schemeClr val="dk1"/>
                </a:solidFill>
                <a:latin typeface="Calibri"/>
                <a:ea typeface="Calibri"/>
                <a:cs typeface="Calibri"/>
                <a:sym typeface="Calibri"/>
              </a:rPr>
              <a:t>&amp;</a:t>
            </a:r>
            <a:r>
              <a:rPr b="1" baseline="0" i="0" lang="en-US" sz="2400" u="none" cap="none" strike="noStrike">
                <a:solidFill>
                  <a:schemeClr val="dk1"/>
                </a:solidFill>
                <a:latin typeface="Calibri"/>
                <a:ea typeface="Calibri"/>
                <a:cs typeface="Calibri"/>
                <a:sym typeface="Calibri"/>
              </a:rPr>
              <a:t> bogs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sp>
        <p:nvSpPr>
          <p:cNvPr id="384" name="Shape 384"/>
          <p:cNvSpPr txBox="1"/>
          <p:nvPr>
            <p:ph type="title"/>
          </p:nvPr>
        </p:nvSpPr>
        <p:spPr>
          <a:xfrm>
            <a:off x="457200" y="0"/>
            <a:ext cx="8229600" cy="609599"/>
          </a:xfrm>
          <a:prstGeom prst="rect">
            <a:avLst/>
          </a:prstGeom>
          <a:solidFill>
            <a:srgbClr val="FFFF00"/>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3600" u="none" cap="none" strike="noStrike">
                <a:solidFill>
                  <a:schemeClr val="dk1"/>
                </a:solidFill>
                <a:latin typeface="Calibri"/>
                <a:ea typeface="Calibri"/>
                <a:cs typeface="Calibri"/>
                <a:sym typeface="Calibri"/>
              </a:rPr>
              <a:t>Wetland Habitat Flow Chart</a:t>
            </a:r>
          </a:p>
        </p:txBody>
      </p:sp>
      <p:sp>
        <p:nvSpPr>
          <p:cNvPr id="385" name="Shape 385"/>
          <p:cNvSpPr txBox="1"/>
          <p:nvPr>
            <p:ph idx="1" type="body"/>
          </p:nvPr>
        </p:nvSpPr>
        <p:spPr>
          <a:xfrm>
            <a:off x="457200" y="762000"/>
            <a:ext cx="8229600" cy="59435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buClr>
                <a:schemeClr val="dk1"/>
              </a:buClr>
              <a:buSzPct val="99615"/>
              <a:buFont typeface="Arial"/>
              <a:buChar char="•"/>
            </a:pPr>
            <a:r>
              <a:rPr b="0" baseline="0" i="0" lang="en-US" sz="2590" u="none" cap="none" strike="noStrike">
                <a:solidFill>
                  <a:schemeClr val="dk1"/>
                </a:solidFill>
                <a:latin typeface="Calibri"/>
                <a:ea typeface="Calibri"/>
                <a:cs typeface="Calibri"/>
                <a:sym typeface="Calibri"/>
              </a:rPr>
              <a:t>Salt Marsh</a:t>
            </a:r>
          </a:p>
          <a:p>
            <a:pPr indent="-342900" lvl="0" marL="342900" marR="0" rtl="0" algn="l">
              <a:lnSpc>
                <a:spcPct val="90000"/>
              </a:lnSpc>
              <a:spcBef>
                <a:spcPts val="518"/>
              </a:spcBef>
              <a:buClr>
                <a:schemeClr val="dk1"/>
              </a:buClr>
              <a:buSzPct val="99615"/>
              <a:buFont typeface="Arial"/>
              <a:buChar char="•"/>
            </a:pPr>
            <a:r>
              <a:rPr b="0" baseline="0" i="0" lang="en-US" sz="2590" u="none" cap="none" strike="noStrike">
                <a:solidFill>
                  <a:schemeClr val="dk1"/>
                </a:solidFill>
                <a:latin typeface="Calibri"/>
                <a:ea typeface="Calibri"/>
                <a:cs typeface="Calibri"/>
                <a:sym typeface="Calibri"/>
              </a:rPr>
              <a:t>Tidal Freshwater</a:t>
            </a:r>
          </a:p>
          <a:p>
            <a:pPr indent="-342900" lvl="0" marL="342900" marR="0" rtl="0" algn="l">
              <a:lnSpc>
                <a:spcPct val="90000"/>
              </a:lnSpc>
              <a:spcBef>
                <a:spcPts val="518"/>
              </a:spcBef>
              <a:buClr>
                <a:schemeClr val="dk1"/>
              </a:buClr>
              <a:buSzPct val="99615"/>
              <a:buFont typeface="Arial"/>
              <a:buChar char="•"/>
            </a:pPr>
            <a:r>
              <a:rPr b="0" baseline="0" i="0" lang="en-US" sz="2590" u="none" cap="none" strike="noStrike">
                <a:solidFill>
                  <a:schemeClr val="dk1"/>
                </a:solidFill>
                <a:latin typeface="Calibri"/>
                <a:ea typeface="Calibri"/>
                <a:cs typeface="Calibri"/>
                <a:sym typeface="Calibri"/>
              </a:rPr>
              <a:t>Sandy Beach</a:t>
            </a:r>
          </a:p>
          <a:p>
            <a:pPr indent="-342900" lvl="0" marL="342900" marR="0" rtl="0" algn="l">
              <a:lnSpc>
                <a:spcPct val="90000"/>
              </a:lnSpc>
              <a:spcBef>
                <a:spcPts val="518"/>
              </a:spcBef>
              <a:buClr>
                <a:schemeClr val="dk1"/>
              </a:buClr>
              <a:buSzPct val="99615"/>
              <a:buFont typeface="Arial"/>
              <a:buChar char="•"/>
            </a:pPr>
            <a:r>
              <a:rPr b="0" baseline="0" i="0" lang="en-US" sz="2590" u="none" cap="none" strike="noStrike">
                <a:solidFill>
                  <a:schemeClr val="dk1"/>
                </a:solidFill>
                <a:latin typeface="Calibri"/>
                <a:ea typeface="Calibri"/>
                <a:cs typeface="Calibri"/>
                <a:sym typeface="Calibri"/>
              </a:rPr>
              <a:t>Mud Flat</a:t>
            </a:r>
          </a:p>
          <a:p>
            <a:pPr indent="-342900" lvl="0" marL="342900" marR="0" rtl="0" algn="l">
              <a:lnSpc>
                <a:spcPct val="90000"/>
              </a:lnSpc>
              <a:spcBef>
                <a:spcPts val="518"/>
              </a:spcBef>
              <a:buClr>
                <a:schemeClr val="dk1"/>
              </a:buClr>
              <a:buSzPct val="99615"/>
              <a:buFont typeface="Arial"/>
              <a:buChar char="•"/>
            </a:pPr>
            <a:r>
              <a:rPr b="0" baseline="0" i="0" lang="en-US" sz="2590" u="none" cap="none" strike="noStrike">
                <a:solidFill>
                  <a:schemeClr val="dk1"/>
                </a:solidFill>
                <a:latin typeface="Calibri"/>
                <a:ea typeface="Calibri"/>
                <a:cs typeface="Calibri"/>
                <a:sym typeface="Calibri"/>
              </a:rPr>
              <a:t>Rocky Shore</a:t>
            </a:r>
          </a:p>
          <a:p>
            <a:pPr indent="-342900" lvl="0" marL="342900" marR="0" rtl="0" algn="l">
              <a:lnSpc>
                <a:spcPct val="90000"/>
              </a:lnSpc>
              <a:spcBef>
                <a:spcPts val="518"/>
              </a:spcBef>
              <a:buClr>
                <a:schemeClr val="dk1"/>
              </a:buClr>
              <a:buSzPct val="99615"/>
              <a:buFont typeface="Arial"/>
              <a:buChar char="•"/>
            </a:pPr>
            <a:r>
              <a:rPr b="0" baseline="0" i="0" lang="en-US" sz="2590" u="none" cap="none" strike="noStrike">
                <a:solidFill>
                  <a:schemeClr val="dk1"/>
                </a:solidFill>
                <a:latin typeface="Calibri"/>
                <a:ea typeface="Calibri"/>
                <a:cs typeface="Calibri"/>
                <a:sym typeface="Calibri"/>
              </a:rPr>
              <a:t>Forested Wetland</a:t>
            </a:r>
          </a:p>
          <a:p>
            <a:pPr indent="-342900" lvl="0" marL="342900" marR="0" rtl="0" algn="l">
              <a:lnSpc>
                <a:spcPct val="90000"/>
              </a:lnSpc>
              <a:spcBef>
                <a:spcPts val="518"/>
              </a:spcBef>
              <a:buClr>
                <a:schemeClr val="dk1"/>
              </a:buClr>
              <a:buSzPct val="99615"/>
              <a:buFont typeface="Arial"/>
              <a:buChar char="•"/>
            </a:pPr>
            <a:r>
              <a:rPr b="0" baseline="0" i="0" lang="en-US" sz="2590" u="none" cap="none" strike="noStrike">
                <a:solidFill>
                  <a:schemeClr val="dk1"/>
                </a:solidFill>
                <a:latin typeface="Calibri"/>
                <a:ea typeface="Calibri"/>
                <a:cs typeface="Calibri"/>
                <a:sym typeface="Calibri"/>
              </a:rPr>
              <a:t>Shrub Swamp</a:t>
            </a:r>
          </a:p>
          <a:p>
            <a:pPr indent="-342900" lvl="0" marL="342900" marR="0" rtl="0" algn="l">
              <a:lnSpc>
                <a:spcPct val="90000"/>
              </a:lnSpc>
              <a:spcBef>
                <a:spcPts val="518"/>
              </a:spcBef>
              <a:buClr>
                <a:schemeClr val="dk1"/>
              </a:buClr>
              <a:buSzPct val="99615"/>
              <a:buFont typeface="Arial"/>
              <a:buChar char="•"/>
            </a:pPr>
            <a:r>
              <a:rPr b="0" baseline="0" i="0" lang="en-US" sz="2590" u="none" cap="none" strike="noStrike">
                <a:solidFill>
                  <a:schemeClr val="dk1"/>
                </a:solidFill>
                <a:latin typeface="Calibri"/>
                <a:ea typeface="Calibri"/>
                <a:cs typeface="Calibri"/>
                <a:sym typeface="Calibri"/>
              </a:rPr>
              <a:t>Wet Meadow</a:t>
            </a:r>
          </a:p>
          <a:p>
            <a:pPr indent="-342900" lvl="0" marL="342900" marR="0" rtl="0" algn="l">
              <a:lnSpc>
                <a:spcPct val="90000"/>
              </a:lnSpc>
              <a:spcBef>
                <a:spcPts val="518"/>
              </a:spcBef>
              <a:buClr>
                <a:schemeClr val="dk1"/>
              </a:buClr>
              <a:buSzPct val="99615"/>
              <a:buFont typeface="Arial"/>
              <a:buChar char="•"/>
            </a:pPr>
            <a:r>
              <a:rPr b="0" baseline="0" i="0" lang="en-US" sz="2590" u="none" cap="none" strike="noStrike">
                <a:solidFill>
                  <a:schemeClr val="dk1"/>
                </a:solidFill>
                <a:latin typeface="Calibri"/>
                <a:ea typeface="Calibri"/>
                <a:cs typeface="Calibri"/>
                <a:sym typeface="Calibri"/>
              </a:rPr>
              <a:t>Bog</a:t>
            </a:r>
          </a:p>
          <a:p>
            <a:pPr indent="-342900" lvl="0" marL="342900" marR="0" rtl="0" algn="l">
              <a:lnSpc>
                <a:spcPct val="90000"/>
              </a:lnSpc>
              <a:spcBef>
                <a:spcPts val="518"/>
              </a:spcBef>
              <a:buClr>
                <a:schemeClr val="dk1"/>
              </a:buClr>
              <a:buSzPct val="99615"/>
              <a:buFont typeface="Arial"/>
              <a:buChar char="•"/>
            </a:pPr>
            <a:r>
              <a:rPr b="0" baseline="0" i="0" lang="en-US" sz="2590" u="none" cap="none" strike="noStrike">
                <a:solidFill>
                  <a:schemeClr val="dk1"/>
                </a:solidFill>
                <a:latin typeface="Calibri"/>
                <a:ea typeface="Calibri"/>
                <a:cs typeface="Calibri"/>
                <a:sym typeface="Calibri"/>
              </a:rPr>
              <a:t>Seagrass Bed</a:t>
            </a:r>
          </a:p>
          <a:p>
            <a:pPr indent="-342900" lvl="0" marL="342900" marR="0" rtl="0" algn="l">
              <a:lnSpc>
                <a:spcPct val="90000"/>
              </a:lnSpc>
              <a:spcBef>
                <a:spcPts val="518"/>
              </a:spcBef>
              <a:buClr>
                <a:schemeClr val="dk1"/>
              </a:buClr>
              <a:buSzPct val="99615"/>
              <a:buFont typeface="Arial"/>
              <a:buChar char="•"/>
            </a:pPr>
            <a:r>
              <a:rPr b="0" baseline="0" i="0" lang="en-US" sz="2590" u="none" cap="none" strike="noStrike">
                <a:solidFill>
                  <a:schemeClr val="dk1"/>
                </a:solidFill>
                <a:latin typeface="Calibri"/>
                <a:ea typeface="Calibri"/>
                <a:cs typeface="Calibri"/>
                <a:sym typeface="Calibri"/>
              </a:rPr>
              <a:t>Aquatic Plant Bed</a:t>
            </a:r>
          </a:p>
          <a:p>
            <a:pPr indent="-342900" lvl="0" marL="342900" marR="0" rtl="0" algn="l">
              <a:lnSpc>
                <a:spcPct val="90000"/>
              </a:lnSpc>
              <a:spcBef>
                <a:spcPts val="518"/>
              </a:spcBef>
              <a:buClr>
                <a:schemeClr val="dk1"/>
              </a:buClr>
              <a:buSzPct val="99615"/>
              <a:buFont typeface="Arial"/>
              <a:buChar char="•"/>
            </a:pPr>
            <a:r>
              <a:rPr b="0" baseline="0" i="0" lang="en-US" sz="2590" u="none" cap="none" strike="noStrike">
                <a:solidFill>
                  <a:schemeClr val="dk1"/>
                </a:solidFill>
                <a:latin typeface="Calibri"/>
                <a:ea typeface="Calibri"/>
                <a:cs typeface="Calibri"/>
                <a:sym typeface="Calibri"/>
              </a:rPr>
              <a:t>Steam Bed</a:t>
            </a:r>
          </a:p>
          <a:p>
            <a:pPr indent="-342900" lvl="0" marL="342900" marR="0" rtl="0" algn="l">
              <a:lnSpc>
                <a:spcPct val="90000"/>
              </a:lnSpc>
              <a:spcBef>
                <a:spcPts val="518"/>
              </a:spcBef>
              <a:buClr>
                <a:schemeClr val="dk1"/>
              </a:buClr>
              <a:buSzPct val="99615"/>
              <a:buFont typeface="Arial"/>
              <a:buChar char="•"/>
            </a:pPr>
            <a:r>
              <a:rPr b="0" baseline="0" i="0" lang="en-US" sz="2590" u="none" cap="none" strike="noStrike">
                <a:solidFill>
                  <a:schemeClr val="dk1"/>
                </a:solidFill>
                <a:latin typeface="Calibri"/>
                <a:ea typeface="Calibri"/>
                <a:cs typeface="Calibri"/>
                <a:sym typeface="Calibri"/>
              </a:rPr>
              <a:t>Open Water</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x="0" y="0"/>
          <a:ext cx="0" cy="0"/>
          <a:chOff x="0" y="0"/>
          <a:chExt cx="0" cy="0"/>
        </a:xfrm>
      </p:grpSpPr>
      <p:sp>
        <p:nvSpPr>
          <p:cNvPr id="390" name="Shape 390"/>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January 2002</a:t>
            </a:r>
          </a:p>
        </p:txBody>
      </p:sp>
      <p:pic>
        <p:nvPicPr>
          <p:cNvPr id="391" name="Shape 391"/>
          <p:cNvPicPr preferRelativeResize="0"/>
          <p:nvPr/>
        </p:nvPicPr>
        <p:blipFill rotWithShape="1">
          <a:blip r:embed="rId3">
            <a:alphaModFix/>
          </a:blip>
          <a:srcRect b="0" l="0" r="0" t="0"/>
          <a:stretch/>
        </p:blipFill>
        <p:spPr>
          <a:xfrm>
            <a:off x="0" y="0"/>
            <a:ext cx="9144000" cy="6858000"/>
          </a:xfrm>
          <a:prstGeom prst="rect">
            <a:avLst/>
          </a:prstGeom>
          <a:solidFill>
            <a:srgbClr val="E4F4DE"/>
          </a:solidFill>
          <a:ln>
            <a:noFill/>
          </a:ln>
        </p:spPr>
      </p:pic>
      <p:sp>
        <p:nvSpPr>
          <p:cNvPr id="392" name="Shape 392"/>
          <p:cNvSpPr txBox="1"/>
          <p:nvPr/>
        </p:nvSpPr>
        <p:spPr>
          <a:xfrm>
            <a:off x="152400" y="228600"/>
            <a:ext cx="4038599" cy="707886"/>
          </a:xfrm>
          <a:prstGeom prst="rect">
            <a:avLst/>
          </a:prstGeom>
          <a:solidFill>
            <a:srgbClr val="3F3F3F"/>
          </a:solidFill>
          <a:ln>
            <a:noFill/>
          </a:ln>
        </p:spPr>
        <p:txBody>
          <a:bodyPr anchorCtr="0" anchor="t" bIns="45700" lIns="91425" rIns="91425" tIns="45700">
            <a:noAutofit/>
          </a:bodyPr>
          <a:lstStyle/>
          <a:p>
            <a:pPr indent="0" lvl="0" marL="0" marR="0" rtl="0" algn="ctr">
              <a:spcBef>
                <a:spcPts val="0"/>
              </a:spcBef>
              <a:buSzPct val="25000"/>
              <a:buNone/>
            </a:pPr>
            <a:r>
              <a:rPr b="1" baseline="0" i="0" lang="en-US" sz="4000" u="none" cap="none" strike="noStrike">
                <a:solidFill>
                  <a:schemeClr val="lt1"/>
                </a:solidFill>
                <a:latin typeface="Tahoma"/>
                <a:ea typeface="Tahoma"/>
                <a:cs typeface="Tahoma"/>
                <a:sym typeface="Tahoma"/>
              </a:rPr>
              <a:t>Swamp Forest</a:t>
            </a:r>
          </a:p>
        </p:txBody>
      </p:sp>
      <p:sp>
        <p:nvSpPr>
          <p:cNvPr id="393" name="Shape 393"/>
          <p:cNvSpPr txBox="1"/>
          <p:nvPr/>
        </p:nvSpPr>
        <p:spPr>
          <a:xfrm>
            <a:off x="381000" y="3962400"/>
            <a:ext cx="8305799" cy="83099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2400" u="none" cap="none" strike="noStrike">
                <a:solidFill>
                  <a:schemeClr val="lt1"/>
                </a:solidFill>
                <a:latin typeface="Rokkitt"/>
                <a:ea typeface="Rokkitt"/>
                <a:cs typeface="Rokkitt"/>
                <a:sym typeface="Rokkitt"/>
              </a:rPr>
              <a:t>Should we drain wetlands like this to make room for homes, restaurants, &amp; malls?</a:t>
            </a:r>
          </a:p>
        </p:txBody>
      </p:sp>
      <p:sp>
        <p:nvSpPr>
          <p:cNvPr id="394" name="Shape 394"/>
          <p:cNvSpPr/>
          <p:nvPr/>
        </p:nvSpPr>
        <p:spPr>
          <a:xfrm>
            <a:off x="457200" y="2590800"/>
            <a:ext cx="8153399" cy="954106"/>
          </a:xfrm>
          <a:prstGeom prst="rect">
            <a:avLst/>
          </a:prstGeom>
          <a:solidFill>
            <a:srgbClr val="ECF2D9"/>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baseline="0" i="0" lang="en-US" sz="2800" u="none" cap="none" strike="noStrike">
                <a:solidFill>
                  <a:schemeClr val="dk1"/>
                </a:solidFill>
                <a:latin typeface="Calibri"/>
                <a:ea typeface="Calibri"/>
                <a:cs typeface="Calibri"/>
                <a:sym typeface="Calibri"/>
              </a:rPr>
              <a:t>“In nature there are no rewards or punishments, only consequences”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4">
                                            <p:txEl>
                                              <p:pRg end="0" st="0"/>
                                            </p:txEl>
                                          </p:spTgt>
                                        </p:tgtEl>
                                        <p:attrNameLst>
                                          <p:attrName>style.visibility</p:attrName>
                                        </p:attrNameLst>
                                      </p:cBhvr>
                                      <p:to>
                                        <p:strVal val="visible"/>
                                      </p:to>
                                    </p:set>
                                    <p:anim calcmode="lin" valueType="num">
                                      <p:cBhvr additive="base">
                                        <p:cTn dur="500"/>
                                        <p:tgtEl>
                                          <p:spTgt spid="39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8" name="Shape 398"/>
        <p:cNvGrpSpPr/>
        <p:nvPr/>
      </p:nvGrpSpPr>
      <p:grpSpPr>
        <a:xfrm>
          <a:off x="0" y="0"/>
          <a:ext cx="0" cy="0"/>
          <a:chOff x="0" y="0"/>
          <a:chExt cx="0" cy="0"/>
        </a:xfrm>
      </p:grpSpPr>
      <p:sp>
        <p:nvSpPr>
          <p:cNvPr id="399" name="Shape 399"/>
          <p:cNvSpPr txBox="1"/>
          <p:nvPr>
            <p:ph idx="11" type="ftr"/>
          </p:nvPr>
        </p:nvSpPr>
        <p:spPr>
          <a:xfrm>
            <a:off x="3124200" y="6356350"/>
            <a:ext cx="2895600"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1200" u="none" cap="none" strike="noStrike">
                <a:solidFill>
                  <a:srgbClr val="888888"/>
                </a:solidFill>
                <a:latin typeface="Calibri"/>
                <a:ea typeface="Calibri"/>
                <a:cs typeface="Calibri"/>
                <a:sym typeface="Calibri"/>
              </a:rPr>
              <a:t>January 2002</a:t>
            </a:r>
          </a:p>
        </p:txBody>
      </p:sp>
      <p:pic>
        <p:nvPicPr>
          <p:cNvPr id="400" name="Shape 40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401" name="Shape 401"/>
          <p:cNvSpPr txBox="1"/>
          <p:nvPr/>
        </p:nvSpPr>
        <p:spPr>
          <a:xfrm>
            <a:off x="4876800" y="0"/>
            <a:ext cx="4267199" cy="70167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4000" u="none" cap="none" strike="noStrike">
                <a:solidFill>
                  <a:schemeClr val="dk1"/>
                </a:solidFill>
                <a:latin typeface="Tahoma"/>
                <a:ea typeface="Tahoma"/>
                <a:cs typeface="Tahoma"/>
                <a:sym typeface="Tahoma"/>
              </a:rPr>
              <a:t>Tidal Salt Marsh</a:t>
            </a:r>
          </a:p>
        </p:txBody>
      </p:sp>
      <p:sp>
        <p:nvSpPr>
          <p:cNvPr id="402" name="Shape 402"/>
          <p:cNvSpPr txBox="1"/>
          <p:nvPr/>
        </p:nvSpPr>
        <p:spPr>
          <a:xfrm>
            <a:off x="0" y="1600200"/>
            <a:ext cx="8229600" cy="685799"/>
          </a:xfrm>
          <a:prstGeom prst="rect">
            <a:avLst/>
          </a:prstGeom>
          <a:noFill/>
          <a:ln>
            <a:noFill/>
          </a:ln>
        </p:spPr>
        <p:txBody>
          <a:bodyPr anchorCtr="0" anchor="t" bIns="45700" lIns="91425" rIns="91425" tIns="45700">
            <a:noAutofit/>
          </a:bodyPr>
          <a:lstStyle/>
          <a:p>
            <a:pPr indent="-285750" lvl="1" marL="742950" marR="0" rtl="0" algn="l">
              <a:lnSpc>
                <a:spcPct val="100000"/>
              </a:lnSpc>
              <a:spcBef>
                <a:spcPts val="0"/>
              </a:spcBef>
              <a:spcAft>
                <a:spcPts val="0"/>
              </a:spcAft>
              <a:buSzPct val="25000"/>
              <a:buNone/>
            </a:pPr>
            <a:r>
              <a:rPr b="1" baseline="0" i="0" lang="en-US" sz="2800" u="none" cap="none" strike="noStrike">
                <a:solidFill>
                  <a:schemeClr val="dk1"/>
                </a:solidFill>
                <a:latin typeface="Calibri"/>
                <a:ea typeface="Calibri"/>
                <a:cs typeface="Calibri"/>
                <a:sym typeface="Calibri"/>
              </a:rPr>
              <a:t>Laws now prevent the destruction of wetlands</a:t>
            </a:r>
          </a:p>
        </p:txBody>
      </p:sp>
      <p:sp>
        <p:nvSpPr>
          <p:cNvPr id="403" name="Shape 403"/>
          <p:cNvSpPr txBox="1"/>
          <p:nvPr/>
        </p:nvSpPr>
        <p:spPr>
          <a:xfrm>
            <a:off x="228600" y="5715000"/>
            <a:ext cx="8674554" cy="461664"/>
          </a:xfrm>
          <a:prstGeom prst="rect">
            <a:avLst/>
          </a:prstGeom>
          <a:solidFill>
            <a:schemeClr val="lt1"/>
          </a:solidFill>
          <a:ln>
            <a:noFill/>
          </a:ln>
        </p:spPr>
        <p:txBody>
          <a:bodyPr anchorCtr="0" anchor="t" bIns="45700" lIns="91425" rIns="91425" tIns="45700">
            <a:noAutofit/>
          </a:bodyPr>
          <a:lstStyle/>
          <a:p>
            <a:pPr indent="-285750" lvl="1" marL="742950" marR="0" rtl="0" algn="ctr">
              <a:spcBef>
                <a:spcPts val="0"/>
              </a:spcBef>
              <a:buSzPct val="25000"/>
              <a:buNone/>
            </a:pPr>
            <a:r>
              <a:rPr b="0" baseline="0" i="0" lang="en-US" sz="2400" u="none" cap="none" strike="noStrike">
                <a:solidFill>
                  <a:schemeClr val="dk1"/>
                </a:solidFill>
                <a:latin typeface="Calibri"/>
                <a:ea typeface="Calibri"/>
                <a:cs typeface="Calibri"/>
                <a:sym typeface="Calibri"/>
              </a:rPr>
              <a:t>Developers must create new wetlands if they destroy old ones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762000" y="381000"/>
            <a:ext cx="7772400" cy="1219199"/>
          </a:xfrm>
          <a:prstGeom prst="rect">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Infiltration</a:t>
            </a:r>
            <a:r>
              <a:rPr b="0" baseline="0" i="0" lang="en-US" sz="4400" u="none" cap="none" strike="noStrike">
                <a:solidFill>
                  <a:schemeClr val="dk1"/>
                </a:solidFill>
                <a:latin typeface="Calibri"/>
                <a:ea typeface="Calibri"/>
                <a:cs typeface="Calibri"/>
                <a:sym typeface="Calibri"/>
              </a:rPr>
              <a:t> (</a:t>
            </a:r>
            <a:r>
              <a:rPr b="0" baseline="0" i="1" lang="en-US" sz="3600" u="none" cap="none" strike="noStrike">
                <a:solidFill>
                  <a:schemeClr val="dk1"/>
                </a:solidFill>
                <a:latin typeface="Calibri"/>
                <a:ea typeface="Calibri"/>
                <a:cs typeface="Calibri"/>
                <a:sym typeface="Calibri"/>
              </a:rPr>
              <a:t>also called percolation</a:t>
            </a:r>
            <a:r>
              <a:rPr b="0" baseline="0" i="0" lang="en-US" sz="4400" u="none" cap="none" strike="noStrike">
                <a:solidFill>
                  <a:schemeClr val="dk1"/>
                </a:solidFill>
                <a:latin typeface="Calibri"/>
                <a:ea typeface="Calibri"/>
                <a:cs typeface="Calibri"/>
                <a:sym typeface="Calibri"/>
              </a:rPr>
              <a:t>)</a:t>
            </a:r>
            <a:br>
              <a:rPr b="0" baseline="0" i="0" lang="en-US" sz="4400" u="none" cap="none" strike="noStrike">
                <a:solidFill>
                  <a:schemeClr val="dk1"/>
                </a:solidFill>
                <a:latin typeface="Calibri"/>
                <a:ea typeface="Calibri"/>
                <a:cs typeface="Calibri"/>
                <a:sym typeface="Calibri"/>
              </a:rPr>
            </a:br>
            <a:r>
              <a:rPr b="0" baseline="0" i="0" lang="en-US" sz="2000" u="none" cap="none" strike="noStrike">
                <a:solidFill>
                  <a:srgbClr val="C00000"/>
                </a:solidFill>
                <a:latin typeface="Calibri"/>
                <a:ea typeface="Calibri"/>
                <a:cs typeface="Calibri"/>
                <a:sym typeface="Calibri"/>
              </a:rPr>
              <a:t>only happens when the ground is </a:t>
            </a:r>
            <a:r>
              <a:rPr b="0" baseline="0" i="0" lang="en-US" sz="2000" u="sng" cap="none" strike="noStrike">
                <a:solidFill>
                  <a:srgbClr val="C00000"/>
                </a:solidFill>
                <a:latin typeface="Calibri"/>
                <a:ea typeface="Calibri"/>
                <a:cs typeface="Calibri"/>
                <a:sym typeface="Calibri"/>
              </a:rPr>
              <a:t>permeable</a:t>
            </a:r>
          </a:p>
        </p:txBody>
      </p:sp>
      <p:graphicFrame>
        <p:nvGraphicFramePr>
          <p:cNvPr id="167" name="Shape 167"/>
          <p:cNvGraphicFramePr/>
          <p:nvPr/>
        </p:nvGraphicFramePr>
        <p:xfrm>
          <a:off x="533400" y="1905000"/>
          <a:ext cx="3000000" cy="3000000"/>
        </p:xfrm>
        <a:graphic>
          <a:graphicData uri="http://schemas.openxmlformats.org/drawingml/2006/table">
            <a:tbl>
              <a:tblPr bandRow="1" firstRow="1">
                <a:noFill/>
                <a:tableStyleId>{7EF9A328-6429-49BD-8B9B-04E3B7BF14EB}</a:tableStyleId>
              </a:tblPr>
              <a:tblGrid>
                <a:gridCol w="4038600"/>
                <a:gridCol w="4038600"/>
              </a:tblGrid>
              <a:tr h="1397000">
                <a:tc>
                  <a:txBody>
                    <a:bodyPr>
                      <a:noAutofit/>
                    </a:bodyPr>
                    <a:lstStyle/>
                    <a:p>
                      <a:pPr indent="0" lvl="0" marL="0" marR="0" rtl="0" algn="ctr">
                        <a:spcBef>
                          <a:spcPts val="0"/>
                        </a:spcBef>
                        <a:buSzPct val="25000"/>
                        <a:buNone/>
                      </a:pPr>
                      <a:r>
                        <a:rPr baseline="0" lang="en-US" sz="5400" u="none" cap="none" strike="noStrike"/>
                        <a:t>Permeable</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spcBef>
                          <a:spcPts val="0"/>
                        </a:spcBef>
                        <a:buSzPct val="25000"/>
                        <a:buNone/>
                      </a:pPr>
                      <a:r>
                        <a:rPr baseline="0" lang="en-US" sz="5400" u="none" cap="none" strike="noStrike"/>
                        <a:t>Impermeable</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397000">
                <a:tc>
                  <a:txBody>
                    <a:bodyPr>
                      <a:noAutofit/>
                    </a:bodyPr>
                    <a:lstStyle/>
                    <a:p>
                      <a:pPr indent="0" lvl="0" marL="0" marR="0" rtl="0" algn="ctr">
                        <a:spcBef>
                          <a:spcPts val="0"/>
                        </a:spcBef>
                        <a:buSzPct val="25000"/>
                        <a:buNone/>
                      </a:pPr>
                      <a:r>
                        <a:rPr b="1" baseline="0" lang="en-US" sz="3200" u="none" cap="none" strike="noStrike"/>
                        <a:t>water </a:t>
                      </a:r>
                      <a:r>
                        <a:rPr b="1" baseline="0" lang="en-US" sz="3200" u="sng" cap="none" strike="noStrike"/>
                        <a:t>can</a:t>
                      </a:r>
                      <a:r>
                        <a:rPr b="1" baseline="0" lang="en-US" sz="3200" u="none" cap="none" strike="noStrike"/>
                        <a:t> pass through</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spcBef>
                          <a:spcPts val="0"/>
                        </a:spcBef>
                        <a:buSzPct val="25000"/>
                        <a:buNone/>
                      </a:pPr>
                      <a:r>
                        <a:rPr b="1" baseline="0" lang="en-US" sz="3200" u="none" cap="none" strike="noStrike"/>
                        <a:t>water </a:t>
                      </a:r>
                      <a:r>
                        <a:rPr b="1" baseline="0" lang="en-US" sz="3200" u="sng" cap="none" strike="noStrike"/>
                        <a:t>cannot</a:t>
                      </a:r>
                      <a:r>
                        <a:rPr b="1" baseline="0" lang="en-US" sz="3200" u="none" cap="none" strike="noStrike"/>
                        <a:t> pass through</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397000">
                <a:tc>
                  <a:txBody>
                    <a:bodyPr>
                      <a:noAutofit/>
                    </a:bodyPr>
                    <a:lstStyle/>
                    <a:p>
                      <a:pPr indent="0" lvl="0" marL="0" marR="0" rtl="0" algn="ctr">
                        <a:spcBef>
                          <a:spcPts val="0"/>
                        </a:spcBef>
                        <a:buSzPct val="25000"/>
                        <a:buNone/>
                      </a:pPr>
                      <a:r>
                        <a:rPr baseline="0" lang="en-US" sz="2000" u="none" cap="none" strike="noStrike"/>
                        <a:t>sedimentary rock</a:t>
                      </a:r>
                    </a:p>
                    <a:p>
                      <a:pPr indent="0" lvl="0" marL="0" marR="0" rtl="0" algn="ctr">
                        <a:spcBef>
                          <a:spcPts val="0"/>
                        </a:spcBef>
                        <a:buSzPct val="25000"/>
                        <a:buNone/>
                      </a:pPr>
                      <a:r>
                        <a:rPr baseline="0" lang="en-US" sz="2000" u="none" cap="none" strike="noStrike"/>
                        <a:t>sand &amp; silt</a:t>
                      </a:r>
                    </a:p>
                    <a:p>
                      <a:pPr indent="0" lvl="0" marL="0" marR="0" rtl="0" algn="ctr">
                        <a:spcBef>
                          <a:spcPts val="0"/>
                        </a:spcBef>
                        <a:buSzPct val="25000"/>
                        <a:buNone/>
                      </a:pPr>
                      <a:r>
                        <a:rPr baseline="0" lang="en-US" sz="2000" u="none" cap="none" strike="noStrike"/>
                        <a:t>loam</a:t>
                      </a:r>
                    </a:p>
                    <a:p>
                      <a:pPr indent="0" lvl="0" marL="0" marR="0" rtl="0" algn="ctr">
                        <a:spcBef>
                          <a:spcPts val="0"/>
                        </a:spcBef>
                        <a:buSzPct val="25000"/>
                        <a:buNone/>
                      </a:pPr>
                      <a:r>
                        <a:rPr baseline="0" lang="en-US" sz="2000" u="none" cap="none" strike="noStrike"/>
                        <a:t>compost / humus</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spcBef>
                          <a:spcPts val="0"/>
                        </a:spcBef>
                        <a:buSzPct val="25000"/>
                        <a:buNone/>
                      </a:pPr>
                      <a:r>
                        <a:rPr baseline="0" lang="en-US" sz="2000" u="none" cap="none" strike="noStrike"/>
                        <a:t>igneous &amp; metamorphic rock</a:t>
                      </a:r>
                    </a:p>
                    <a:p>
                      <a:pPr indent="0" lvl="0" marL="0" marR="0" rtl="0" algn="ctr">
                        <a:spcBef>
                          <a:spcPts val="0"/>
                        </a:spcBef>
                        <a:buSzPct val="25000"/>
                        <a:buNone/>
                      </a:pPr>
                      <a:r>
                        <a:rPr baseline="0" lang="en-US" sz="2000" u="none" cap="none" strike="noStrike"/>
                        <a:t>*bedrock layer</a:t>
                      </a:r>
                    </a:p>
                    <a:p>
                      <a:pPr indent="0" lvl="0" marL="0" marR="0" rtl="0" algn="ctr">
                        <a:spcBef>
                          <a:spcPts val="0"/>
                        </a:spcBef>
                        <a:buSzPct val="25000"/>
                        <a:buNone/>
                      </a:pPr>
                      <a:r>
                        <a:rPr baseline="0" lang="en-US" sz="2000" u="none" cap="none" strike="noStrike"/>
                        <a:t>clay</a:t>
                      </a:r>
                    </a:p>
                    <a:p>
                      <a:pPr indent="0" lvl="0" marL="0" marR="0" rtl="0" algn="ctr">
                        <a:spcBef>
                          <a:spcPts val="0"/>
                        </a:spcBef>
                        <a:buSzPct val="25000"/>
                        <a:buNone/>
                      </a:pPr>
                      <a:r>
                        <a:rPr baseline="0" lang="en-US" sz="2000" u="none" cap="none" strike="noStrike"/>
                        <a:t>asphalt / concrete</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685800" y="152400"/>
            <a:ext cx="7772400" cy="914400"/>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Porosity &amp; Permeability</a:t>
            </a:r>
          </a:p>
        </p:txBody>
      </p:sp>
      <p:sp>
        <p:nvSpPr>
          <p:cNvPr id="173" name="Shape 173"/>
          <p:cNvSpPr txBox="1"/>
          <p:nvPr>
            <p:ph idx="1" type="body"/>
          </p:nvPr>
        </p:nvSpPr>
        <p:spPr>
          <a:xfrm>
            <a:off x="152400" y="1295400"/>
            <a:ext cx="3352799" cy="5333999"/>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25000"/>
              <a:buFont typeface="Arial"/>
              <a:buNone/>
            </a:pPr>
            <a:r>
              <a:rPr b="1" baseline="0" i="0" lang="en-US" sz="2800" u="none" cap="none" strike="noStrike">
                <a:solidFill>
                  <a:schemeClr val="dk1"/>
                </a:solidFill>
                <a:latin typeface="Calibri"/>
                <a:ea typeface="Calibri"/>
                <a:cs typeface="Calibri"/>
                <a:sym typeface="Calibri"/>
              </a:rPr>
              <a:t>Porosity</a:t>
            </a:r>
            <a:r>
              <a:rPr b="0" baseline="0" i="0" lang="en-US" sz="2800" u="none" cap="none" strike="noStrike">
                <a:solidFill>
                  <a:schemeClr val="dk1"/>
                </a:solidFill>
                <a:latin typeface="Calibri"/>
                <a:ea typeface="Calibri"/>
                <a:cs typeface="Calibri"/>
                <a:sym typeface="Calibri"/>
              </a:rPr>
              <a:t> =  amount of water that can be stored in the pore spaces</a:t>
            </a:r>
          </a:p>
          <a:p>
            <a:pPr indent="-342900" lvl="0" marL="342900" marR="0" rtl="0" algn="l">
              <a:spcBef>
                <a:spcPts val="560"/>
              </a:spcBef>
              <a:buClr>
                <a:schemeClr val="dk1"/>
              </a:buClr>
              <a:buFont typeface="Arial"/>
              <a:buNone/>
            </a:pPr>
            <a:r>
              <a:t/>
            </a:r>
            <a:endParaRPr b="0" baseline="0" i="0" sz="2800" u="none" cap="none" strike="noStrike">
              <a:solidFill>
                <a:schemeClr val="dk1"/>
              </a:solidFill>
              <a:latin typeface="Calibri"/>
              <a:ea typeface="Calibri"/>
              <a:cs typeface="Calibri"/>
              <a:sym typeface="Calibri"/>
            </a:endParaRPr>
          </a:p>
          <a:p>
            <a:pPr indent="-342900" lvl="3" marL="342900" marR="0" rtl="0" algn="l">
              <a:spcBef>
                <a:spcPts val="560"/>
              </a:spcBef>
              <a:buClr>
                <a:schemeClr val="dk1"/>
              </a:buClr>
              <a:buSzPct val="25000"/>
              <a:buFont typeface="Arial"/>
              <a:buNone/>
            </a:pPr>
            <a:r>
              <a:rPr b="1" baseline="0" i="0" lang="en-US" sz="2800" u="none" cap="none" strike="noStrike">
                <a:solidFill>
                  <a:schemeClr val="dk1"/>
                </a:solidFill>
                <a:latin typeface="Calibri"/>
                <a:ea typeface="Calibri"/>
                <a:cs typeface="Calibri"/>
                <a:sym typeface="Calibri"/>
              </a:rPr>
              <a:t>Permeability</a:t>
            </a:r>
            <a:r>
              <a:rPr b="0" baseline="0" i="0" lang="en-US" sz="2800" u="none" cap="none" strike="noStrike">
                <a:solidFill>
                  <a:schemeClr val="dk1"/>
                </a:solidFill>
                <a:latin typeface="Calibri"/>
                <a:ea typeface="Calibri"/>
                <a:cs typeface="Calibri"/>
                <a:sym typeface="Calibri"/>
              </a:rPr>
              <a:t> = ability of water to flow through connected pore spaces </a:t>
            </a:r>
          </a:p>
          <a:p>
            <a:pPr indent="-215900" lvl="0" marL="342900" marR="0" rtl="0" algn="l">
              <a:spcBef>
                <a:spcPts val="400"/>
              </a:spcBef>
              <a:buClr>
                <a:schemeClr val="dk1"/>
              </a:buClr>
              <a:buFont typeface="Arial"/>
              <a:buNone/>
            </a:pPr>
            <a:r>
              <a:t/>
            </a:r>
            <a:endParaRPr b="0" baseline="0" i="0" sz="2000" u="none" cap="none" strike="noStrike">
              <a:solidFill>
                <a:schemeClr val="dk1"/>
              </a:solidFill>
              <a:latin typeface="Calibri"/>
              <a:ea typeface="Calibri"/>
              <a:cs typeface="Calibri"/>
              <a:sym typeface="Calibri"/>
            </a:endParaRPr>
          </a:p>
        </p:txBody>
      </p:sp>
      <p:pic>
        <p:nvPicPr>
          <p:cNvPr id="174" name="Shape 174"/>
          <p:cNvPicPr preferRelativeResize="0"/>
          <p:nvPr>
            <p:ph idx="2" type="body"/>
          </p:nvPr>
        </p:nvPicPr>
        <p:blipFill rotWithShape="1">
          <a:blip r:embed="rId3">
            <a:alphaModFix/>
          </a:blip>
          <a:srcRect b="0" l="0" r="0" t="0"/>
          <a:stretch/>
        </p:blipFill>
        <p:spPr>
          <a:xfrm>
            <a:off x="3505200" y="2560105"/>
            <a:ext cx="5638800" cy="4963060"/>
          </a:xfrm>
          <a:prstGeom prst="rect">
            <a:avLst/>
          </a:prstGeom>
          <a:noFill/>
          <a:ln>
            <a:noFill/>
          </a:ln>
        </p:spPr>
      </p:pic>
      <p:sp>
        <p:nvSpPr>
          <p:cNvPr id="175" name="Shape 175"/>
          <p:cNvSpPr txBox="1"/>
          <p:nvPr/>
        </p:nvSpPr>
        <p:spPr>
          <a:xfrm>
            <a:off x="6019800" y="1524000"/>
            <a:ext cx="1727268" cy="646331"/>
          </a:xfrm>
          <a:prstGeom prst="rect">
            <a:avLst/>
          </a:prstGeom>
          <a:solidFill>
            <a:srgbClr val="F2F2F2"/>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800" u="none" cap="none" strike="noStrike">
                <a:solidFill>
                  <a:srgbClr val="FF0000"/>
                </a:solidFill>
                <a:latin typeface="Arial Black"/>
                <a:ea typeface="Arial Black"/>
                <a:cs typeface="Arial Black"/>
                <a:sym typeface="Arial Black"/>
              </a:rPr>
              <a:t>pore spaces</a:t>
            </a:r>
          </a:p>
          <a:p>
            <a:pPr indent="0" lvl="0" marL="0" marR="0" rtl="0" algn="ctr">
              <a:spcBef>
                <a:spcPts val="0"/>
              </a:spcBef>
              <a:buSzPct val="25000"/>
              <a:buNone/>
            </a:pPr>
            <a:r>
              <a:rPr b="0" baseline="0" i="0" lang="en-US" sz="1800" u="none" cap="none" strike="noStrike">
                <a:solidFill>
                  <a:srgbClr val="FF0000"/>
                </a:solidFill>
                <a:latin typeface="Arial Black"/>
                <a:ea typeface="Arial Black"/>
                <a:cs typeface="Arial Black"/>
                <a:sym typeface="Arial Black"/>
              </a:rPr>
              <a:t>are air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685800" y="304800"/>
            <a:ext cx="7772400" cy="1143000"/>
          </a:xfrm>
          <a:prstGeom prst="rect">
            <a:avLst/>
          </a:prstGeom>
          <a:solidFill>
            <a:schemeClr val="lt1"/>
          </a:solidFill>
          <a:ln cap="flat"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1" lang="en-US" sz="4800" u="none" cap="none" strike="noStrike">
                <a:solidFill>
                  <a:schemeClr val="dk1"/>
                </a:solidFill>
                <a:latin typeface="Calibri"/>
                <a:ea typeface="Calibri"/>
                <a:cs typeface="Calibri"/>
                <a:sym typeface="Calibri"/>
              </a:rPr>
              <a:t>Groundwater</a:t>
            </a:r>
            <a:br>
              <a:rPr b="1" baseline="0" i="1" lang="en-US" sz="4800" u="none" cap="none" strike="noStrike">
                <a:solidFill>
                  <a:schemeClr val="dk1"/>
                </a:solidFill>
                <a:latin typeface="Calibri"/>
                <a:ea typeface="Calibri"/>
                <a:cs typeface="Calibri"/>
                <a:sym typeface="Calibri"/>
              </a:rPr>
            </a:br>
            <a:r>
              <a:rPr b="0" baseline="0" i="0" lang="en-US" sz="2000" u="none" cap="none" strike="noStrike">
                <a:solidFill>
                  <a:srgbClr val="C00000"/>
                </a:solidFill>
                <a:latin typeface="Calibri"/>
                <a:ea typeface="Calibri"/>
                <a:cs typeface="Calibri"/>
                <a:sym typeface="Calibri"/>
              </a:rPr>
              <a:t>water stored underground</a:t>
            </a:r>
          </a:p>
        </p:txBody>
      </p:sp>
      <p:sp>
        <p:nvSpPr>
          <p:cNvPr id="182" name="Shape 182"/>
          <p:cNvSpPr txBox="1"/>
          <p:nvPr>
            <p:ph idx="1" type="body"/>
          </p:nvPr>
        </p:nvSpPr>
        <p:spPr>
          <a:xfrm>
            <a:off x="381000" y="1524000"/>
            <a:ext cx="8763000" cy="5943599"/>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2"/>
              </a:buClr>
              <a:buFont typeface="Noto Symbol"/>
              <a:buNone/>
            </a:pPr>
            <a:r>
              <a:t/>
            </a:r>
            <a:endParaRPr b="0" baseline="0" i="0" sz="1400" u="none" cap="none" strike="noStrike">
              <a:solidFill>
                <a:schemeClr val="dk1"/>
              </a:solidFill>
              <a:latin typeface="Calibri"/>
              <a:ea typeface="Calibri"/>
              <a:cs typeface="Calibri"/>
              <a:sym typeface="Calibri"/>
            </a:endParaRPr>
          </a:p>
          <a:p>
            <a:pPr indent="-342900" lvl="0" marL="342900" marR="0" rtl="0" algn="l">
              <a:spcBef>
                <a:spcPts val="560"/>
              </a:spcBef>
              <a:buClr>
                <a:schemeClr val="dk2"/>
              </a:buClr>
              <a:buSzPct val="25000"/>
              <a:buFont typeface="Noto Symbol"/>
              <a:buNone/>
            </a:pPr>
            <a:r>
              <a:rPr b="0" baseline="0" i="1" lang="en-US" sz="2800" u="sng" cap="none" strike="noStrike">
                <a:solidFill>
                  <a:schemeClr val="dk2"/>
                </a:solidFill>
                <a:latin typeface="Calibri"/>
                <a:ea typeface="Calibri"/>
                <a:cs typeface="Calibri"/>
                <a:sym typeface="Calibri"/>
              </a:rPr>
              <a:t>Zone of aeration</a:t>
            </a:r>
            <a:r>
              <a:rPr b="0" baseline="0" i="0" lang="en-US" sz="2800" u="none" cap="none" strike="noStrike">
                <a:solidFill>
                  <a:schemeClr val="dk1"/>
                </a:solidFill>
                <a:latin typeface="Calibri"/>
                <a:ea typeface="Calibri"/>
                <a:cs typeface="Calibri"/>
                <a:sym typeface="Calibri"/>
              </a:rPr>
              <a:t> </a:t>
            </a:r>
          </a:p>
          <a:p>
            <a:pPr indent="-228600" lvl="3" marL="1600200" marR="0" rtl="0" algn="l">
              <a:spcBef>
                <a:spcPts val="480"/>
              </a:spcBef>
              <a:buClr>
                <a:schemeClr val="dk2"/>
              </a:buClr>
              <a:buSzPct val="100000"/>
              <a:buFont typeface="Arial"/>
              <a:buChar char="–"/>
            </a:pPr>
            <a:r>
              <a:rPr b="0" baseline="0" i="0" lang="en-US" sz="2400" u="none" cap="none" strike="noStrike">
                <a:solidFill>
                  <a:schemeClr val="dk1"/>
                </a:solidFill>
                <a:latin typeface="Calibri"/>
                <a:ea typeface="Calibri"/>
                <a:cs typeface="Calibri"/>
                <a:sym typeface="Calibri"/>
              </a:rPr>
              <a:t>Unsaturated zone </a:t>
            </a:r>
          </a:p>
          <a:p>
            <a:pPr indent="-228600" lvl="3" marL="1600200" marR="0" rtl="0" algn="l">
              <a:spcBef>
                <a:spcPts val="480"/>
              </a:spcBef>
              <a:buClr>
                <a:schemeClr val="dk2"/>
              </a:buClr>
              <a:buSzPct val="100000"/>
              <a:buFont typeface="Arial"/>
              <a:buChar char="–"/>
            </a:pPr>
            <a:r>
              <a:rPr b="0" baseline="0" i="0" lang="en-US" sz="2400" u="none" cap="none" strike="noStrike">
                <a:solidFill>
                  <a:schemeClr val="dk1"/>
                </a:solidFill>
                <a:latin typeface="Calibri"/>
                <a:ea typeface="Calibri"/>
                <a:cs typeface="Calibri"/>
                <a:sym typeface="Calibri"/>
              </a:rPr>
              <a:t>Pore spaces in the material are </a:t>
            </a:r>
            <a:r>
              <a:rPr b="0" baseline="0" i="0" lang="en-US" sz="2400" u="sng" cap="none" strike="noStrike">
                <a:solidFill>
                  <a:schemeClr val="dk1"/>
                </a:solidFill>
                <a:latin typeface="Calibri"/>
                <a:ea typeface="Calibri"/>
                <a:cs typeface="Calibri"/>
                <a:sym typeface="Calibri"/>
              </a:rPr>
              <a:t>filled mainly with air</a:t>
            </a:r>
            <a:r>
              <a:rPr b="0" baseline="0" i="0" lang="en-US" sz="2000" u="none" cap="none" strike="noStrike">
                <a:solidFill>
                  <a:schemeClr val="dk1"/>
                </a:solidFill>
                <a:latin typeface="Calibri"/>
                <a:ea typeface="Calibri"/>
                <a:cs typeface="Calibri"/>
                <a:sym typeface="Calibri"/>
              </a:rPr>
              <a:t> </a:t>
            </a:r>
            <a:r>
              <a:rPr b="0" baseline="0" i="0" lang="en-US" sz="1800" u="none" cap="none" strike="noStrike">
                <a:solidFill>
                  <a:schemeClr val="dk1"/>
                </a:solidFill>
                <a:latin typeface="Calibri"/>
                <a:ea typeface="Calibri"/>
                <a:cs typeface="Calibri"/>
                <a:sym typeface="Calibri"/>
              </a:rPr>
              <a:t> </a:t>
            </a:r>
          </a:p>
          <a:p>
            <a:pPr indent="-228600" lvl="3" marL="1600200" marR="0" rtl="0" algn="l">
              <a:spcBef>
                <a:spcPts val="240"/>
              </a:spcBef>
              <a:buClr>
                <a:schemeClr val="dk2"/>
              </a:buClr>
              <a:buFont typeface="Arial"/>
              <a:buNone/>
            </a:pPr>
            <a:r>
              <a:t/>
            </a:r>
            <a:endParaRPr b="0" baseline="0" i="0" sz="1200" u="none" cap="none" strike="noStrike">
              <a:solidFill>
                <a:schemeClr val="dk1"/>
              </a:solidFill>
              <a:latin typeface="Calibri"/>
              <a:ea typeface="Calibri"/>
              <a:cs typeface="Calibri"/>
              <a:sym typeface="Calibri"/>
            </a:endParaRPr>
          </a:p>
          <a:p>
            <a:pPr indent="-342900" lvl="0" marL="342900" marR="0" rtl="0" algn="l">
              <a:spcBef>
                <a:spcPts val="560"/>
              </a:spcBef>
              <a:buClr>
                <a:schemeClr val="dk2"/>
              </a:buClr>
              <a:buSzPct val="25000"/>
              <a:buFont typeface="Arial"/>
              <a:buNone/>
            </a:pPr>
            <a:r>
              <a:rPr b="0" baseline="0" i="1" lang="en-US" sz="2800" u="sng" cap="none" strike="noStrike">
                <a:solidFill>
                  <a:schemeClr val="dk2"/>
                </a:solidFill>
                <a:latin typeface="Calibri"/>
                <a:ea typeface="Calibri"/>
                <a:cs typeface="Calibri"/>
                <a:sym typeface="Calibri"/>
              </a:rPr>
              <a:t>Zone of saturation</a:t>
            </a:r>
            <a:r>
              <a:rPr b="0" baseline="0" i="0" lang="en-US" sz="2800" u="none" cap="none" strike="noStrike">
                <a:solidFill>
                  <a:schemeClr val="dk1"/>
                </a:solidFill>
                <a:latin typeface="Calibri"/>
                <a:ea typeface="Calibri"/>
                <a:cs typeface="Calibri"/>
                <a:sym typeface="Calibri"/>
              </a:rPr>
              <a:t> (</a:t>
            </a:r>
            <a:r>
              <a:rPr b="0" baseline="0" i="1" lang="en-US" sz="2400" u="none" cap="none" strike="noStrike">
                <a:solidFill>
                  <a:schemeClr val="dk1"/>
                </a:solidFill>
                <a:latin typeface="Calibri"/>
                <a:ea typeface="Calibri"/>
                <a:cs typeface="Calibri"/>
                <a:sym typeface="Calibri"/>
              </a:rPr>
              <a:t>also called an </a:t>
            </a:r>
            <a:r>
              <a:rPr b="1" baseline="0" i="0" lang="en-US" sz="2400" u="sng" cap="none" strike="noStrike">
                <a:solidFill>
                  <a:schemeClr val="dk1"/>
                </a:solidFill>
                <a:latin typeface="Calibri"/>
                <a:ea typeface="Calibri"/>
                <a:cs typeface="Calibri"/>
                <a:sym typeface="Calibri"/>
              </a:rPr>
              <a:t>Aquifer</a:t>
            </a:r>
            <a:r>
              <a:rPr b="0" baseline="0" i="0" lang="en-US" sz="2800" u="none" cap="none" strike="noStrike">
                <a:solidFill>
                  <a:schemeClr val="dk1"/>
                </a:solidFill>
                <a:latin typeface="Calibri"/>
                <a:ea typeface="Calibri"/>
                <a:cs typeface="Calibri"/>
                <a:sym typeface="Calibri"/>
              </a:rPr>
              <a:t>)</a:t>
            </a:r>
          </a:p>
          <a:p>
            <a:pPr indent="-228600" lvl="3" marL="1600200" marR="0" rtl="0" algn="l">
              <a:spcBef>
                <a:spcPts val="48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Pore spaces in the material are </a:t>
            </a:r>
            <a:r>
              <a:rPr b="0" baseline="0" i="0" lang="en-US" sz="2400" u="sng" cap="none" strike="noStrike">
                <a:solidFill>
                  <a:schemeClr val="dk1"/>
                </a:solidFill>
                <a:latin typeface="Calibri"/>
                <a:ea typeface="Calibri"/>
                <a:cs typeface="Calibri"/>
                <a:sym typeface="Calibri"/>
              </a:rPr>
              <a:t>filled with water</a:t>
            </a:r>
            <a:r>
              <a:rPr b="0" baseline="0" i="0" lang="en-US" sz="2400" u="none" cap="none" strike="noStrike">
                <a:solidFill>
                  <a:schemeClr val="dk1"/>
                </a:solidFill>
                <a:latin typeface="Calibri"/>
                <a:ea typeface="Calibri"/>
                <a:cs typeface="Calibri"/>
                <a:sym typeface="Calibri"/>
              </a:rPr>
              <a:t> </a:t>
            </a:r>
          </a:p>
          <a:p>
            <a:pPr indent="-228600" lvl="3" marL="1600200" marR="0" rtl="0" algn="l">
              <a:spcBef>
                <a:spcPts val="48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Water within the pores is </a:t>
            </a:r>
            <a:r>
              <a:rPr b="0" baseline="0" i="0" lang="en-US" sz="2400" u="sng" cap="none" strike="noStrike">
                <a:solidFill>
                  <a:schemeClr val="dk2"/>
                </a:solidFill>
                <a:latin typeface="Calibri"/>
                <a:ea typeface="Calibri"/>
                <a:cs typeface="Calibri"/>
                <a:sym typeface="Calibri"/>
              </a:rPr>
              <a:t>groundwater</a:t>
            </a:r>
          </a:p>
          <a:p>
            <a:pPr indent="-228600" lvl="3" marL="1600200" marR="0" rtl="0" algn="l">
              <a:spcBef>
                <a:spcPts val="240"/>
              </a:spcBef>
              <a:buClr>
                <a:schemeClr val="dk1"/>
              </a:buClr>
              <a:buFont typeface="Arial"/>
              <a:buNone/>
            </a:pPr>
            <a:r>
              <a:t/>
            </a:r>
            <a:endParaRPr b="0" baseline="0" i="0" sz="1200" u="none" cap="none" strike="noStrike">
              <a:solidFill>
                <a:schemeClr val="dk2"/>
              </a:solidFill>
              <a:latin typeface="Calibri"/>
              <a:ea typeface="Calibri"/>
              <a:cs typeface="Calibri"/>
              <a:sym typeface="Calibri"/>
            </a:endParaRPr>
          </a:p>
          <a:p>
            <a:pPr indent="-342900" lvl="0" marL="342900" marR="0" rtl="0" algn="l">
              <a:spcBef>
                <a:spcPts val="560"/>
              </a:spcBef>
              <a:buClr>
                <a:schemeClr val="dk2"/>
              </a:buClr>
              <a:buSzPct val="25000"/>
              <a:buFont typeface="Arial"/>
              <a:buNone/>
            </a:pPr>
            <a:r>
              <a:rPr b="0" baseline="0" i="1" lang="en-US" sz="2800" u="none" cap="none" strike="noStrike">
                <a:solidFill>
                  <a:schemeClr val="dk2"/>
                </a:solidFill>
                <a:latin typeface="Calibri"/>
                <a:ea typeface="Calibri"/>
                <a:cs typeface="Calibri"/>
                <a:sym typeface="Calibri"/>
              </a:rPr>
              <a:t>Water table</a:t>
            </a:r>
            <a:r>
              <a:rPr b="0" baseline="0" i="0" lang="en-US" sz="2800" u="none" cap="none" strike="noStrike">
                <a:solidFill>
                  <a:schemeClr val="dk1"/>
                </a:solidFill>
                <a:latin typeface="Calibri"/>
                <a:ea typeface="Calibri"/>
                <a:cs typeface="Calibri"/>
                <a:sym typeface="Calibri"/>
              </a:rPr>
              <a:t> 	--the upper limit of the zone of saturation </a:t>
            </a:r>
          </a:p>
          <a:p>
            <a:pPr indent="-342900" lvl="0" marL="342900" marR="0" rtl="0" algn="l">
              <a:spcBef>
                <a:spcPts val="560"/>
              </a:spcBef>
              <a:buClr>
                <a:schemeClr val="dk1"/>
              </a:buClr>
              <a:buSzPct val="25000"/>
              <a:buFont typeface="Arial"/>
              <a:buNone/>
            </a:pPr>
            <a:r>
              <a:rPr b="0" baseline="0" i="0" lang="en-US" sz="2800" u="none" cap="none" strike="noStrike">
                <a:solidFill>
                  <a:schemeClr val="dk1"/>
                </a:solidFill>
                <a:latin typeface="Calibri"/>
                <a:ea typeface="Calibri"/>
                <a:cs typeface="Calibri"/>
                <a:sym typeface="Calibri"/>
              </a:rPr>
              <a:t> 		</a:t>
            </a:r>
            <a:r>
              <a:rPr b="0" baseline="0" i="1" lang="en-US" sz="2000" u="none" cap="none" strike="noStrike">
                <a:solidFill>
                  <a:srgbClr val="C00000"/>
                </a:solidFill>
                <a:latin typeface="Calibri"/>
                <a:ea typeface="Calibri"/>
                <a:cs typeface="Calibri"/>
                <a:sym typeface="Calibri"/>
              </a:rPr>
              <a:t>water table can </a:t>
            </a:r>
            <a:r>
              <a:rPr b="1" baseline="0" i="1" lang="en-US" sz="2000" u="sng" cap="none" strike="noStrike">
                <a:solidFill>
                  <a:srgbClr val="C00000"/>
                </a:solidFill>
                <a:latin typeface="Calibri"/>
                <a:ea typeface="Calibri"/>
                <a:cs typeface="Calibri"/>
                <a:sym typeface="Calibri"/>
              </a:rPr>
              <a:t>move up</a:t>
            </a:r>
            <a:r>
              <a:rPr b="0" baseline="0" i="1" lang="en-US" sz="2000" u="sng" cap="none" strike="noStrike">
                <a:solidFill>
                  <a:srgbClr val="C00000"/>
                </a:solidFill>
                <a:latin typeface="Calibri"/>
                <a:ea typeface="Calibri"/>
                <a:cs typeface="Calibri"/>
                <a:sym typeface="Calibri"/>
              </a:rPr>
              <a:t> when it </a:t>
            </a:r>
            <a:r>
              <a:rPr b="1" baseline="0" i="1" lang="en-US" sz="2000" u="sng" cap="none" strike="noStrike">
                <a:solidFill>
                  <a:srgbClr val="C00000"/>
                </a:solidFill>
                <a:latin typeface="Calibri"/>
                <a:ea typeface="Calibri"/>
                <a:cs typeface="Calibri"/>
                <a:sym typeface="Calibri"/>
              </a:rPr>
              <a:t>rains</a:t>
            </a:r>
            <a:r>
              <a:rPr b="0" baseline="0" i="1" lang="en-US" sz="2000" u="none" cap="none" strike="noStrike">
                <a:solidFill>
                  <a:srgbClr val="C00000"/>
                </a:solidFill>
                <a:latin typeface="Calibri"/>
                <a:ea typeface="Calibri"/>
                <a:cs typeface="Calibri"/>
                <a:sym typeface="Calibri"/>
              </a:rPr>
              <a:t> or </a:t>
            </a:r>
            <a:r>
              <a:rPr b="1" baseline="0" i="1" lang="en-US" sz="2000" u="sng" cap="none" strike="noStrike">
                <a:solidFill>
                  <a:srgbClr val="C00000"/>
                </a:solidFill>
                <a:latin typeface="Calibri"/>
                <a:ea typeface="Calibri"/>
                <a:cs typeface="Calibri"/>
                <a:sym typeface="Calibri"/>
              </a:rPr>
              <a:t>down</a:t>
            </a:r>
            <a:r>
              <a:rPr b="0" baseline="0" i="1" lang="en-US" sz="2000" u="sng" cap="none" strike="noStrike">
                <a:solidFill>
                  <a:srgbClr val="C00000"/>
                </a:solidFill>
                <a:latin typeface="Calibri"/>
                <a:ea typeface="Calibri"/>
                <a:cs typeface="Calibri"/>
                <a:sym typeface="Calibri"/>
              </a:rPr>
              <a:t> during a </a:t>
            </a:r>
            <a:r>
              <a:rPr b="1" baseline="0" i="1" lang="en-US" sz="2000" u="sng" cap="none" strike="noStrike">
                <a:solidFill>
                  <a:srgbClr val="C00000"/>
                </a:solidFill>
                <a:latin typeface="Calibri"/>
                <a:ea typeface="Calibri"/>
                <a:cs typeface="Calibri"/>
                <a:sym typeface="Calibri"/>
              </a:rPr>
              <a:t>drought</a:t>
            </a:r>
          </a:p>
          <a:p>
            <a:pPr indent="-342900" lvl="0" marL="342900" marR="0" rtl="0" algn="l">
              <a:spcBef>
                <a:spcPts val="560"/>
              </a:spcBef>
              <a:buClr>
                <a:schemeClr val="dk1"/>
              </a:buClr>
              <a:buSzPct val="25000"/>
              <a:buFont typeface="Arial"/>
              <a:buNone/>
            </a:pPr>
            <a:r>
              <a:rPr b="0" baseline="0" i="0" lang="en-US" sz="2800" u="none" cap="none" strike="noStrike">
                <a:solidFill>
                  <a:schemeClr val="dk1"/>
                </a:solidFill>
                <a:latin typeface="Calibri"/>
                <a:ea typeface="Calibri"/>
                <a:cs typeface="Calibri"/>
                <a:sym typeface="Calibri"/>
              </a:rPr>
              <a:t> 			 </a:t>
            </a:r>
          </a:p>
        </p:txBody>
      </p:sp>
      <p:sp>
        <p:nvSpPr>
          <p:cNvPr id="183" name="Shape 183"/>
          <p:cNvSpPr/>
          <p:nvPr/>
        </p:nvSpPr>
        <p:spPr>
          <a:xfrm rot="10800000">
            <a:off x="3200400" y="6019799"/>
            <a:ext cx="609599" cy="381000"/>
          </a:xfrm>
          <a:prstGeom prst="downArrow">
            <a:avLst>
              <a:gd fmla="val 50000" name="adj1"/>
              <a:gd fmla="val 50000" name="adj2"/>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184" name="Shape 184"/>
          <p:cNvSpPr/>
          <p:nvPr/>
        </p:nvSpPr>
        <p:spPr>
          <a:xfrm>
            <a:off x="5791200" y="6019800"/>
            <a:ext cx="609599" cy="381000"/>
          </a:xfrm>
          <a:prstGeom prst="downArrow">
            <a:avLst>
              <a:gd fmla="val 50000" name="adj1"/>
              <a:gd fmla="val 50000" name="adj2"/>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idx="1" type="body"/>
          </p:nvPr>
        </p:nvSpPr>
        <p:spPr>
          <a:xfrm>
            <a:off x="304800" y="152400"/>
            <a:ext cx="8229600" cy="685799"/>
          </a:xfrm>
          <a:prstGeom prst="rect">
            <a:avLst/>
          </a:prstGeom>
          <a:noFill/>
          <a:ln>
            <a:noFill/>
          </a:ln>
        </p:spPr>
        <p:txBody>
          <a:bodyPr anchorCtr="0" anchor="t" bIns="45700" lIns="91425" rIns="91425" tIns="45700">
            <a:noAutofit/>
          </a:bodyPr>
          <a:lstStyle/>
          <a:p>
            <a:pPr indent="-342900" lvl="0" marL="342900" marR="0" rtl="0" algn="ctr">
              <a:lnSpc>
                <a:spcPct val="90000"/>
              </a:lnSpc>
              <a:spcBef>
                <a:spcPts val="0"/>
              </a:spcBef>
              <a:buClr>
                <a:schemeClr val="dk2"/>
              </a:buClr>
              <a:buSzPct val="25000"/>
              <a:buFont typeface="Arial"/>
              <a:buNone/>
            </a:pPr>
            <a:r>
              <a:rPr b="1" baseline="0" i="0" lang="en-US" sz="3200" u="none" cap="none" strike="noStrike">
                <a:solidFill>
                  <a:schemeClr val="dk2"/>
                </a:solidFill>
                <a:latin typeface="Calibri"/>
                <a:ea typeface="Calibri"/>
                <a:cs typeface="Calibri"/>
                <a:sym typeface="Calibri"/>
              </a:rPr>
              <a:t>Aquitard</a:t>
            </a:r>
            <a:r>
              <a:rPr b="0" baseline="0" i="0" lang="en-US" sz="3200" u="none" cap="none" strike="noStrike">
                <a:solidFill>
                  <a:schemeClr val="dk1"/>
                </a:solidFill>
                <a:latin typeface="Calibri"/>
                <a:ea typeface="Calibri"/>
                <a:cs typeface="Calibri"/>
                <a:sym typeface="Calibri"/>
              </a:rPr>
              <a:t> – an impermeable layer of material </a:t>
            </a:r>
          </a:p>
          <a:p>
            <a:pPr indent="-342900" lvl="0" marL="342900" marR="0" rtl="0" algn="l">
              <a:spcBef>
                <a:spcPts val="640"/>
              </a:spcBef>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p:txBody>
      </p:sp>
      <p:pic>
        <p:nvPicPr>
          <p:cNvPr id="190" name="Shape 190"/>
          <p:cNvPicPr preferRelativeResize="0"/>
          <p:nvPr/>
        </p:nvPicPr>
        <p:blipFill rotWithShape="1">
          <a:blip r:embed="rId3">
            <a:alphaModFix/>
          </a:blip>
          <a:srcRect b="0" l="0" r="0" t="0"/>
          <a:stretch/>
        </p:blipFill>
        <p:spPr>
          <a:xfrm>
            <a:off x="0" y="1219200"/>
            <a:ext cx="7543800" cy="4648199"/>
          </a:xfrm>
          <a:prstGeom prst="rect">
            <a:avLst/>
          </a:prstGeom>
          <a:noFill/>
          <a:ln>
            <a:noFill/>
          </a:ln>
        </p:spPr>
      </p:pic>
      <p:sp>
        <p:nvSpPr>
          <p:cNvPr id="191" name="Shape 191"/>
          <p:cNvSpPr txBox="1"/>
          <p:nvPr/>
        </p:nvSpPr>
        <p:spPr>
          <a:xfrm>
            <a:off x="1295400" y="1295400"/>
            <a:ext cx="761999" cy="307777"/>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0" baseline="0" i="0" lang="en-US" sz="1400" u="none" cap="none" strike="noStrike">
                <a:solidFill>
                  <a:schemeClr val="dk1"/>
                </a:solidFill>
                <a:latin typeface="Calibri"/>
                <a:ea typeface="Calibri"/>
                <a:cs typeface="Calibri"/>
                <a:sym typeface="Calibri"/>
              </a:rPr>
              <a:t>WELL</a:t>
            </a:r>
          </a:p>
        </p:txBody>
      </p:sp>
      <p:sp>
        <p:nvSpPr>
          <p:cNvPr id="192" name="Shape 192"/>
          <p:cNvSpPr txBox="1"/>
          <p:nvPr/>
        </p:nvSpPr>
        <p:spPr>
          <a:xfrm>
            <a:off x="2667000" y="1295400"/>
            <a:ext cx="761999" cy="307777"/>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0" baseline="0" i="0" lang="en-US" sz="1400" u="none" cap="none" strike="noStrike">
                <a:solidFill>
                  <a:schemeClr val="dk1"/>
                </a:solidFill>
                <a:latin typeface="Calibri"/>
                <a:ea typeface="Calibri"/>
                <a:cs typeface="Calibri"/>
                <a:sym typeface="Calibri"/>
              </a:rPr>
              <a:t>WELL</a:t>
            </a:r>
          </a:p>
        </p:txBody>
      </p:sp>
      <p:sp>
        <p:nvSpPr>
          <p:cNvPr id="193" name="Shape 193"/>
          <p:cNvSpPr txBox="1"/>
          <p:nvPr/>
        </p:nvSpPr>
        <p:spPr>
          <a:xfrm>
            <a:off x="3886200" y="5410200"/>
            <a:ext cx="1752600" cy="307777"/>
          </a:xfrm>
          <a:prstGeom prst="rect">
            <a:avLst/>
          </a:prstGeom>
          <a:solidFill>
            <a:schemeClr val="lt1"/>
          </a:solid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Bedrock</a:t>
            </a:r>
          </a:p>
        </p:txBody>
      </p:sp>
      <p:sp>
        <p:nvSpPr>
          <p:cNvPr id="194" name="Shape 194"/>
          <p:cNvSpPr txBox="1"/>
          <p:nvPr/>
        </p:nvSpPr>
        <p:spPr>
          <a:xfrm>
            <a:off x="6553200" y="2590800"/>
            <a:ext cx="2133599" cy="304799"/>
          </a:xfrm>
          <a:prstGeom prst="rect">
            <a:avLst/>
          </a:prstGeom>
          <a:solidFill>
            <a:schemeClr val="lt1"/>
          </a:solid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Zone of Aeration</a:t>
            </a:r>
          </a:p>
        </p:txBody>
      </p:sp>
      <p:sp>
        <p:nvSpPr>
          <p:cNvPr id="195" name="Shape 195"/>
          <p:cNvSpPr txBox="1"/>
          <p:nvPr/>
        </p:nvSpPr>
        <p:spPr>
          <a:xfrm>
            <a:off x="6553200" y="3276600"/>
            <a:ext cx="2057400" cy="307777"/>
          </a:xfrm>
          <a:prstGeom prst="rect">
            <a:avLst/>
          </a:prstGeom>
          <a:solidFill>
            <a:schemeClr val="lt1"/>
          </a:solidFill>
          <a:ln>
            <a:noFill/>
          </a:ln>
        </p:spPr>
        <p:txBody>
          <a:bodyPr anchorCtr="0" anchor="t" bIns="45700" lIns="91425" rIns="91425" tIns="45700">
            <a:noAutofit/>
          </a:bodyPr>
          <a:lstStyle/>
          <a:p>
            <a:pPr indent="0" lvl="0" marL="0" marR="0" rtl="0" algn="ctr">
              <a:spcBef>
                <a:spcPts val="0"/>
              </a:spcBef>
              <a:buSzPct val="25000"/>
              <a:buNone/>
            </a:pPr>
            <a:r>
              <a:rPr b="0" baseline="0" i="0" lang="en-US" sz="1400" u="none" cap="none" strike="noStrike">
                <a:solidFill>
                  <a:schemeClr val="dk1"/>
                </a:solidFill>
                <a:latin typeface="Calibri"/>
                <a:ea typeface="Calibri"/>
                <a:cs typeface="Calibri"/>
                <a:sym typeface="Calibri"/>
              </a:rPr>
              <a:t>Zone of Saturation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457200" y="0"/>
            <a:ext cx="8229600" cy="8381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Two Types of Aquifers</a:t>
            </a:r>
          </a:p>
        </p:txBody>
      </p:sp>
      <p:graphicFrame>
        <p:nvGraphicFramePr>
          <p:cNvPr id="201" name="Shape 201"/>
          <p:cNvGraphicFramePr/>
          <p:nvPr/>
        </p:nvGraphicFramePr>
        <p:xfrm>
          <a:off x="304800" y="838200"/>
          <a:ext cx="3000000" cy="3000000"/>
        </p:xfrm>
        <a:graphic>
          <a:graphicData uri="http://schemas.openxmlformats.org/drawingml/2006/table">
            <a:tbl>
              <a:tblPr bandRow="1" firstRow="1">
                <a:noFill/>
                <a:tableStyleId>{D4BA4541-0A2F-4B5F-A5A7-B51A179FFB3F}</a:tableStyleId>
              </a:tblPr>
              <a:tblGrid>
                <a:gridCol w="1295400"/>
                <a:gridCol w="3505200"/>
                <a:gridCol w="3733800"/>
              </a:tblGrid>
              <a:tr h="1727200">
                <a:tc>
                  <a:txBody>
                    <a:bodyPr>
                      <a:noAutofit/>
                    </a:bodyPr>
                    <a:lstStyle/>
                    <a:p>
                      <a:pPr indent="0" lvl="0" marL="0" marR="0" rtl="0" algn="ctr">
                        <a:spcBef>
                          <a:spcPts val="0"/>
                        </a:spcBef>
                        <a:buSzPct val="25000"/>
                        <a:buNone/>
                      </a:pPr>
                      <a:r>
                        <a:rPr baseline="0" lang="en-US" sz="1800" u="none" cap="none" strike="noStrike"/>
                        <a:t>type of aquifer</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B050"/>
                    </a:solidFill>
                  </a:tcPr>
                </a:tc>
                <a:tc>
                  <a:txBody>
                    <a:bodyPr>
                      <a:noAutofit/>
                    </a:bodyPr>
                    <a:lstStyle/>
                    <a:p>
                      <a:pPr indent="0" lvl="0" marL="0" marR="0" rtl="0" algn="ctr">
                        <a:spcBef>
                          <a:spcPts val="0"/>
                        </a:spcBef>
                        <a:buSzPct val="25000"/>
                        <a:buNone/>
                      </a:pPr>
                      <a:r>
                        <a:rPr baseline="0" lang="en-US" sz="4800" u="none" cap="none" strike="noStrike"/>
                        <a:t>unconfined</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spcBef>
                          <a:spcPts val="0"/>
                        </a:spcBef>
                        <a:buSzPct val="25000"/>
                        <a:buNone/>
                      </a:pPr>
                      <a:r>
                        <a:rPr baseline="0" lang="en-US" sz="4800" u="none" cap="none" strike="noStrike"/>
                        <a:t>confined</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727200">
                <a:tc>
                  <a:txBody>
                    <a:bodyPr>
                      <a:noAutofit/>
                    </a:bodyPr>
                    <a:lstStyle/>
                    <a:p>
                      <a:pPr indent="0" lvl="0" marL="0" marR="0" rtl="0" algn="ctr">
                        <a:spcBef>
                          <a:spcPts val="0"/>
                        </a:spcBef>
                        <a:buSzPct val="25000"/>
                        <a:buNone/>
                      </a:pPr>
                      <a:r>
                        <a:rPr baseline="0" lang="en-US" sz="1800" u="none" cap="none" strike="noStrike"/>
                        <a:t>description</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B050"/>
                    </a:solidFill>
                  </a:tcPr>
                </a:tc>
                <a:tc>
                  <a:txBody>
                    <a:bodyPr>
                      <a:noAutofit/>
                    </a:bodyPr>
                    <a:lstStyle/>
                    <a:p>
                      <a:pPr indent="0" lvl="0" marL="0" marR="0" rtl="0" algn="ctr">
                        <a:spcBef>
                          <a:spcPts val="0"/>
                        </a:spcBef>
                        <a:buSzPct val="25000"/>
                        <a:buNone/>
                      </a:pPr>
                      <a:r>
                        <a:rPr baseline="0" lang="en-US" sz="1800" u="none" cap="none" strike="noStrike"/>
                        <a:t>water rests on an impermeable layer; ground above it is permeable; can be refilled from rainwater that infiltrates</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spcBef>
                          <a:spcPts val="0"/>
                        </a:spcBef>
                        <a:buSzPct val="25000"/>
                        <a:buNone/>
                      </a:pPr>
                      <a:r>
                        <a:rPr baseline="0" lang="en-US" sz="1800" u="none" cap="none" strike="noStrike"/>
                        <a:t>water trapped between 2 impermeable layers; water becomes pressurized; cannot be refilled from rainwater infiltration</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1727200">
                <a:tc>
                  <a:txBody>
                    <a:bodyPr>
                      <a:noAutofit/>
                    </a:bodyPr>
                    <a:lstStyle/>
                    <a:p>
                      <a:pPr indent="0" lvl="0" marL="0" marR="0" rtl="0" algn="ctr">
                        <a:spcBef>
                          <a:spcPts val="0"/>
                        </a:spcBef>
                        <a:buSzPct val="25000"/>
                        <a:buNone/>
                      </a:pPr>
                      <a:r>
                        <a:rPr baseline="0" lang="en-US" sz="1800" u="none" cap="none" strike="noStrike"/>
                        <a:t>type of well</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00B050"/>
                    </a:solidFill>
                  </a:tcPr>
                </a:tc>
                <a:tc>
                  <a:txBody>
                    <a:bodyPr>
                      <a:noAutofit/>
                    </a:bodyPr>
                    <a:lstStyle/>
                    <a:p>
                      <a:pPr indent="0" lvl="0" marL="0" marR="0" rtl="0" algn="ctr">
                        <a:spcBef>
                          <a:spcPts val="0"/>
                        </a:spcBef>
                        <a:buSzPct val="25000"/>
                        <a:buNone/>
                      </a:pPr>
                      <a:r>
                        <a:rPr baseline="0" lang="en-US" sz="3600" u="none" cap="none" strike="noStrike"/>
                        <a:t>regular </a:t>
                      </a:r>
                      <a:r>
                        <a:rPr b="1" baseline="0" lang="en-US" sz="3600" u="none" cap="none" strike="noStrike"/>
                        <a:t>well</a:t>
                      </a:r>
                      <a:r>
                        <a:rPr baseline="0" lang="en-US" sz="2800" u="none" cap="none" strike="noStrike"/>
                        <a:t>  </a:t>
                      </a:r>
                      <a:r>
                        <a:rPr baseline="0" lang="en-US" sz="1800" u="none" cap="none" strike="noStrike"/>
                        <a:t>                                   (</a:t>
                      </a:r>
                      <a:r>
                        <a:rPr baseline="0" i="1" lang="en-US" sz="1800" u="none" cap="none" strike="noStrike"/>
                        <a:t>water needs to be drawn or pumped out</a:t>
                      </a:r>
                      <a:r>
                        <a:rPr baseline="0" lang="en-US" sz="1800" u="none" cap="none" strike="noStrike"/>
                        <a:t>)</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ctr">
                        <a:spcBef>
                          <a:spcPts val="0"/>
                        </a:spcBef>
                        <a:buSzPct val="25000"/>
                        <a:buNone/>
                      </a:pPr>
                      <a:r>
                        <a:rPr b="1" baseline="0" lang="en-US" sz="3600" u="none" cap="none" strike="noStrike"/>
                        <a:t>Artesian well</a:t>
                      </a:r>
                      <a:r>
                        <a:rPr baseline="0" lang="en-US" sz="1800" u="none" cap="none" strike="noStrike"/>
                        <a:t>                                         (</a:t>
                      </a:r>
                      <a:r>
                        <a:rPr baseline="0" i="1" lang="en-US" sz="1800" u="none" cap="none" strike="noStrike"/>
                        <a:t>water rises under its own pressure</a:t>
                      </a:r>
                      <a:r>
                        <a:rPr baseline="0" lang="en-US" sz="1800" u="none" cap="none" strike="noStrike"/>
                        <a:t>)</a:t>
                      </a:r>
                    </a:p>
                  </a:txBody>
                  <a:tcPr marT="45725" marB="45725" marR="91450" marL="9145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idx="1" type="body"/>
          </p:nvPr>
        </p:nvSpPr>
        <p:spPr>
          <a:xfrm>
            <a:off x="0" y="228600"/>
            <a:ext cx="9144000" cy="28956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accent1"/>
              </a:buClr>
              <a:buSzPct val="100000"/>
              <a:buFont typeface="Arial"/>
              <a:buChar char="•"/>
            </a:pPr>
            <a:r>
              <a:rPr b="1" baseline="0" i="0" lang="en-US" sz="2800" u="sng" cap="none" strike="noStrike">
                <a:solidFill>
                  <a:schemeClr val="accent1"/>
                </a:solidFill>
                <a:latin typeface="Rambla"/>
                <a:ea typeface="Rambla"/>
                <a:cs typeface="Rambla"/>
                <a:sym typeface="Rambla"/>
              </a:rPr>
              <a:t>Well</a:t>
            </a:r>
            <a:r>
              <a:rPr b="1" baseline="0" i="0" lang="en-US" sz="2800" u="none" cap="none" strike="noStrike">
                <a:solidFill>
                  <a:schemeClr val="accent1"/>
                </a:solidFill>
                <a:latin typeface="Rambla"/>
                <a:ea typeface="Rambla"/>
                <a:cs typeface="Rambla"/>
                <a:sym typeface="Rambla"/>
              </a:rPr>
              <a:t> </a:t>
            </a:r>
            <a:r>
              <a:rPr b="0" baseline="0" i="0" lang="en-US" sz="2800" u="none" cap="none" strike="noStrike">
                <a:solidFill>
                  <a:schemeClr val="dk1"/>
                </a:solidFill>
                <a:latin typeface="Rambla"/>
                <a:ea typeface="Rambla"/>
                <a:cs typeface="Rambla"/>
                <a:sym typeface="Rambla"/>
              </a:rPr>
              <a:t>- hole drilled into the </a:t>
            </a:r>
            <a:r>
              <a:rPr b="0" baseline="0" i="0" lang="en-US" sz="2800" u="sng" cap="none" strike="noStrike">
                <a:solidFill>
                  <a:schemeClr val="dk1"/>
                </a:solidFill>
                <a:latin typeface="Rambla"/>
                <a:ea typeface="Rambla"/>
                <a:cs typeface="Rambla"/>
                <a:sym typeface="Rambla"/>
              </a:rPr>
              <a:t>zone of saturation</a:t>
            </a:r>
          </a:p>
          <a:p>
            <a:pPr indent="-342900" lvl="0" marL="342900" marR="0" rtl="0" algn="l">
              <a:spcBef>
                <a:spcPts val="640"/>
              </a:spcBef>
              <a:buClr>
                <a:schemeClr val="accent1"/>
              </a:buClr>
              <a:buSzPct val="100000"/>
              <a:buFont typeface="Arial"/>
              <a:buChar char="•"/>
            </a:pPr>
            <a:r>
              <a:rPr b="1" baseline="0" i="0" lang="en-US" sz="3200" u="sng" cap="none" strike="noStrike">
                <a:solidFill>
                  <a:schemeClr val="accent1"/>
                </a:solidFill>
                <a:latin typeface="Calibri"/>
                <a:ea typeface="Calibri"/>
                <a:cs typeface="Calibri"/>
                <a:sym typeface="Calibri"/>
              </a:rPr>
              <a:t>Artesian Well</a:t>
            </a:r>
            <a:r>
              <a:rPr b="0" baseline="0" i="0" lang="en-US" sz="3200" u="none" cap="none" strike="noStrike">
                <a:solidFill>
                  <a:schemeClr val="accent1"/>
                </a:solidFill>
                <a:latin typeface="Calibri"/>
                <a:ea typeface="Calibri"/>
                <a:cs typeface="Calibri"/>
                <a:sym typeface="Calibri"/>
              </a:rPr>
              <a:t> </a:t>
            </a:r>
            <a:r>
              <a:rPr b="0" baseline="0" i="0" lang="en-US" sz="3200" u="none" cap="none" strike="noStrike">
                <a:solidFill>
                  <a:schemeClr val="dk1"/>
                </a:solidFill>
                <a:latin typeface="Calibri"/>
                <a:ea typeface="Calibri"/>
                <a:cs typeface="Calibri"/>
                <a:sym typeface="Calibri"/>
              </a:rPr>
              <a:t>– well drilled into a </a:t>
            </a:r>
            <a:r>
              <a:rPr b="0" baseline="0" i="0" lang="en-US" sz="3200" u="sng" cap="none" strike="noStrike">
                <a:solidFill>
                  <a:schemeClr val="dk1"/>
                </a:solidFill>
                <a:latin typeface="Calibri"/>
                <a:ea typeface="Calibri"/>
                <a:cs typeface="Calibri"/>
                <a:sym typeface="Calibri"/>
              </a:rPr>
              <a:t>confined aquifer</a:t>
            </a:r>
            <a:r>
              <a:rPr b="0" baseline="0" i="0" lang="en-US" sz="3200" u="none" cap="none" strike="noStrike">
                <a:solidFill>
                  <a:schemeClr val="dk1"/>
                </a:solidFill>
                <a:latin typeface="Calibri"/>
                <a:ea typeface="Calibri"/>
                <a:cs typeface="Calibri"/>
                <a:sym typeface="Calibri"/>
              </a:rPr>
              <a:t>; rises under its own pressure</a:t>
            </a:r>
          </a:p>
          <a:p>
            <a:pPr indent="-133350" lvl="1" marL="742950" marR="0" rtl="0" algn="l">
              <a:spcBef>
                <a:spcPts val="480"/>
              </a:spcBef>
              <a:buClr>
                <a:schemeClr val="dk1"/>
              </a:buClr>
              <a:buFont typeface="Arial"/>
              <a:buNone/>
            </a:pPr>
            <a:r>
              <a:t/>
            </a:r>
            <a:endParaRPr b="0" baseline="0" i="0" sz="2400" u="none" cap="none" strike="noStrike">
              <a:solidFill>
                <a:schemeClr val="dk1"/>
              </a:solidFill>
              <a:latin typeface="Rambla"/>
              <a:ea typeface="Rambla"/>
              <a:cs typeface="Rambla"/>
              <a:sym typeface="Rambla"/>
            </a:endParaRPr>
          </a:p>
        </p:txBody>
      </p:sp>
      <p:pic>
        <p:nvPicPr>
          <p:cNvPr id="207" name="Shape 207"/>
          <p:cNvPicPr preferRelativeResize="0"/>
          <p:nvPr/>
        </p:nvPicPr>
        <p:blipFill rotWithShape="1">
          <a:blip r:embed="rId3">
            <a:alphaModFix/>
          </a:blip>
          <a:srcRect b="0" l="0" r="470" t="23848"/>
          <a:stretch/>
        </p:blipFill>
        <p:spPr>
          <a:xfrm>
            <a:off x="174030" y="1752600"/>
            <a:ext cx="8741369" cy="5105401"/>
          </a:xfrm>
          <a:prstGeom prst="rect">
            <a:avLst/>
          </a:prstGeom>
          <a:noFill/>
          <a:ln>
            <a:noFill/>
          </a:ln>
        </p:spPr>
      </p:pic>
      <p:sp>
        <p:nvSpPr>
          <p:cNvPr id="208" name="Shape 208"/>
          <p:cNvSpPr txBox="1"/>
          <p:nvPr/>
        </p:nvSpPr>
        <p:spPr>
          <a:xfrm>
            <a:off x="6705600" y="3124200"/>
            <a:ext cx="1447800" cy="646331"/>
          </a:xfrm>
          <a:prstGeom prst="rect">
            <a:avLst/>
          </a:prstGeom>
          <a:solidFill>
            <a:schemeClr val="accent4"/>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