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4"/>
    <p:sldMasterId id="2147483665" r:id="rId5"/>
    <p:sldMasterId id="214748366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9144000"/>
  <p:notesSz cx="6858000" cy="9144000"/>
  <p:embeddedFontLst>
    <p:embeddedFont>
      <p:font typeface="Tahoma"/>
      <p:regular r:id="rId28"/>
      <p:bold r:id="rId29"/>
    </p:embeddedFon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58C72CBA-13D2-402D-A904-D5289AF8D1E6}">
  <a:tblStyle styleId="{58C72CBA-13D2-402D-A904-D5289AF8D1E6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x="457200" y="1447800"/>
            <a:ext cx="8229600" cy="1736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1600200"/>
            <a:ext cx="4038599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4648200" y="3924300"/>
            <a:ext cx="4038599" cy="2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 rot="5400000">
            <a:off x="4724399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533400" y="152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F4776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350" y="20636"/>
            <a:ext cx="9143999" cy="6857999"/>
            <a:chOff x="0" y="0"/>
            <a:chExt cx="9143999" cy="6857999"/>
          </a:xfrm>
        </p:grpSpPr>
        <p:sp>
          <p:nvSpPr>
            <p:cNvPr id="11" name="Shape 11"/>
            <p:cNvSpPr/>
            <p:nvPr/>
          </p:nvSpPr>
          <p:spPr>
            <a:xfrm>
              <a:off x="0" y="4876800"/>
              <a:ext cx="9143999" cy="19811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9143999" cy="48767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2F4776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>
            <a:off x="6242050" y="6269037"/>
            <a:ext cx="2895599" cy="609599"/>
          </a:xfrm>
          <a:custGeom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-1586" y="6034086"/>
            <a:ext cx="7845425" cy="850900"/>
            <a:chOff x="0" y="6019800"/>
            <a:chExt cx="7845425" cy="850900"/>
          </a:xfrm>
        </p:grpSpPr>
        <p:sp>
          <p:nvSpPr>
            <p:cNvPr id="15" name="Shape 15"/>
            <p:cNvSpPr/>
            <p:nvPr/>
          </p:nvSpPr>
          <p:spPr>
            <a:xfrm>
              <a:off x="2362200" y="6019800"/>
              <a:ext cx="5143500" cy="850900"/>
            </a:xfrm>
            <a:custGeom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AB6B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Shape 16"/>
            <p:cNvGrpSpPr/>
            <p:nvPr/>
          </p:nvGrpSpPr>
          <p:grpSpPr>
            <a:xfrm>
              <a:off x="3946525" y="6019800"/>
              <a:ext cx="3898900" cy="850899"/>
              <a:chOff x="3946525" y="6019800"/>
              <a:chExt cx="3898900" cy="850899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6267450" y="6030912"/>
                <a:ext cx="1577975" cy="839786"/>
              </a:xfrm>
              <a:custGeom>
                <a:pathLst>
                  <a:path extrusionOk="0" h="529" w="994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0" y="6019800"/>
              <a:ext cx="6311900" cy="849311"/>
            </a:xfrm>
            <a:custGeom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FADB0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24" name="Shape 24"/>
            <p:cNvSpPr/>
            <p:nvPr/>
          </p:nvSpPr>
          <p:spPr>
            <a:xfrm>
              <a:off x="1898650" y="6021387"/>
              <a:ext cx="579437" cy="461962"/>
            </a:xfrm>
            <a:custGeom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084511" y="6078537"/>
              <a:ext cx="3227386" cy="792161"/>
            </a:xfrm>
            <a:custGeom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905125" y="6069012"/>
              <a:ext cx="112711" cy="96836"/>
            </a:xfrm>
            <a:custGeom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1357312" y="6099175"/>
              <a:ext cx="255586" cy="260350"/>
            </a:xfrm>
            <a:custGeom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120775" y="6118225"/>
              <a:ext cx="93661" cy="96836"/>
            </a:xfrm>
            <a:custGeom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27062" y="6049962"/>
              <a:ext cx="388937" cy="328611"/>
            </a:xfrm>
            <a:custGeom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F4776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sp>
          <p:nvSpPr>
            <p:cNvPr id="43" name="Shape 43"/>
            <p:cNvSpPr/>
            <p:nvPr/>
          </p:nvSpPr>
          <p:spPr>
            <a:xfrm>
              <a:off x="0" y="4876800"/>
              <a:ext cx="9143999" cy="19811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9143999" cy="4876799"/>
            </a:xfrm>
            <a:custGeom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2F4776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6248400" y="6262687"/>
            <a:ext cx="2895599" cy="609599"/>
          </a:xfrm>
          <a:custGeom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0" y="6019800"/>
            <a:ext cx="7848600" cy="857249"/>
            <a:chOff x="0" y="6019800"/>
            <a:chExt cx="7848600" cy="857249"/>
          </a:xfrm>
        </p:grpSpPr>
        <p:sp>
          <p:nvSpPr>
            <p:cNvPr id="47" name="Shape 47"/>
            <p:cNvSpPr/>
            <p:nvPr/>
          </p:nvSpPr>
          <p:spPr>
            <a:xfrm>
              <a:off x="2362200" y="6019800"/>
              <a:ext cx="5143500" cy="850900"/>
            </a:xfrm>
            <a:custGeom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AAB6B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Shape 48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49" name="Shape 49"/>
              <p:cNvSpPr/>
              <p:nvPr/>
            </p:nvSpPr>
            <p:spPr>
              <a:xfrm>
                <a:off x="6267450" y="6030912"/>
                <a:ext cx="1581150" cy="846136"/>
              </a:xfrm>
              <a:custGeom>
                <a:pathLst>
                  <a:path extrusionOk="0" h="533" w="996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Shape 54"/>
            <p:cNvSpPr/>
            <p:nvPr/>
          </p:nvSpPr>
          <p:spPr>
            <a:xfrm>
              <a:off x="0" y="6019800"/>
              <a:ext cx="6311900" cy="849311"/>
            </a:xfrm>
            <a:custGeom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9FADB0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56" name="Shape 56"/>
            <p:cNvSpPr/>
            <p:nvPr/>
          </p:nvSpPr>
          <p:spPr>
            <a:xfrm>
              <a:off x="1898650" y="6021387"/>
              <a:ext cx="579437" cy="461962"/>
            </a:xfrm>
            <a:custGeom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084511" y="6078537"/>
              <a:ext cx="3227386" cy="792161"/>
            </a:xfrm>
            <a:custGeom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905125" y="6069012"/>
              <a:ext cx="112711" cy="96836"/>
            </a:xfrm>
            <a:custGeom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1357312" y="6099175"/>
              <a:ext cx="255586" cy="260350"/>
            </a:xfrm>
            <a:custGeom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120775" y="6118225"/>
              <a:ext cx="93661" cy="96836"/>
            </a:xfrm>
            <a:custGeom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27062" y="6049962"/>
              <a:ext cx="388937" cy="328611"/>
            </a:xfrm>
            <a:custGeom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92100"/>
            <a:ext cx="8228100" cy="1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905000"/>
            <a:ext cx="8228100" cy="411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7472" lvl="0" marL="341312" marR="0" rtl="0" algn="l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FFCC00"/>
              </a:buClr>
              <a:buFont typeface="Tahoma"/>
              <a:buChar char="•"/>
              <a:defRPr/>
            </a:lvl1pPr>
            <a:lvl2pPr indent="-106362" lvl="1" marL="741362" marR="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/>
            </a:lvl2pPr>
            <a:lvl3pPr indent="-45719" lvl="2" marL="1143000" marR="0" rtl="0" algn="l">
              <a:lnSpc>
                <a:spcPct val="94000"/>
              </a:lnSpc>
              <a:spcBef>
                <a:spcPts val="600"/>
              </a:spcBef>
              <a:spcAft>
                <a:spcPts val="0"/>
              </a:spcAft>
              <a:buClr>
                <a:srgbClr val="FFCC00"/>
              </a:buClr>
              <a:buFont typeface="Tahoma"/>
              <a:buChar char="•"/>
              <a:defRPr/>
            </a:lvl3pPr>
            <a:lvl4pPr indent="-101600" lvl="3" marL="1600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Tahoma"/>
              <a:buChar char="–"/>
              <a:defRPr/>
            </a:lvl4pPr>
            <a:lvl5pPr indent="-127000" lvl="4" marL="2057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Noto Symbol"/>
              <a:buChar char="❖"/>
              <a:defRPr/>
            </a:lvl5pPr>
            <a:lvl6pPr indent="-127000" lvl="5" marL="2514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Noto Symbol"/>
              <a:buChar char="❖"/>
              <a:defRPr/>
            </a:lvl6pPr>
            <a:lvl7pPr indent="-127000" lvl="6" marL="3429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Noto Symbol"/>
              <a:buChar char="❖"/>
              <a:defRPr/>
            </a:lvl7pPr>
            <a:lvl8pPr indent="-127000" lvl="7" marL="4800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Noto Symbol"/>
              <a:buChar char="❖"/>
              <a:defRPr/>
            </a:lvl8pPr>
            <a:lvl9pPr indent="-127000" lvl="8" marL="6629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Font typeface="Noto Symbol"/>
              <a:buChar char="❖"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457200" y="6245225"/>
            <a:ext cx="2132099" cy="474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124200" y="6245225"/>
            <a:ext cx="2894099" cy="474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553200" y="6245225"/>
            <a:ext cx="2132099" cy="474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1" marL="4572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2" marL="914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3" marL="13716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4" marL="1828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5" marL="2286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6" marL="32004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7" marL="45720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  <a:p>
            <a:pPr indent="0" lvl="8" marL="640080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Relationship Id="rId5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457200" y="15240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Oceans &amp; Atmosphere</a:t>
            </a:r>
          </a:p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1219200" y="1219200"/>
            <a:ext cx="64007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Chap. 14 &amp; 17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143000" y="2362200"/>
            <a:ext cx="6400799" cy="289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203200" lvl="0" rtl="0">
              <a:spcBef>
                <a:spcPts val="640"/>
              </a:spcBef>
              <a:buNone/>
            </a:pPr>
            <a:r>
              <a:t/>
            </a:r>
            <a:endParaRPr/>
          </a:p>
          <a:p>
            <a:pPr indent="203200" lvl="0" rtl="0">
              <a:spcBef>
                <a:spcPts val="640"/>
              </a:spcBef>
              <a:buNone/>
            </a:pPr>
            <a:r>
              <a:rPr lang="en-US" sz="3200">
                <a:solidFill>
                  <a:srgbClr val="FFFF00"/>
                </a:solidFill>
              </a:rPr>
              <a:t>Ocean Currents / Waves / Tides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Layers of atmosphere / ozone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Coriolis Effect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Heating Land &amp; Water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Global Conveyor Belt</a:t>
            </a:r>
          </a:p>
        </p:txBody>
      </p:sp>
      <p:graphicFrame>
        <p:nvGraphicFramePr>
          <p:cNvPr id="234" name="Shape 234"/>
          <p:cNvGraphicFramePr/>
          <p:nvPr/>
        </p:nvGraphicFramePr>
        <p:xfrm>
          <a:off x="228600" y="7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{58C72CBA-13D2-402D-A904-D5289AF8D1E6}</a:tableStyleId>
              </a:tblPr>
              <a:tblGrid>
                <a:gridCol w="1066800"/>
                <a:gridCol w="7696200"/>
              </a:tblGrid>
              <a:tr h="611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Also called: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Thermohaline Circulation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852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Definition: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Worldwide…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  <a:tr h="544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Factors: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</a:tr>
              <a:tr h="3660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Picture: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</a:tbl>
          </a:graphicData>
        </a:graphic>
      </p:graphicFrame>
      <p:pic>
        <p:nvPicPr>
          <p:cNvPr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438400"/>
            <a:ext cx="73152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El Nino / La Nina Cycle</a:t>
            </a:r>
          </a:p>
        </p:txBody>
      </p:sp>
      <p:graphicFrame>
        <p:nvGraphicFramePr>
          <p:cNvPr id="241" name="Shape 241"/>
          <p:cNvGraphicFramePr/>
          <p:nvPr/>
        </p:nvGraphicFramePr>
        <p:xfrm>
          <a:off x="2286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{58C72CBA-13D2-402D-A904-D5289AF8D1E6}</a:tableStyleId>
              </a:tblPr>
              <a:tblGrid>
                <a:gridCol w="2895600"/>
                <a:gridCol w="2895600"/>
                <a:gridCol w="2895600"/>
              </a:tblGrid>
              <a:tr h="669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 Condition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Nino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0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boy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Nina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b="0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girl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1744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press. over Asia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press. over S. America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winds blow east to west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press. over Asia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LOW press. over S. America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winds blow west to east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 press. over Asia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press. over S. America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winds blow east to west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  <a:tr h="938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 amount of upwelling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warm phase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upwelling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cool phase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extra upwelling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57200" y="3048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Atmosphere Layers</a:t>
            </a:r>
          </a:p>
        </p:txBody>
      </p:sp>
      <p:graphicFrame>
        <p:nvGraphicFramePr>
          <p:cNvPr id="247" name="Shape 247"/>
          <p:cNvGraphicFramePr/>
          <p:nvPr/>
        </p:nvGraphicFramePr>
        <p:xfrm>
          <a:off x="5334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{58C72CBA-13D2-402D-A904-D5289AF8D1E6}</a:tableStyleId>
              </a:tblPr>
              <a:tblGrid>
                <a:gridCol w="2590800"/>
                <a:gridCol w="5638800"/>
              </a:tblGrid>
              <a:tr h="914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Thermosphere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outermost layer / close to space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 increases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where the Aurora Borealis happens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89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Mesosphere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well-defined upper limit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 decreases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  <a:tr h="990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Stratosphere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contains </a:t>
                      </a:r>
                      <a:r>
                        <a:rPr b="1" i="0" lang="en-US" sz="1800" u="sng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Ozone Layer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Ozone Gas molecule = O</a:t>
                      </a:r>
                      <a:r>
                        <a:rPr b="1" baseline="-2500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atoms of oxygen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protects us from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U.V. (</a:t>
                      </a:r>
                      <a:r>
                        <a:rPr b="1" i="1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ultraviolet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radiation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</a:tr>
              <a:tr h="990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Troposphere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most gases, heaviest,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most dense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78% Nitrogen, 21% Oxygen, 0.03% Carbon Dioxide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 live in this layer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all mountains are here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  <a:tr h="990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Sea Level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8E3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level of the ocean / beach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meters</a:t>
                      </a: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in elevation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8E3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Aurora Borealis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4125912"/>
            <a:ext cx="5181600" cy="27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762000"/>
            <a:ext cx="51816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152400" y="990600"/>
            <a:ext cx="3809999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Strange, glowing lights 	seen in the 	</a:t>
            </a: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northern latitudes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Caused by 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charged 	particles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ions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	entering the 	</a:t>
            </a: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thermosphere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These particles become 	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“excited”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causing 	them to produce the 	light we see.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114800" y="838200"/>
            <a:ext cx="5029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Also called “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Northern Lights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419600" y="3886200"/>
            <a:ext cx="43434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Aurora Borealis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6" y="0"/>
            <a:ext cx="91582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2286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Atmosphere Gases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81000" y="1219200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78%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Nitrogen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21%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Oxygen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&lt;1%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Argon, Carbon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Dioxide, &amp; others</a:t>
            </a:r>
          </a:p>
        </p:txBody>
      </p:sp>
      <p:graphicFrame>
        <p:nvGraphicFramePr>
          <p:cNvPr id="271" name="Shape 271"/>
          <p:cNvGraphicFramePr/>
          <p:nvPr/>
        </p:nvGraphicFramePr>
        <p:xfrm>
          <a:off x="457200" y="464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{58C72CBA-13D2-402D-A904-D5289AF8D1E6}</a:tableStyleId>
              </a:tblPr>
              <a:tblGrid>
                <a:gridCol w="1143000"/>
                <a:gridCol w="1143000"/>
                <a:gridCol w="1143000"/>
                <a:gridCol w="1066800"/>
                <a:gridCol w="1143000"/>
                <a:gridCol w="1143000"/>
                <a:gridCol w="137160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78%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6A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21%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6AD"/>
                    </a:solidFill>
                  </a:tcPr>
                </a:tc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&lt;1%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6AD"/>
                    </a:solidFill>
                  </a:tcPr>
                </a:tc>
                <a:tc hMerge="1"/>
                <a:tc hMerge="1"/>
                <a:tc hMerge="1"/>
              </a:tr>
              <a:tr h="51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Nitrogen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Oxygen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Ozone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Carbon Dioxide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Argon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Hydrogen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3BEC0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atom(s)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&amp; O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molecule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</a:t>
                      </a: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E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--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DEEEF"/>
                    </a:solidFill>
                  </a:tcPr>
                </a:tc>
              </a:tr>
            </a:tbl>
          </a:graphicData>
        </a:graphic>
      </p:graphicFrame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914400"/>
            <a:ext cx="3303587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1524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Energy Transfer</a:t>
            </a:r>
          </a:p>
        </p:txBody>
      </p:sp>
      <p:graphicFrame>
        <p:nvGraphicFramePr>
          <p:cNvPr id="279" name="Shape 279"/>
          <p:cNvGraphicFramePr/>
          <p:nvPr/>
        </p:nvGraphicFramePr>
        <p:xfrm>
          <a:off x="152400" y="76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{58C72CBA-13D2-402D-A904-D5289AF8D1E6}</a:tableStyleId>
              </a:tblPr>
              <a:tblGrid>
                <a:gridCol w="2946400"/>
                <a:gridCol w="2946400"/>
                <a:gridCol w="2946400"/>
              </a:tblGrid>
              <a:tr h="725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Conduction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Convection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accent1"/>
                    </a:solidFill>
                  </a:tcPr>
                </a:tc>
              </a:tr>
              <a:tr h="1331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 of heat from one object to another through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touch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 of heat from one place to another through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circulation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 of energy in the form of </a:t>
                      </a:r>
                      <a:r>
                        <a:rPr b="1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waves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  <a:tr h="178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spatula warms up after sitting in a hot pan.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ocean, warm currents move heat from the equator to higher latitudes.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ct val="250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Radiant heat energy that is emitted by an oven.</a:t>
                      </a: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FE8"/>
                    </a:solidFill>
                  </a:tcPr>
                </a:tc>
              </a:tr>
              <a:tr h="2022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DECD"/>
                    </a:solidFill>
                  </a:tcPr>
                </a:tc>
              </a:tr>
            </a:tbl>
          </a:graphicData>
        </a:graphic>
      </p:graphicFrame>
      <p:pic>
        <p:nvPicPr>
          <p:cNvPr id="280" name="Shape 2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724400"/>
            <a:ext cx="2819400" cy="198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4800600"/>
            <a:ext cx="3003550" cy="184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70600" y="4800600"/>
            <a:ext cx="2844800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57200" y="152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Solar Radiation</a:t>
            </a:r>
          </a:p>
        </p:txBody>
      </p:sp>
      <p:pic>
        <p:nvPicPr>
          <p:cNvPr id="289" name="Shape 28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777875"/>
            <a:ext cx="8610599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6629400" y="3276600"/>
            <a:ext cx="1828800" cy="1016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light bounces off in 1 direction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33400" y="4191000"/>
            <a:ext cx="1828800" cy="1016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absorb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object </a:t>
            </a:r>
            <a:r>
              <a:rPr b="0" i="0" lang="en-US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takes in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heat &amp; energy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457200" y="2286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Heating Land &amp; Water Lab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219200"/>
            <a:ext cx="8229600" cy="48767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Heat equator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AKA “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thermal equator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a set of locations encircling the Earth having the highest mean (</a:t>
            </a:r>
            <a:r>
              <a:rPr b="0" i="1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annual temperature.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 heat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energy required to raise the temperature of 1 unit of mass by 1degree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Radiative balance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balance of heat energy flowing into Earth’s atmosphere &amp; leaving into space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1" i="0" lang="en-US" sz="3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Isotherm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on a map that shows areas of equal temperature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Temperature Differences of Land &amp; Water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0" y="1219200"/>
            <a:ext cx="4495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heats &amp; cools more quickly than water.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fluxuations for land are greater than water.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Land heats up to a higher temp. than water &amp; will cool lower than water.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 Hemisphere = 39% land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 Hemisphere = 19% land.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this indicate?</a:t>
            </a:r>
          </a:p>
        </p:txBody>
      </p:sp>
      <p:pic>
        <p:nvPicPr>
          <p:cNvPr id="305" name="Shape 3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1752600"/>
            <a:ext cx="4648199" cy="3732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4294967295" type="title"/>
          </p:nvPr>
        </p:nvSpPr>
        <p:spPr>
          <a:xfrm>
            <a:off x="457200" y="292100"/>
            <a:ext cx="8229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Waves</a:t>
            </a:r>
          </a:p>
        </p:txBody>
      </p:sp>
      <p:sp>
        <p:nvSpPr>
          <p:cNvPr id="172" name="Shape 172"/>
          <p:cNvSpPr txBox="1"/>
          <p:nvPr>
            <p:ph idx="4294967295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Wave</a:t>
            </a: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is a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rhythmic</a:t>
            </a: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movement</a:t>
            </a: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that carries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energy</a:t>
            </a: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through matter or space.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 oceans, waves move through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seawater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Temperature Differences with Geography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0" y="1219200"/>
            <a:ext cx="4038599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California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wind blows mainly from water to land &amp; temperatures stay relatively consistent.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York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wind blows mainly from land &amp; temperatures change frequently.</a:t>
            </a:r>
          </a:p>
        </p:txBody>
      </p:sp>
      <p:pic>
        <p:nvPicPr>
          <p:cNvPr id="313" name="Shape 3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089" y="1371599"/>
            <a:ext cx="44582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3810000"/>
            <a:ext cx="4800600" cy="297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4294967295" type="title"/>
          </p:nvPr>
        </p:nvSpPr>
        <p:spPr>
          <a:xfrm>
            <a:off x="457200" y="292100"/>
            <a:ext cx="8229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Waves</a:t>
            </a:r>
          </a:p>
        </p:txBody>
      </p:sp>
      <p:sp>
        <p:nvSpPr>
          <p:cNvPr id="178" name="Shape 178"/>
          <p:cNvSpPr txBox="1"/>
          <p:nvPr>
            <p:ph idx="4294967295" type="body"/>
          </p:nvPr>
        </p:nvSpPr>
        <p:spPr>
          <a:xfrm>
            <a:off x="457200" y="1905000"/>
            <a:ext cx="8229600" cy="42575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ahoma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Caused by</a:t>
            </a: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Wind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Earthquakes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Gravitational force of the Moon and Sun.</a:t>
            </a:r>
          </a:p>
          <a:p>
            <a:pPr indent="-341312" lvl="0" marL="341312" marR="0" rtl="0" algn="l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587"/>
            <a:ext cx="9144000" cy="5059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514600" y="762000"/>
            <a:ext cx="2133599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Wavelength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352800" y="1752600"/>
            <a:ext cx="1219199" cy="82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Wave Height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315200" y="1524000"/>
            <a:ext cx="1219199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Crest</a:t>
            </a:r>
          </a:p>
        </p:txBody>
      </p:sp>
      <p:sp>
        <p:nvSpPr>
          <p:cNvPr id="187" name="Shape 187"/>
          <p:cNvSpPr/>
          <p:nvPr/>
        </p:nvSpPr>
        <p:spPr>
          <a:xfrm>
            <a:off x="4495800" y="1828800"/>
            <a:ext cx="685799" cy="38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7239000" y="4038600"/>
            <a:ext cx="1295400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Trough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7239000" y="2743200"/>
            <a:ext cx="1904999" cy="46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24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Still Water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1143000" y="914400"/>
            <a:ext cx="1500" cy="7620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1" name="Shape 191"/>
          <p:cNvCxnSpPr/>
          <p:nvPr/>
        </p:nvCxnSpPr>
        <p:spPr>
          <a:xfrm>
            <a:off x="5791200" y="914400"/>
            <a:ext cx="1500" cy="7620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92" name="Shape 192"/>
          <p:cNvCxnSpPr/>
          <p:nvPr/>
        </p:nvCxnSpPr>
        <p:spPr>
          <a:xfrm>
            <a:off x="3352800" y="1295400"/>
            <a:ext cx="2362200" cy="15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93" name="Shape 193"/>
          <p:cNvCxnSpPr/>
          <p:nvPr/>
        </p:nvCxnSpPr>
        <p:spPr>
          <a:xfrm flipH="1">
            <a:off x="1217487" y="1295400"/>
            <a:ext cx="2136900" cy="15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94" name="Shape 194"/>
          <p:cNvCxnSpPr/>
          <p:nvPr/>
        </p:nvCxnSpPr>
        <p:spPr>
          <a:xfrm flipH="1">
            <a:off x="5865686" y="1676400"/>
            <a:ext cx="1374899" cy="15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95" name="Shape 195"/>
          <p:cNvCxnSpPr/>
          <p:nvPr/>
        </p:nvCxnSpPr>
        <p:spPr>
          <a:xfrm flipH="1">
            <a:off x="3274886" y="4267200"/>
            <a:ext cx="3965700" cy="15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96" name="Shape 196"/>
          <p:cNvCxnSpPr/>
          <p:nvPr/>
        </p:nvCxnSpPr>
        <p:spPr>
          <a:xfrm>
            <a:off x="3276600" y="1676400"/>
            <a:ext cx="1500" cy="25908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lg" w="lg" type="triangle"/>
            <a:tailEnd len="lg" w="lg" type="triangle"/>
          </a:ln>
        </p:spPr>
      </p:cxnSp>
      <p:sp>
        <p:nvSpPr>
          <p:cNvPr id="197" name="Shape 197"/>
          <p:cNvSpPr txBox="1"/>
          <p:nvPr/>
        </p:nvSpPr>
        <p:spPr>
          <a:xfrm>
            <a:off x="0" y="5486400"/>
            <a:ext cx="2514599" cy="58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Wave Parts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0" y="2971800"/>
            <a:ext cx="7239000" cy="1500"/>
          </a:xfrm>
          <a:prstGeom prst="straightConnector1">
            <a:avLst/>
          </a:prstGeom>
          <a:noFill/>
          <a:ln cap="flat" cmpd="sng" w="76300">
            <a:solidFill>
              <a:srgbClr val="000099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4294967295" type="title"/>
          </p:nvPr>
        </p:nvSpPr>
        <p:spPr>
          <a:xfrm>
            <a:off x="457200" y="292100"/>
            <a:ext cx="8229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Wave Movement</a:t>
            </a:r>
          </a:p>
        </p:txBody>
      </p:sp>
      <p:sp>
        <p:nvSpPr>
          <p:cNvPr id="204" name="Shape 204"/>
          <p:cNvSpPr txBox="1"/>
          <p:nvPr>
            <p:ph idx="4294967295" type="body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When a wave passes through the ocean, </a:t>
            </a:r>
            <a:r>
              <a:rPr b="0" i="0" lang="en-US" sz="40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individual water molecules move up and down but they do not move forward or backward.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4294967295" type="title"/>
          </p:nvPr>
        </p:nvSpPr>
        <p:spPr>
          <a:xfrm>
            <a:off x="457200" y="292100"/>
            <a:ext cx="8229600" cy="13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ahoma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Gravitational Effect of the Moon</a:t>
            </a:r>
          </a:p>
        </p:txBody>
      </p:sp>
      <p:sp>
        <p:nvSpPr>
          <p:cNvPr id="210" name="Shape 210"/>
          <p:cNvSpPr txBox="1"/>
          <p:nvPr>
            <p:ph idx="4294967295" type="body"/>
          </p:nvPr>
        </p:nvSpPr>
        <p:spPr>
          <a:xfrm>
            <a:off x="457200" y="1752600"/>
            <a:ext cx="8229600" cy="487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Two big bulges of water form on the Earth: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–"/>
            </a:pPr>
            <a:r>
              <a:rPr b="0" i="0" lang="en-US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one directly under the moon </a:t>
            </a:r>
          </a:p>
          <a:p>
            <a:pPr indent="-284162" lvl="1" marL="741362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–"/>
            </a:pPr>
            <a:r>
              <a:rPr b="0" i="0" lang="en-US" sz="36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another on the exact opposite side</a:t>
            </a: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Tahoma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1312" lvl="0" marL="34131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Tahoma"/>
              <a:buChar char="•"/>
            </a:pPr>
            <a:r>
              <a:rPr b="0" i="0" lang="en-US" sz="40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As the Earth spins, the bulges follow the moon.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4286"/>
            <a:ext cx="9144000" cy="68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ctrTitle"/>
          </p:nvPr>
        </p:nvSpPr>
        <p:spPr>
          <a:xfrm>
            <a:off x="533400" y="152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Coriolis Effect</a:t>
            </a:r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00100"/>
            <a:ext cx="9144000" cy="605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1524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Ocean Currents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0" y="869325"/>
            <a:ext cx="9042900" cy="5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 terminology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Gyre = Giant whirl of circular movem</a:t>
            </a:r>
            <a:r>
              <a:rPr lang="en-US" sz="3200">
                <a:solidFill>
                  <a:schemeClr val="lt1"/>
                </a:solidFill>
              </a:rPr>
              <a:t>ent in an ocean basin.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</a:rPr>
              <a:t>Deep currents= Form due to changes in density. Changes in density are due to differences in Temp and salinity.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</a:rPr>
              <a:t>Surface currents= caused by the friction of the wind blowing over the ocean surface.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</a:rPr>
              <a:t>Upwelling= Rising of cold water from deeper layers to replace warmer surface water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ountain Top">
  <a:themeElements>
    <a:clrScheme name="Mountain Top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untain Top">
  <a:themeElements>
    <a:clrScheme name="Mountain Top 6">
      <a:dk1>
        <a:srgbClr val="809296"/>
      </a:dk1>
      <a:lt1>
        <a:srgbClr val="FFFFFF"/>
      </a:lt1>
      <a:dk2>
        <a:srgbClr val="6699FF"/>
      </a:dk2>
      <a:lt2>
        <a:srgbClr val="B3EDFF"/>
      </a:lt2>
      <a:accent1>
        <a:srgbClr val="FF9933"/>
      </a:accent1>
      <a:accent2>
        <a:srgbClr val="FFAA99"/>
      </a:accent2>
      <a:accent3>
        <a:srgbClr val="B8CAFF"/>
      </a:accent3>
      <a:accent4>
        <a:srgbClr val="DADADA"/>
      </a:accent4>
      <a:accent5>
        <a:srgbClr val="FFCAAD"/>
      </a:accent5>
      <a:accent6>
        <a:srgbClr val="E79A8A"/>
      </a:accent6>
      <a:hlink>
        <a:srgbClr val="FFCFA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