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70" r:id="rId10"/>
    <p:sldId id="277" r:id="rId11"/>
    <p:sldId id="266" r:id="rId12"/>
    <p:sldId id="267" r:id="rId13"/>
    <p:sldId id="268" r:id="rId14"/>
    <p:sldId id="290" r:id="rId15"/>
    <p:sldId id="269" r:id="rId16"/>
    <p:sldId id="259" r:id="rId17"/>
    <p:sldId id="289" r:id="rId18"/>
    <p:sldId id="279" r:id="rId19"/>
    <p:sldId id="291" r:id="rId20"/>
    <p:sldId id="292" r:id="rId21"/>
    <p:sldId id="293" r:id="rId22"/>
    <p:sldId id="294" r:id="rId23"/>
    <p:sldId id="278" r:id="rId24"/>
    <p:sldId id="280" r:id="rId25"/>
    <p:sldId id="28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98D21-9C2D-4523-8A48-8176B587CA8D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9300-1F6D-43F4-A190-AA6ABDED3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B3E8E-92A6-445C-88E0-53F94741FCB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D226-75E5-4E4E-870E-8D97A554C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B9DDA-0AF5-4267-A52F-B9E133E7F1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2E25F-725D-47DA-9F0F-50A6C42A80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53EFB-4916-4C11-8BC4-97A462B425A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A9200-9DAC-43AE-A85B-48A8EA75C2C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B011C-EB46-43E1-848B-D668A1F2EDE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DB65-EBAE-4836-BE88-4A106046F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2233C8-5417-4E84-B5AE-A43C914E9590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92828C-28A8-43D3-B4A3-BC73EC7E8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cologichomemakers.files.wordpress.com/2009/06/thermomet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arangs.net/reading-a-triple-beam-balance-worksheet/reading-a-triple-beam-balance-scale-worksheet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aashscience.weebly.com/uploads/1/3/5/7/13577302/143971_orig.jpg?37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/imgres?imgurl=http://www.westcoastroads.com/california/images101/us-101_mileage_sign_app_greenfield.jpg&amp;imgrefurl=http://www.westcoastroads.com/california/us-101f_ca.html&amp;usg=__92RKCPPZDlglIOVAaIBxEuc52SI=&amp;h=480&amp;w=640&amp;sz=54&amp;hl=en&amp;start=4&amp;tbnid=iLFl9Igb5SKBfM:&amp;tbnh=103&amp;tbnw=137&amp;prev=/images?q=mileage+sign&amp;imgsz=small|medium|large|xlarge&amp;gbv=2&amp;hl=en&amp;safe=activ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imi.cz/zbozi/obrazky_eso\Giving2005\4782.32%2035%203d%20classic%20alarm%20clock.jpg&amp;imgrefurl=http://subchicago.blogspot.com/2007/10/alarm-clock-woes-and-more-fast-food.html&amp;usg=__9QsLvZvyq40h6omThrW5diAEg8g=&amp;h=3875&amp;w=2981&amp;sz=355&amp;hl=en&amp;start=3&amp;tbnid=TsEuWp22bYqRpM:&amp;tbnh=150&amp;tbnw=115&amp;prev=/images?q=clock&amp;imgsz=huge&amp;gbv=2&amp;hl=en&amp;safe=activ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.worldweightechnology.com/images/750-SW_L.jpg&amp;imgrefurl=http://www.worldweightechnology.com/index.php?main_page=product_info&amp;cPath=5_27&amp;products_id=36&amp;usg=___CHqIy-1LZ3_ogBzomiltH4r9_o=&amp;h=288&amp;w=600&amp;sz=64&amp;hl=en&amp;start=3&amp;tbnid=5Ab5GmnTwgm3xM:&amp;tbnh=65&amp;tbnw=135&amp;prev=/images?q=triple+beam+balance&amp;hl=en&amp;safe=activ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Earth and 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What-Not-To-Do Laboratory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823611" cy="5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The set of procedures by which scientists learn about the world.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Purpose/Question</a:t>
            </a:r>
            <a:r>
              <a:rPr lang="en-US" sz="2400" dirty="0" smtClean="0"/>
              <a:t> (Why we are doing the experiment)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Background Information</a:t>
            </a:r>
            <a:r>
              <a:rPr lang="en-US" sz="2400" dirty="0" smtClean="0"/>
              <a:t> (What do we already know that will help us)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Hypothesis</a:t>
            </a:r>
            <a:r>
              <a:rPr lang="en-US" sz="2400" dirty="0" smtClean="0"/>
              <a:t> (What do you predict will happen – be specific)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Experiment</a:t>
            </a:r>
            <a:r>
              <a:rPr lang="en-US" sz="2400" dirty="0" smtClean="0"/>
              <a:t> (do the lab)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Data/Analysis</a:t>
            </a:r>
            <a:r>
              <a:rPr lang="en-US" sz="2400" dirty="0" smtClean="0"/>
              <a:t> (what did results of the experiment mean)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dirty="0" smtClean="0"/>
              <a:t>Conclusion</a:t>
            </a:r>
            <a:r>
              <a:rPr lang="en-US" sz="2400" dirty="0" smtClean="0"/>
              <a:t> (Present Finding and restate hypothesis)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1003300"/>
          </a:xfrm>
        </p:spPr>
        <p:txBody>
          <a:bodyPr/>
          <a:lstStyle/>
          <a:p>
            <a:r>
              <a:rPr lang="en-US" sz="4000" dirty="0" smtClean="0"/>
              <a:t>The Scientific Method</a:t>
            </a:r>
            <a:endParaRPr lang="en-US" sz="4000" dirty="0" smtClean="0">
              <a:latin typeface="Subway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467600" cy="4876800"/>
          </a:xfrm>
        </p:spPr>
        <p:txBody>
          <a:bodyPr/>
          <a:lstStyle/>
          <a:p>
            <a:r>
              <a:rPr lang="en-US" sz="2800" b="1" u="sng" dirty="0" smtClean="0"/>
              <a:t>Observations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Learning about the natural world and the principles that explain these facts through the 5 senses.</a:t>
            </a:r>
          </a:p>
          <a:p>
            <a:r>
              <a:rPr lang="en-US" sz="2800" b="1" u="sng" dirty="0" smtClean="0"/>
              <a:t>Reasoning</a:t>
            </a:r>
          </a:p>
          <a:p>
            <a:pPr lvl="1"/>
            <a:r>
              <a:rPr lang="en-US" sz="2400" b="1" u="sng" dirty="0" smtClean="0"/>
              <a:t>Induction</a:t>
            </a:r>
            <a:r>
              <a:rPr lang="en-US" sz="2400" dirty="0" smtClean="0"/>
              <a:t>:  Using several separate observations to arrive at general principles. </a:t>
            </a:r>
          </a:p>
          <a:p>
            <a:pPr lvl="1"/>
            <a:r>
              <a:rPr lang="en-US" sz="2400" b="1" u="sng" dirty="0" smtClean="0"/>
              <a:t>Deduction</a:t>
            </a:r>
            <a:r>
              <a:rPr lang="en-US" sz="2400" dirty="0" smtClean="0"/>
              <a:t>:  Reasoning from general principles to specific conclusions.</a:t>
            </a:r>
          </a:p>
        </p:txBody>
      </p:sp>
      <p:pic>
        <p:nvPicPr>
          <p:cNvPr id="3074" name="Picture 2" descr="http://www.drsunil.com/wp/wp-content/uploads/2012/09/thinking-web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267200"/>
            <a:ext cx="2346325" cy="2346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239000" cy="9271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Scientific Method (cont’d)</a:t>
            </a:r>
            <a:endParaRPr lang="en-US" sz="4000" dirty="0" smtClean="0">
              <a:latin typeface="Subway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239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 u="sng" dirty="0" smtClean="0"/>
              <a:t>Hypothesis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 statement about the world that might be true and is testable (can be proven right or wrong).</a:t>
            </a:r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Independent Variable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 factor that is being tested and is changed.</a:t>
            </a:r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Dependent Variable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 factor that is responding to the changes of the independent variable.</a:t>
            </a:r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Constant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 factor that remains constant so that it does not affect the experiment.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Experimental group</a:t>
            </a:r>
          </a:p>
          <a:p>
            <a:pPr lvl="1"/>
            <a:r>
              <a:rPr lang="en-US" dirty="0" smtClean="0"/>
              <a:t>The group in the experiment that is manipulated or </a:t>
            </a:r>
            <a:r>
              <a:rPr lang="en-US" u="sng" dirty="0" smtClean="0"/>
              <a:t>changed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independent variable </a:t>
            </a:r>
            <a:r>
              <a:rPr lang="en-US" dirty="0" smtClean="0"/>
              <a:t>is used on this group</a:t>
            </a:r>
          </a:p>
          <a:p>
            <a:r>
              <a:rPr lang="en-US" b="1" u="sng" dirty="0" smtClean="0"/>
              <a:t>Control group</a:t>
            </a:r>
          </a:p>
          <a:p>
            <a:pPr lvl="1"/>
            <a:r>
              <a:rPr lang="en-US" dirty="0" smtClean="0"/>
              <a:t>The group that is </a:t>
            </a:r>
            <a:r>
              <a:rPr lang="en-US" u="sng" dirty="0" smtClean="0"/>
              <a:t>not changed </a:t>
            </a:r>
            <a:r>
              <a:rPr lang="en-US" dirty="0" smtClean="0"/>
              <a:t>or manipulated</a:t>
            </a:r>
          </a:p>
          <a:p>
            <a:pPr lvl="1"/>
            <a:r>
              <a:rPr lang="en-US" dirty="0" smtClean="0"/>
              <a:t>Used to </a:t>
            </a:r>
            <a:r>
              <a:rPr lang="en-US" u="sng" dirty="0" smtClean="0"/>
              <a:t>compare</a:t>
            </a:r>
            <a:r>
              <a:rPr lang="en-US" dirty="0" smtClean="0"/>
              <a:t> to the experimental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The Scientific Method (cont’d)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18413" cy="1143000"/>
          </a:xfrm>
        </p:spPr>
        <p:txBody>
          <a:bodyPr/>
          <a:lstStyle/>
          <a:p>
            <a:r>
              <a:rPr lang="en-US" sz="4000" dirty="0" smtClean="0"/>
              <a:t>The Scientific Method (cont’d)</a:t>
            </a:r>
            <a:endParaRPr lang="en-US" sz="2400" dirty="0" smtClean="0">
              <a:latin typeface="Subway" pitchFamily="2" charset="0"/>
            </a:endParaRP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3962400"/>
          </a:xfrm>
        </p:spPr>
        <p:txBody>
          <a:bodyPr>
            <a:normAutofit fontScale="92500"/>
          </a:bodyPr>
          <a:lstStyle/>
          <a:p>
            <a:r>
              <a:rPr lang="en-US" sz="2800" b="1" u="sng" dirty="0" smtClean="0"/>
              <a:t>Scientific Theory</a:t>
            </a:r>
          </a:p>
          <a:p>
            <a:pPr lvl="1"/>
            <a:r>
              <a:rPr lang="en-US" sz="2200" dirty="0" smtClean="0"/>
              <a:t>Well-tested </a:t>
            </a:r>
            <a:r>
              <a:rPr lang="en-US" sz="2200" b="1" dirty="0" smtClean="0"/>
              <a:t>hypothesis</a:t>
            </a:r>
          </a:p>
          <a:p>
            <a:pPr lvl="1"/>
            <a:r>
              <a:rPr lang="en-US" sz="2200" dirty="0" smtClean="0"/>
              <a:t>Regarded as true</a:t>
            </a:r>
          </a:p>
          <a:p>
            <a:pPr lvl="1"/>
            <a:r>
              <a:rPr lang="en-US" sz="2200" dirty="0" smtClean="0"/>
              <a:t>Can be proven </a:t>
            </a:r>
            <a:r>
              <a:rPr lang="en-US" sz="2200" u="sng" dirty="0" smtClean="0"/>
              <a:t>false</a:t>
            </a:r>
            <a:r>
              <a:rPr lang="en-US" sz="2200" dirty="0" smtClean="0"/>
              <a:t> if there is enough evidence to disprove it</a:t>
            </a:r>
          </a:p>
          <a:p>
            <a:pPr lvl="1"/>
            <a:r>
              <a:rPr lang="en-US" sz="2200" dirty="0" smtClean="0"/>
              <a:t>Examples: </a:t>
            </a:r>
          </a:p>
          <a:p>
            <a:pPr lvl="2"/>
            <a:r>
              <a:rPr lang="en-US" sz="2200" dirty="0" smtClean="0"/>
              <a:t>Big Bang Theory </a:t>
            </a:r>
          </a:p>
          <a:p>
            <a:pPr lvl="2"/>
            <a:r>
              <a:rPr lang="en-US" sz="2200" dirty="0" smtClean="0"/>
              <a:t>Theory of Evolution </a:t>
            </a:r>
          </a:p>
          <a:p>
            <a:pPr lvl="2"/>
            <a:r>
              <a:rPr lang="en-US" sz="2200" dirty="0" smtClean="0"/>
              <a:t>Theory of Plate Tectonics</a:t>
            </a:r>
          </a:p>
        </p:txBody>
      </p:sp>
      <p:pic>
        <p:nvPicPr>
          <p:cNvPr id="1026" name="Picture 2" descr="http://sitemaker.umich.edu/356.dobrowski/files/mat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599"/>
            <a:ext cx="3636820" cy="2667001"/>
          </a:xfrm>
          <a:prstGeom prst="rect">
            <a:avLst/>
          </a:prstGeom>
          <a:noFill/>
        </p:spPr>
      </p:pic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800" b="1" u="sng" dirty="0" smtClean="0"/>
              <a:t>Scientific Law</a:t>
            </a:r>
          </a:p>
          <a:p>
            <a:pPr lvl="1"/>
            <a:r>
              <a:rPr lang="en-US" sz="2000" dirty="0" smtClean="0"/>
              <a:t>Well-tested hypothesis</a:t>
            </a:r>
          </a:p>
          <a:p>
            <a:pPr lvl="1"/>
            <a:r>
              <a:rPr lang="en-US" sz="2000" dirty="0" smtClean="0"/>
              <a:t>Regarded as true</a:t>
            </a:r>
          </a:p>
          <a:p>
            <a:pPr lvl="1"/>
            <a:r>
              <a:rPr lang="en-US" sz="2000" dirty="0" smtClean="0"/>
              <a:t>Can be shown using MATH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2"/>
            <a:r>
              <a:rPr lang="en-US" sz="2000" dirty="0" smtClean="0"/>
              <a:t>Law of Gravity</a:t>
            </a:r>
          </a:p>
          <a:p>
            <a:pPr lvl="2"/>
            <a:r>
              <a:rPr lang="en-US" sz="2000" dirty="0" smtClean="0"/>
              <a:t>Laws of motion</a:t>
            </a:r>
          </a:p>
          <a:p>
            <a:pPr lvl="2"/>
            <a:r>
              <a:rPr lang="en-US" sz="2000" dirty="0" err="1" smtClean="0"/>
              <a:t>Kepler’s</a:t>
            </a:r>
            <a:r>
              <a:rPr lang="en-US" sz="2000" dirty="0" smtClean="0"/>
              <a:t> Laws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Written in words</a:t>
            </a:r>
          </a:p>
          <a:p>
            <a:pPr lvl="1"/>
            <a:r>
              <a:rPr lang="en-US" dirty="0" smtClean="0"/>
              <a:t>Describes the quality or nature of something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“The room is clean”</a:t>
            </a:r>
          </a:p>
          <a:p>
            <a:pPr lvl="2"/>
            <a:r>
              <a:rPr lang="en-US" dirty="0" smtClean="0"/>
              <a:t>“The chair is blue”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Quantitative</a:t>
            </a:r>
          </a:p>
          <a:p>
            <a:pPr lvl="1"/>
            <a:r>
              <a:rPr lang="en-US" dirty="0" smtClean="0"/>
              <a:t>Written with numbers</a:t>
            </a:r>
          </a:p>
          <a:p>
            <a:pPr lvl="1"/>
            <a:r>
              <a:rPr lang="en-US" dirty="0" smtClean="0"/>
              <a:t>An amount or quantity of something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“There are 8 lab benches”</a:t>
            </a:r>
          </a:p>
          <a:p>
            <a:pPr lvl="2"/>
            <a:r>
              <a:rPr lang="en-US" dirty="0" smtClean="0"/>
              <a:t>“ I am 6ft tall”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	</a:t>
            </a:r>
            <a:endParaRPr lang="en-US" dirty="0"/>
          </a:p>
        </p:txBody>
      </p:sp>
      <p:pic>
        <p:nvPicPr>
          <p:cNvPr id="18434" name="Picture 2" descr="http://farm2.static.flickr.com/1251/941978124_262fa322b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03745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Qualitatively, I feel…</a:t>
            </a:r>
          </a:p>
          <a:p>
            <a:pPr lvl="1"/>
            <a:r>
              <a:rPr lang="en-US" dirty="0" smtClean="0"/>
              <a:t>Word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Quantitatively, I feel…</a:t>
            </a:r>
          </a:p>
          <a:p>
            <a:pPr lvl="1"/>
            <a:r>
              <a:rPr lang="en-US" dirty="0" smtClean="0"/>
              <a:t>Number</a:t>
            </a:r>
          </a:p>
          <a:p>
            <a:pPr lvl="2"/>
            <a:r>
              <a:rPr lang="en-US" dirty="0" smtClean="0"/>
              <a:t>On a scale of </a:t>
            </a:r>
            <a:r>
              <a:rPr lang="en-US" dirty="0" smtClean="0">
                <a:sym typeface="Wingdings" pitchFamily="2" charset="2"/>
              </a:rPr>
              <a:t> </a:t>
            </a:r>
            <a:r>
              <a:rPr lang="en-US" dirty="0" smtClean="0"/>
              <a:t>1</a:t>
            </a:r>
            <a:r>
              <a:rPr lang="en-US" dirty="0" smtClean="0">
                <a:sym typeface="Wingdings" pitchFamily="2" charset="2"/>
              </a:rPr>
              <a:t>10 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1447800"/>
            <a:ext cx="8042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Comparing an object or a process to a standard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American measurement: English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Inches, yards, Fahrenheit, pounds, etc.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Scientific/international measurement: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International System of Units (SI)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Meters, Celsius, grams,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rmometer - Heatwave. Credit: iStockphoto.co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4457700" cy="5943600"/>
          </a:xfrm>
          <a:prstGeom prst="rect">
            <a:avLst/>
          </a:prstGeom>
          <a:noFill/>
        </p:spPr>
      </p:pic>
      <p:pic>
        <p:nvPicPr>
          <p:cNvPr id="4" name="Picture 2" descr="Reading a Thermome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1914525" cy="2362200"/>
          </a:xfrm>
          <a:prstGeom prst="rect">
            <a:avLst/>
          </a:prstGeom>
          <a:noFill/>
        </p:spPr>
      </p:pic>
      <p:pic>
        <p:nvPicPr>
          <p:cNvPr id="2050" name="Picture 2" descr="http://www.biglearning.org/photo-thermome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838200"/>
            <a:ext cx="2435225" cy="496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 numCol="1">
            <a:normAutofit fontScale="47500" lnSpcReduction="20000"/>
          </a:bodyPr>
          <a:lstStyle/>
          <a:p>
            <a:pPr>
              <a:buNone/>
            </a:pPr>
            <a:r>
              <a:rPr lang="en-US" sz="5900" b="1" u="sng" dirty="0" smtClean="0"/>
              <a:t>Earth Science</a:t>
            </a:r>
          </a:p>
          <a:p>
            <a:pPr lvl="1">
              <a:buNone/>
            </a:pPr>
            <a:r>
              <a:rPr lang="en-US" sz="2400" dirty="0" smtClean="0"/>
              <a:t>		</a:t>
            </a:r>
            <a:r>
              <a:rPr lang="en-US" sz="4200" dirty="0" smtClean="0"/>
              <a:t>How Earth naturally functions</a:t>
            </a:r>
          </a:p>
          <a:p>
            <a:pPr>
              <a:buNone/>
            </a:pPr>
            <a:r>
              <a:rPr lang="en-US" sz="5900" b="1" u="sng" dirty="0" smtClean="0"/>
              <a:t>Environmental Science</a:t>
            </a:r>
          </a:p>
          <a:p>
            <a:pPr lvl="1">
              <a:buNone/>
            </a:pPr>
            <a:r>
              <a:rPr lang="en-US" sz="2400" dirty="0" smtClean="0"/>
              <a:t>		</a:t>
            </a:r>
            <a:r>
              <a:rPr lang="en-US" sz="4200" dirty="0" smtClean="0"/>
              <a:t>Human impact on the way Earth naturally functions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5900" dirty="0" smtClean="0"/>
              <a:t>Spheres:	Subjects:</a:t>
            </a:r>
          </a:p>
          <a:p>
            <a:pPr lvl="2">
              <a:buNone/>
            </a:pPr>
            <a:r>
              <a:rPr lang="en-US" sz="4200" dirty="0" err="1" smtClean="0"/>
              <a:t>Geosphere</a:t>
            </a:r>
            <a:r>
              <a:rPr lang="en-US" sz="4200" dirty="0" smtClean="0"/>
              <a:t> </a:t>
            </a:r>
            <a:r>
              <a:rPr lang="en-US" sz="4200" dirty="0" smtClean="0">
                <a:sym typeface="Wingdings" pitchFamily="2" charset="2"/>
              </a:rPr>
              <a:t></a:t>
            </a:r>
            <a:r>
              <a:rPr lang="en-US" sz="4200" dirty="0" smtClean="0"/>
              <a:t>	Geology</a:t>
            </a:r>
          </a:p>
          <a:p>
            <a:pPr lvl="2">
              <a:buNone/>
            </a:pPr>
            <a:r>
              <a:rPr lang="en-US" sz="4200" dirty="0" smtClean="0"/>
              <a:t>Atmosphere </a:t>
            </a:r>
            <a:r>
              <a:rPr lang="en-US" sz="4200" dirty="0" smtClean="0">
                <a:sym typeface="Wingdings" pitchFamily="2" charset="2"/>
              </a:rPr>
              <a:t></a:t>
            </a:r>
            <a:r>
              <a:rPr lang="en-US" sz="4200" dirty="0" smtClean="0"/>
              <a:t>	Meteorology</a:t>
            </a:r>
          </a:p>
          <a:p>
            <a:pPr lvl="2">
              <a:buNone/>
            </a:pPr>
            <a:r>
              <a:rPr lang="en-US" sz="4200" dirty="0" smtClean="0"/>
              <a:t>Hydrosphere </a:t>
            </a:r>
            <a:r>
              <a:rPr lang="en-US" sz="4200" dirty="0" smtClean="0">
                <a:sym typeface="Wingdings" pitchFamily="2" charset="2"/>
              </a:rPr>
              <a:t></a:t>
            </a:r>
            <a:r>
              <a:rPr lang="en-US" sz="4200" dirty="0" smtClean="0"/>
              <a:t>	Oceanography</a:t>
            </a:r>
          </a:p>
          <a:p>
            <a:pPr lvl="2">
              <a:buNone/>
            </a:pPr>
            <a:r>
              <a:rPr lang="en-US" sz="4200" dirty="0" smtClean="0"/>
              <a:t>Biosphere </a:t>
            </a:r>
            <a:r>
              <a:rPr lang="en-US" sz="4200" dirty="0" smtClean="0">
                <a:sym typeface="Wingdings" pitchFamily="2" charset="2"/>
              </a:rPr>
              <a:t></a:t>
            </a:r>
            <a:r>
              <a:rPr lang="en-US" sz="4200" dirty="0" smtClean="0"/>
              <a:t>	Ecology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5900" dirty="0" smtClean="0"/>
              <a:t>Space:</a:t>
            </a:r>
          </a:p>
          <a:p>
            <a:pPr lvl="1">
              <a:buNone/>
            </a:pPr>
            <a:r>
              <a:rPr lang="en-US" sz="5900" dirty="0" smtClean="0"/>
              <a:t>	</a:t>
            </a:r>
            <a:r>
              <a:rPr lang="en-US" sz="4200" dirty="0" smtClean="0"/>
              <a:t>Earth’s place</a:t>
            </a:r>
          </a:p>
          <a:p>
            <a:pPr lvl="1">
              <a:buNone/>
            </a:pPr>
            <a:r>
              <a:rPr lang="en-US" sz="4200" dirty="0" smtClean="0"/>
              <a:t> 	in the universe</a:t>
            </a:r>
            <a:r>
              <a:rPr lang="en-US" sz="4200" dirty="0" smtClean="0">
                <a:sym typeface="Wingdings" pitchFamily="2" charset="2"/>
              </a:rPr>
              <a:t>	</a:t>
            </a:r>
            <a:r>
              <a:rPr lang="en-US" sz="4200" dirty="0" smtClean="0"/>
              <a:t>Astronomy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Earth vs. Environmental Science</a:t>
            </a:r>
            <a:endParaRPr lang="en-US" dirty="0"/>
          </a:p>
        </p:txBody>
      </p:sp>
      <p:pic>
        <p:nvPicPr>
          <p:cNvPr id="20482" name="Picture 2" descr="http://eoimages.gsfc.nasa.gov/images/imagerecords/57000/57723/globe_west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895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evekluge.com/geoscience/courses/partd/10mlgradu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33800"/>
            <a:ext cx="3048000" cy="2286001"/>
          </a:xfrm>
          <a:prstGeom prst="rect">
            <a:avLst/>
          </a:prstGeom>
          <a:noFill/>
        </p:spPr>
      </p:pic>
      <p:pic>
        <p:nvPicPr>
          <p:cNvPr id="1030" name="Picture 6" descr="http://www.uwplatt.edu/chemep/chem/chemscape/labdocs/catofp/measurea/scales/pic/00464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048000" cy="2286001"/>
          </a:xfrm>
          <a:prstGeom prst="rect">
            <a:avLst/>
          </a:prstGeom>
          <a:noFill/>
        </p:spPr>
      </p:pic>
      <p:pic>
        <p:nvPicPr>
          <p:cNvPr id="1032" name="Picture 8" descr="20graphica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778" y="990600"/>
            <a:ext cx="3466022" cy="44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http://www.proprofs.com/quiz-school/upload/yuiupload/796936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660900" cy="5498282"/>
          </a:xfrm>
          <a:prstGeom prst="rect">
            <a:avLst/>
          </a:prstGeom>
          <a:noFill/>
        </p:spPr>
      </p:pic>
      <p:sp>
        <p:nvSpPr>
          <p:cNvPr id="52228" name="AutoShape 4" descr="http://karangs.net/wp-content/uploads/2013/09/reading-a-triple-beam-balance-scale-worksheet.jpg">
            <a:hlinkClick r:id="rId3" tooltip="Reading A Triple Beam Balance Scale Worksheet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0" name="Picture 6" descr="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979" y="4981575"/>
            <a:ext cx="5206021" cy="1876425"/>
          </a:xfrm>
          <a:prstGeom prst="rect">
            <a:avLst/>
          </a:prstGeom>
          <a:noFill/>
        </p:spPr>
      </p:pic>
      <p:sp>
        <p:nvSpPr>
          <p:cNvPr id="52232" name="AutoShape 8" descr="http://karangs.net/wp-content/uploads/2013/09/reading-a-triple-beam-balance-scale-worksheet.jpg">
            <a:hlinkClick r:id="rId3" tooltip="Reading A Triple Beam Balance Scale Worksheet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ashscience.weebly.com/uploads/1/3/5/7/13577302/2203405_orig.jpg?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766155"/>
            <a:ext cx="6095999" cy="220564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09600"/>
            <a:ext cx="115274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62800" y="617220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________ </a:t>
            </a:r>
            <a:r>
              <a:rPr lang="en-US" dirty="0" smtClean="0"/>
              <a:t>°C</a:t>
            </a:r>
            <a:endParaRPr lang="en-US" dirty="0"/>
          </a:p>
        </p:txBody>
      </p:sp>
      <p:pic>
        <p:nvPicPr>
          <p:cNvPr id="1035" name="Picture 11" descr="http://www.chem.tamu.edu/class/fyp/mathrev/pics/gradcy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05200"/>
            <a:ext cx="2324100" cy="23869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858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4102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61722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How close a measured value is to a </a:t>
            </a:r>
            <a:r>
              <a:rPr lang="en-US" b="1" dirty="0" smtClean="0"/>
              <a:t>true value</a:t>
            </a:r>
          </a:p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How close measured values are to </a:t>
            </a:r>
            <a:r>
              <a:rPr lang="en-US" b="1" dirty="0" smtClean="0"/>
              <a:t>each other</a:t>
            </a:r>
          </a:p>
          <a:p>
            <a:pPr lvl="1"/>
            <a:r>
              <a:rPr lang="en-US" dirty="0" smtClean="0"/>
              <a:t>The more decimal points, the more precise a tool is</a:t>
            </a:r>
          </a:p>
          <a:p>
            <a:pPr lvl="2"/>
            <a:r>
              <a:rPr lang="en-US" dirty="0" smtClean="0"/>
              <a:t>2.34 grams vs. 2.3 grams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Precision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5562600"/>
          <a:ext cx="6096000" cy="100584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Accuracy</a:t>
                      </a:r>
                      <a:br>
                        <a:rPr lang="en-US" dirty="0"/>
                      </a:br>
                      <a:r>
                        <a:rPr lang="en-US" b="1" dirty="0"/>
                        <a:t>High Precision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 Accuracy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Low Precision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High Accuracy</a:t>
                      </a:r>
                      <a:br>
                        <a:rPr lang="en-US" b="1" dirty="0"/>
                      </a:br>
                      <a:r>
                        <a:rPr lang="en-US" b="1" dirty="0"/>
                        <a:t>High Precision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985" name="Picture 1" descr="http://www.mathsisfun.com/images/low-accuracy-hi-preci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4095750"/>
            <a:ext cx="1619250" cy="1619250"/>
          </a:xfrm>
          <a:prstGeom prst="rect">
            <a:avLst/>
          </a:prstGeom>
          <a:noFill/>
        </p:spPr>
      </p:pic>
      <p:pic>
        <p:nvPicPr>
          <p:cNvPr id="41987" name="Picture 3" descr="http://www.mathsisfun.com/images/hi-accuracy-hi-preci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095750"/>
            <a:ext cx="1619250" cy="1619250"/>
          </a:xfrm>
          <a:prstGeom prst="rect">
            <a:avLst/>
          </a:prstGeom>
          <a:noFill/>
        </p:spPr>
      </p:pic>
      <p:pic>
        <p:nvPicPr>
          <p:cNvPr id="41989" name="Picture 5" descr="http://www.mathsisfun.com/images/hi-accuracy-low-precis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4095749"/>
            <a:ext cx="161925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Pre-fixes</a:t>
            </a:r>
          </a:p>
        </p:txBody>
      </p:sp>
      <p:graphicFrame>
        <p:nvGraphicFramePr>
          <p:cNvPr id="8381" name="Group 189"/>
          <p:cNvGraphicFramePr>
            <a:graphicFrameLocks noGrp="1"/>
          </p:cNvGraphicFramePr>
          <p:nvPr/>
        </p:nvGraphicFramePr>
        <p:xfrm>
          <a:off x="533400" y="1295394"/>
          <a:ext cx="5257800" cy="4998726"/>
        </p:xfrm>
        <a:graphic>
          <a:graphicData uri="http://schemas.openxmlformats.org/drawingml/2006/table">
            <a:tbl>
              <a:tblPr/>
              <a:tblGrid>
                <a:gridCol w="812800"/>
                <a:gridCol w="1655763"/>
                <a:gridCol w="1435100"/>
                <a:gridCol w="1354137"/>
              </a:tblGrid>
              <a:tr h="637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Prefix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Abbreviation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Exponential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Peta-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quadrillion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Tera-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trillion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Giga-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billion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Mega-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kilo-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thousand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hecto-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hundred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deka-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deci-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tenths of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707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centi-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hundredths of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milli-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thousandths of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millionths of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nano-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billionths of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pico-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trillionths of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0" name="Text Box 190"/>
          <p:cNvSpPr txBox="1">
            <a:spLocks noChangeArrowheads="1"/>
          </p:cNvSpPr>
          <p:nvPr/>
        </p:nvSpPr>
        <p:spPr bwMode="auto">
          <a:xfrm>
            <a:off x="5181600" y="1981200"/>
            <a:ext cx="396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Examples:</a:t>
            </a:r>
          </a:p>
          <a:p>
            <a:pPr>
              <a:spcBef>
                <a:spcPct val="50000"/>
              </a:spcBef>
            </a:pPr>
            <a:r>
              <a:rPr lang="en-US" dirty="0"/>
              <a:t>1 kilogram=1000 grams</a:t>
            </a:r>
          </a:p>
          <a:p>
            <a:pPr>
              <a:spcBef>
                <a:spcPct val="50000"/>
              </a:spcBef>
            </a:pPr>
            <a:r>
              <a:rPr lang="en-US" dirty="0"/>
              <a:t>1 milligram=1/1000 grams</a:t>
            </a:r>
          </a:p>
          <a:p>
            <a:pPr>
              <a:spcBef>
                <a:spcPct val="50000"/>
              </a:spcBef>
            </a:pPr>
            <a:r>
              <a:rPr lang="en-US" dirty="0"/>
              <a:t>1 gigabyte= 1,000,000,000 bytes</a:t>
            </a:r>
          </a:p>
          <a:p>
            <a:pPr>
              <a:spcBef>
                <a:spcPct val="50000"/>
              </a:spcBef>
            </a:pPr>
            <a:r>
              <a:rPr lang="en-US" dirty="0"/>
              <a:t>1 nanosecond= 1/1,000,000,000 sec</a:t>
            </a:r>
          </a:p>
          <a:p>
            <a:pPr>
              <a:spcBef>
                <a:spcPct val="50000"/>
              </a:spcBef>
            </a:pPr>
            <a:r>
              <a:rPr lang="en-US" dirty="0"/>
              <a:t>1 micrometer= 1/1,000,000 meter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How many grams are in a kilogram?</a:t>
            </a:r>
          </a:p>
          <a:p>
            <a:pPr>
              <a:spcBef>
                <a:spcPct val="50000"/>
              </a:spcBef>
            </a:pPr>
            <a:r>
              <a:rPr lang="en-US" dirty="0"/>
              <a:t>How many millimeters are in a meter?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System Conversions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9782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1/1=?</a:t>
            </a:r>
          </a:p>
          <a:p>
            <a:pPr eaLnBrk="1" hangingPunct="1"/>
            <a:r>
              <a:rPr lang="en-US" dirty="0" smtClean="0"/>
              <a:t>2/2=?</a:t>
            </a:r>
          </a:p>
          <a:p>
            <a:pPr eaLnBrk="1" hangingPunct="1"/>
            <a:r>
              <a:rPr lang="en-US" dirty="0" smtClean="0"/>
              <a:t>3/3=?</a:t>
            </a:r>
          </a:p>
          <a:p>
            <a:pPr eaLnBrk="1" hangingPunct="1"/>
            <a:r>
              <a:rPr lang="en-US" dirty="0" smtClean="0"/>
              <a:t>a/a=?</a:t>
            </a:r>
          </a:p>
          <a:p>
            <a:pPr eaLnBrk="1" hangingPunct="1"/>
            <a:r>
              <a:rPr lang="en-US" dirty="0" smtClean="0"/>
              <a:t>Meter/meter=?</a:t>
            </a:r>
          </a:p>
          <a:p>
            <a:pPr eaLnBrk="1" hangingPunct="1"/>
            <a:r>
              <a:rPr lang="en-US" dirty="0" smtClean="0"/>
              <a:t>Kilogram/kilogram=?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1447800"/>
            <a:ext cx="54864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When you divide a unit by itself, we say it CANCELS out because the result is equal to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of Unit Conversion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419600"/>
          </a:xfrm>
        </p:spPr>
        <p:txBody>
          <a:bodyPr>
            <a:normAutofit lnSpcReduction="10000"/>
          </a:bodyPr>
          <a:lstStyle/>
          <a:p>
            <a:pPr marL="624078" indent="-514350" eaLnBrk="1" hangingPunct="1">
              <a:buAutoNum type="arabicPeriod"/>
            </a:pPr>
            <a:r>
              <a:rPr lang="en-US" sz="2800" dirty="0" smtClean="0"/>
              <a:t>Write down the number and units you are starting with.</a:t>
            </a:r>
          </a:p>
          <a:p>
            <a:pPr marL="624078" indent="-514350" eaLnBrk="1" hangingPunct="1">
              <a:buAutoNum type="arabicPeriod"/>
            </a:pPr>
            <a:r>
              <a:rPr lang="en-US" sz="2800" dirty="0" smtClean="0"/>
              <a:t>Identify the equality that relates the units you have to the units you want.</a:t>
            </a:r>
          </a:p>
          <a:p>
            <a:pPr marL="624078" indent="-514350" eaLnBrk="1" hangingPunct="1">
              <a:buAutoNum type="arabicPeriod"/>
            </a:pPr>
            <a:r>
              <a:rPr lang="en-US" sz="2800" dirty="0" smtClean="0"/>
              <a:t>Put the equality in the form of a fraction (equal to 1!)</a:t>
            </a:r>
            <a:r>
              <a:rPr lang="en-US" sz="2400" dirty="0" smtClean="0"/>
              <a:t> </a:t>
            </a:r>
          </a:p>
          <a:p>
            <a:pPr marL="879475" lvl="1" indent="152400"/>
            <a:r>
              <a:rPr lang="en-US" sz="2400" dirty="0" smtClean="0"/>
              <a:t>units that you need to cancel on </a:t>
            </a:r>
            <a:r>
              <a:rPr lang="en-US" sz="2400" b="1" dirty="0" smtClean="0"/>
              <a:t>bottom</a:t>
            </a:r>
            <a:r>
              <a:rPr lang="en-US" sz="2400" dirty="0" smtClean="0"/>
              <a:t> </a:t>
            </a:r>
          </a:p>
          <a:p>
            <a:pPr marL="879475" lvl="1" indent="152400"/>
            <a:r>
              <a:rPr lang="en-US" sz="2400" dirty="0" smtClean="0"/>
              <a:t>units you desire to keep on </a:t>
            </a:r>
            <a:r>
              <a:rPr lang="en-US" sz="2400" b="1" dirty="0" smtClean="0"/>
              <a:t>top </a:t>
            </a:r>
          </a:p>
          <a:p>
            <a:pPr marL="624078" indent="-514350" eaLnBrk="1" hangingPunct="1">
              <a:buAutoNum type="arabicPeriod"/>
            </a:pPr>
            <a:r>
              <a:rPr lang="en-US" sz="2800" dirty="0" smtClean="0"/>
              <a:t>Perform multiplication, and cancel the units!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Conversions: Distance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661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Metric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6.2 m to 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945 mm to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5479 km to mm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English/Metric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 in to cm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8 cm to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9 ft to 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76800" y="4419600"/>
            <a:ext cx="3810000" cy="120032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1 inch = 2.54 cm</a:t>
            </a:r>
          </a:p>
          <a:p>
            <a:pPr lvl="1"/>
            <a:r>
              <a:rPr lang="en-US" sz="2400" dirty="0"/>
              <a:t>1 foot = 12 inches</a:t>
            </a:r>
          </a:p>
          <a:p>
            <a:pPr lvl="1"/>
            <a:r>
              <a:rPr lang="en-US" sz="2400" dirty="0"/>
              <a:t>1 mile = 5280 feet</a:t>
            </a:r>
          </a:p>
        </p:txBody>
      </p:sp>
      <p:pic>
        <p:nvPicPr>
          <p:cNvPr id="8197" name="Picture 25" descr="us-101_mileage_sign_app_greenfie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048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conversions: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45 min to hr</a:t>
            </a:r>
          </a:p>
          <a:p>
            <a:pPr lvl="1" eaLnBrk="1" hangingPunct="1"/>
            <a:r>
              <a:rPr lang="en-US" smtClean="0"/>
              <a:t>90 sec to min</a:t>
            </a:r>
          </a:p>
          <a:p>
            <a:pPr lvl="1" eaLnBrk="1" hangingPunct="1"/>
            <a:r>
              <a:rPr lang="en-US" smtClean="0"/>
              <a:t>3 days to hr</a:t>
            </a:r>
          </a:p>
          <a:p>
            <a:pPr lvl="1" eaLnBrk="1" hangingPunct="1"/>
            <a:r>
              <a:rPr lang="en-US" smtClean="0"/>
              <a:t>3 days to min</a:t>
            </a:r>
          </a:p>
          <a:p>
            <a:pPr lvl="1" eaLnBrk="1" hangingPunct="1"/>
            <a:r>
              <a:rPr lang="en-US" smtClean="0"/>
              <a:t>1 year to sec</a:t>
            </a:r>
          </a:p>
        </p:txBody>
      </p:sp>
      <p:pic>
        <p:nvPicPr>
          <p:cNvPr id="9220" name="Picture 5" descr="obrazky_eso%255CGiving2005%255C47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219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vs. Environmental Science</a:t>
            </a:r>
            <a:endParaRPr lang="en-US" dirty="0" smtClean="0">
              <a:solidFill>
                <a:schemeClr val="bg1"/>
              </a:solidFill>
              <a:latin typeface="Storybook" pitchFamily="2" charset="0"/>
            </a:endParaRPr>
          </a:p>
        </p:txBody>
      </p:sp>
      <p:graphicFrame>
        <p:nvGraphicFramePr>
          <p:cNvPr id="4139" name="Group 4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763000" cy="5073471"/>
        </p:xfrm>
        <a:graphic>
          <a:graphicData uri="http://schemas.openxmlformats.org/drawingml/2006/table">
            <a:tbl>
              <a:tblPr/>
              <a:tblGrid>
                <a:gridCol w="2363355"/>
                <a:gridCol w="6399645"/>
              </a:tblGrid>
              <a:tr h="395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Branch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Earth Science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area of science that deals with the composition, structure, and occurrences of Earth.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Geology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study of nature, formation, origin, and development of Earth’s crust and its layers.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Oceanography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study of the biology, chemical composition, and structure of the oceans.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Meteorology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study of Earth’s atmosphere (weather).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Astronomy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study of outer space.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conversions: Mass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42 g to kg</a:t>
            </a:r>
          </a:p>
          <a:p>
            <a:pPr eaLnBrk="1" hangingPunct="1"/>
            <a:r>
              <a:rPr lang="en-US" smtClean="0"/>
              <a:t>.89 kg to g</a:t>
            </a:r>
          </a:p>
          <a:p>
            <a:pPr eaLnBrk="1" hangingPunct="1"/>
            <a:r>
              <a:rPr lang="en-US" smtClean="0"/>
              <a:t>3.9 kg to mg</a:t>
            </a:r>
          </a:p>
          <a:p>
            <a:pPr eaLnBrk="1" hangingPunct="1"/>
            <a:r>
              <a:rPr lang="en-US" smtClean="0"/>
              <a:t>1890 mg to kg</a:t>
            </a:r>
          </a:p>
          <a:p>
            <a:pPr eaLnBrk="1" hangingPunct="1"/>
            <a:r>
              <a:rPr lang="en-US" smtClean="0"/>
              <a:t>.0534 kg to </a:t>
            </a:r>
            <a:r>
              <a:rPr lang="en-US" smtClean="0">
                <a:cs typeface="Arial" charset="0"/>
              </a:rPr>
              <a:t>µ</a:t>
            </a:r>
            <a:r>
              <a:rPr lang="en-US" smtClean="0"/>
              <a:t>g</a:t>
            </a:r>
          </a:p>
        </p:txBody>
      </p:sp>
      <p:pic>
        <p:nvPicPr>
          <p:cNvPr id="4" name="Picture 9" descr="750-SW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048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conversions: Volume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 cm</a:t>
            </a:r>
            <a:r>
              <a:rPr lang="en-US" baseline="30000" smtClean="0"/>
              <a:t>3</a:t>
            </a:r>
            <a:r>
              <a:rPr lang="en-US" smtClean="0"/>
              <a:t> = 1 mL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34 mL to 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548 mL to 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.235 L to 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.78 L to 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 cm</a:t>
            </a:r>
            <a:r>
              <a:rPr lang="en-US" baseline="30000" smtClean="0"/>
              <a:t>3 </a:t>
            </a:r>
            <a:r>
              <a:rPr lang="en-US" smtClean="0"/>
              <a:t>to 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 cm</a:t>
            </a:r>
            <a:r>
              <a:rPr lang="en-US" baseline="30000" smtClean="0"/>
              <a:t>3 </a:t>
            </a:r>
            <a:r>
              <a:rPr lang="en-US" smtClean="0"/>
              <a:t>to L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4036" name="Picture 4" descr="http://image1.masterfile.com/em_w/00/00/86/700-0000865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90800"/>
            <a:ext cx="3594100" cy="239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conversions: Velocity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350 m/s to km/s</a:t>
            </a:r>
          </a:p>
          <a:p>
            <a:pPr eaLnBrk="1" hangingPunct="1"/>
            <a:r>
              <a:rPr lang="en-US" smtClean="0"/>
              <a:t>.98 km/s to m/s</a:t>
            </a:r>
          </a:p>
          <a:p>
            <a:pPr eaLnBrk="1" hangingPunct="1"/>
            <a:r>
              <a:rPr lang="en-US" smtClean="0"/>
              <a:t>20 km/h to mi/hr</a:t>
            </a:r>
          </a:p>
          <a:p>
            <a:pPr eaLnBrk="1" hangingPunct="1"/>
            <a:r>
              <a:rPr lang="en-US" smtClean="0"/>
              <a:t>70 mi/hr to km/hr</a:t>
            </a:r>
          </a:p>
          <a:p>
            <a:pPr eaLnBrk="1" hangingPunct="1"/>
            <a:endParaRPr lang="en-US" smtClean="0"/>
          </a:p>
        </p:txBody>
      </p:sp>
      <p:pic>
        <p:nvPicPr>
          <p:cNvPr id="43010" name="Picture 2" descr="http://us.123rf.com/400wm/400/400/blueone/blueone1104/blueone110400780/9423271-close-up-of-car-speed-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3594100" cy="239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Hydrosphere</a:t>
            </a:r>
            <a:endParaRPr lang="en-US" dirty="0" smtClean="0">
              <a:solidFill>
                <a:srgbClr val="FFFF00"/>
              </a:solidFill>
              <a:latin typeface="Tristan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55136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Includes all the water found on Earth.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Water continually moves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97% of Earth’s water - Salt water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3%  - groundwater glaciers, streams, rivers, lakes, etc.</a:t>
            </a:r>
          </a:p>
        </p:txBody>
      </p:sp>
      <p:pic>
        <p:nvPicPr>
          <p:cNvPr id="12290" name="Picture 2" descr="http://www.bristolvaschools.org/mwarren/images/watercycl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4023794" cy="3561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Atmosphere</a:t>
            </a:r>
            <a:endParaRPr lang="en-US" dirty="0" smtClean="0">
              <a:solidFill>
                <a:srgbClr val="FFFF00"/>
              </a:solidFill>
              <a:latin typeface="Tristan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Includes all the gases that surround Earth.</a:t>
            </a:r>
          </a:p>
          <a:p>
            <a:pPr lvl="1" eaLnBrk="1" hangingPunct="1"/>
            <a:r>
              <a:rPr lang="en-US" dirty="0" smtClean="0"/>
              <a:t>Provide animals and plants with gases needed for life</a:t>
            </a:r>
          </a:p>
          <a:p>
            <a:pPr lvl="1" eaLnBrk="1" hangingPunct="1"/>
            <a:r>
              <a:rPr lang="en-US" dirty="0" smtClean="0"/>
              <a:t>Protects us from the sun’s heat and radiation</a:t>
            </a:r>
          </a:p>
        </p:txBody>
      </p:sp>
      <p:pic>
        <p:nvPicPr>
          <p:cNvPr id="10244" name="Picture 4" descr="http://sponeil.net/EarthBumpScat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4508500" cy="34978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Geosphere</a:t>
            </a:r>
            <a:endParaRPr lang="en-US" dirty="0" smtClean="0">
              <a:solidFill>
                <a:srgbClr val="FFFF00"/>
              </a:solidFill>
              <a:latin typeface="Tristan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Contains the core, the mantle, and the crust of Earth.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/>
              <a:t>Crust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outer edge of Earth and it does not have the same composition and thickness throughout Earth.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/>
              <a:t>Mantle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contains some molten (melted) material and can flow while other areas of Earth cannot.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/>
              <a:t>Core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contains the heavy, dense materials </a:t>
            </a:r>
            <a:br>
              <a:rPr lang="en-US" dirty="0" smtClean="0"/>
            </a:br>
            <a:r>
              <a:rPr lang="en-US" dirty="0" smtClean="0"/>
              <a:t>of Earth.</a:t>
            </a:r>
          </a:p>
        </p:txBody>
      </p:sp>
      <p:pic>
        <p:nvPicPr>
          <p:cNvPr id="8194" name="Picture 2" descr="http://static7.bigstockphoto.com/thumbs/8/8/7/small2/7883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8145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Biosphere</a:t>
            </a:r>
            <a:endParaRPr lang="en-US" dirty="0" smtClean="0">
              <a:solidFill>
                <a:srgbClr val="FFFF00"/>
              </a:solidFill>
              <a:latin typeface="Tristan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305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Contains all living things on Earth.</a:t>
            </a:r>
          </a:p>
          <a:p>
            <a:pPr lvl="1" eaLnBrk="1" hangingPunct="1"/>
            <a:r>
              <a:rPr lang="en-US" dirty="0" smtClean="0"/>
              <a:t>Extends from the ocean floor to the atmosphere.</a:t>
            </a:r>
          </a:p>
          <a:p>
            <a:pPr lvl="1" eaLnBrk="1" hangingPunct="1"/>
            <a:r>
              <a:rPr lang="en-US" dirty="0" smtClean="0"/>
              <a:t>Reactions with the environment help animals and plants maintain and alter their physical environment.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 of Earth’s sphere interact </a:t>
            </a:r>
            <a:br>
              <a:rPr lang="en-US" dirty="0" smtClean="0"/>
            </a:br>
            <a:r>
              <a:rPr lang="en-US" dirty="0" smtClean="0"/>
              <a:t>with each other constantly.</a:t>
            </a:r>
          </a:p>
        </p:txBody>
      </p:sp>
      <p:pic>
        <p:nvPicPr>
          <p:cNvPr id="6146" name="Picture 2" descr="http://4.bp.blogspot.com/-c-n8ScLR40I/TZ5wWv-C-7I/AAAAAAAAABA/NC8bjIhkpKo/s1600/living+th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30895"/>
            <a:ext cx="2971800" cy="35271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</a:p>
          <a:p>
            <a:pPr lvl="1"/>
            <a:r>
              <a:rPr lang="en-US" dirty="0" smtClean="0"/>
              <a:t>Dealing with human interactions with the environment</a:t>
            </a:r>
          </a:p>
          <a:p>
            <a:pPr lvl="2"/>
            <a:r>
              <a:rPr lang="en-US" dirty="0" smtClean="0"/>
              <a:t>Negative: pollution, deforestation, habitat destruction, etc. </a:t>
            </a:r>
          </a:p>
          <a:p>
            <a:pPr lvl="2"/>
            <a:r>
              <a:rPr lang="en-US" dirty="0" smtClean="0"/>
              <a:t>Positive: reforestation, endangered species lists,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vs. Environmental Science</a:t>
            </a:r>
            <a:endParaRPr lang="en-US" dirty="0"/>
          </a:p>
        </p:txBody>
      </p:sp>
      <p:pic>
        <p:nvPicPr>
          <p:cNvPr id="19458" name="Picture 2" descr="http://www.yourdictionary.com/images/articles/lg/1029.HumanEnviro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4038600"/>
            <a:ext cx="35909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nozzles</a:t>
            </a:r>
          </a:p>
          <a:p>
            <a:pPr lvl="1"/>
            <a:r>
              <a:rPr lang="en-US" dirty="0" smtClean="0"/>
              <a:t>Perpendicular when turned off</a:t>
            </a:r>
          </a:p>
          <a:p>
            <a:r>
              <a:rPr lang="en-US" dirty="0" smtClean="0"/>
              <a:t>Fume hood</a:t>
            </a:r>
          </a:p>
          <a:p>
            <a:pPr lvl="1"/>
            <a:r>
              <a:rPr lang="en-US" dirty="0" smtClean="0"/>
              <a:t>Used for taking fumes and smoke out of the room</a:t>
            </a:r>
          </a:p>
          <a:p>
            <a:r>
              <a:rPr lang="en-US" dirty="0" smtClean="0"/>
              <a:t>Clean up all water from the floor</a:t>
            </a:r>
          </a:p>
          <a:p>
            <a:pPr lvl="1"/>
            <a:r>
              <a:rPr lang="en-US" dirty="0" smtClean="0"/>
              <a:t># 1 lab injury! – slipping on water on the floor</a:t>
            </a:r>
          </a:p>
          <a:p>
            <a:r>
              <a:rPr lang="en-US" dirty="0" smtClean="0"/>
              <a:t>Safety Shower and Eye Wash Station</a:t>
            </a:r>
          </a:p>
          <a:p>
            <a:pPr lvl="1"/>
            <a:r>
              <a:rPr lang="en-US" dirty="0" smtClean="0"/>
              <a:t>Only to be used in an EMERGENCY</a:t>
            </a:r>
          </a:p>
          <a:p>
            <a:pPr lvl="1"/>
            <a:r>
              <a:rPr lang="en-US" dirty="0" smtClean="0"/>
              <a:t>Water flows onto the floor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	</a:t>
            </a:r>
            <a:endParaRPr lang="en-US" dirty="0"/>
          </a:p>
        </p:txBody>
      </p:sp>
      <p:pic>
        <p:nvPicPr>
          <p:cNvPr id="34818" name="Picture 2" descr="http://www.scienceprofonline.com/publishImages/microbiology~how-to-light-a-Bunsen-burner~~element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14400"/>
            <a:ext cx="2057400" cy="1657350"/>
          </a:xfrm>
          <a:prstGeom prst="rect">
            <a:avLst/>
          </a:prstGeom>
          <a:noFill/>
        </p:spPr>
      </p:pic>
      <p:pic>
        <p:nvPicPr>
          <p:cNvPr id="34820" name="Picture 4" descr="http://ed.augie.edu/~chem/safety/images/gogg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26596"/>
            <a:ext cx="3363681" cy="193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1243</TotalTime>
  <Words>1110</Words>
  <Application>Microsoft Office PowerPoint</Application>
  <PresentationFormat>On-screen Show (4:3)</PresentationFormat>
  <Paragraphs>290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Introduction to Earth and Environmental Science</vt:lpstr>
      <vt:lpstr>Earth vs. Environmental Science</vt:lpstr>
      <vt:lpstr>Earth vs. Environmental Science</vt:lpstr>
      <vt:lpstr>The Hydrosphere</vt:lpstr>
      <vt:lpstr>The Atmosphere</vt:lpstr>
      <vt:lpstr>The Geosphere</vt:lpstr>
      <vt:lpstr>The Biosphere</vt:lpstr>
      <vt:lpstr>Earth vs. Environmental Science</vt:lpstr>
      <vt:lpstr>Lab Safety </vt:lpstr>
      <vt:lpstr>What-Not-To-Do Laboratory</vt:lpstr>
      <vt:lpstr>Steps of The Scientific Method</vt:lpstr>
      <vt:lpstr>The Scientific Method</vt:lpstr>
      <vt:lpstr>The Scientific Method (cont’d)</vt:lpstr>
      <vt:lpstr>The Scientific Method (cont’d)</vt:lpstr>
      <vt:lpstr>The Scientific Method (cont’d)</vt:lpstr>
      <vt:lpstr>Data Types </vt:lpstr>
      <vt:lpstr>How are you feeling today?</vt:lpstr>
      <vt:lpstr>Measurement</vt:lpstr>
      <vt:lpstr>Slide 19</vt:lpstr>
      <vt:lpstr>Slide 20</vt:lpstr>
      <vt:lpstr>Slide 21</vt:lpstr>
      <vt:lpstr>Slide 22</vt:lpstr>
      <vt:lpstr>Accuracy vs. Precision</vt:lpstr>
      <vt:lpstr>Important Pre-fixes</vt:lpstr>
      <vt:lpstr>Metric System Conversions</vt:lpstr>
      <vt:lpstr>Unit Conversion</vt:lpstr>
      <vt:lpstr>Steps of Unit Conversion</vt:lpstr>
      <vt:lpstr>Unit Conversions: Distance</vt:lpstr>
      <vt:lpstr>Unit conversions: Time</vt:lpstr>
      <vt:lpstr>Unit conversions: Mass</vt:lpstr>
      <vt:lpstr>Unit conversions: Volume</vt:lpstr>
      <vt:lpstr>Unit conversions: Velocity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Earth and Environmental Science</dc:title>
  <dc:creator>pete</dc:creator>
  <cp:lastModifiedBy>pete</cp:lastModifiedBy>
  <cp:revision>50</cp:revision>
  <dcterms:created xsi:type="dcterms:W3CDTF">2013-01-31T19:28:38Z</dcterms:created>
  <dcterms:modified xsi:type="dcterms:W3CDTF">2014-02-03T13:40:25Z</dcterms:modified>
</cp:coreProperties>
</file>