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3" r:id="rId2"/>
    <p:sldId id="264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65" r:id="rId12"/>
    <p:sldId id="266" r:id="rId13"/>
    <p:sldId id="267" r:id="rId14"/>
    <p:sldId id="276" r:id="rId15"/>
    <p:sldId id="270" r:id="rId16"/>
    <p:sldId id="271" r:id="rId17"/>
    <p:sldId id="272" r:id="rId18"/>
    <p:sldId id="283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07A0-2C5C-4FB4-BABA-0B745DBDC7C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FA0C9448-E581-4E86-AFCF-72B4B6C8AB3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5400" dirty="0" smtClean="0"/>
            <a:t>Universe</a:t>
          </a:r>
          <a:endParaRPr lang="en-US" sz="5400" dirty="0"/>
        </a:p>
      </dgm:t>
    </dgm:pt>
    <dgm:pt modelId="{3D11008F-3029-42B0-8A01-AF85D16C5929}" type="parTrans" cxnId="{DCB17B09-0749-44DA-8961-D40AAF148CD8}">
      <dgm:prSet/>
      <dgm:spPr/>
      <dgm:t>
        <a:bodyPr/>
        <a:lstStyle/>
        <a:p>
          <a:endParaRPr lang="en-US"/>
        </a:p>
      </dgm:t>
    </dgm:pt>
    <dgm:pt modelId="{FC6EB285-D2EB-45A3-8DE3-F980D5B7C9A6}" type="sibTrans" cxnId="{DCB17B09-0749-44DA-8961-D40AAF148CD8}">
      <dgm:prSet/>
      <dgm:spPr/>
      <dgm:t>
        <a:bodyPr/>
        <a:lstStyle/>
        <a:p>
          <a:endParaRPr lang="en-US"/>
        </a:p>
      </dgm:t>
    </dgm:pt>
    <dgm:pt modelId="{A9FFCEB0-0A7F-4805-ADDC-92D7424023A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4800" dirty="0" smtClean="0"/>
            <a:t>Galaxies</a:t>
          </a:r>
          <a:endParaRPr lang="en-US" sz="4400" dirty="0"/>
        </a:p>
      </dgm:t>
    </dgm:pt>
    <dgm:pt modelId="{804D13D2-EF84-4640-9E3C-D1A0AE5A1875}" type="parTrans" cxnId="{907713AB-E0BE-46BC-8939-0BD18980F124}">
      <dgm:prSet/>
      <dgm:spPr/>
      <dgm:t>
        <a:bodyPr/>
        <a:lstStyle/>
        <a:p>
          <a:endParaRPr lang="en-US"/>
        </a:p>
      </dgm:t>
    </dgm:pt>
    <dgm:pt modelId="{5897AF4B-F295-445C-8A73-4670CFCDD704}" type="sibTrans" cxnId="{907713AB-E0BE-46BC-8939-0BD18980F124}">
      <dgm:prSet/>
      <dgm:spPr/>
      <dgm:t>
        <a:bodyPr/>
        <a:lstStyle/>
        <a:p>
          <a:endParaRPr lang="en-US"/>
        </a:p>
      </dgm:t>
    </dgm:pt>
    <dgm:pt modelId="{CB997D26-91BA-4E07-BC26-FDBA9BA6A60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dirty="0" smtClean="0"/>
            <a:t>Asteroids, meteors, meteorites, comets</a:t>
          </a:r>
          <a:endParaRPr lang="en-US" sz="2000" dirty="0"/>
        </a:p>
      </dgm:t>
    </dgm:pt>
    <dgm:pt modelId="{A62E876F-B8B6-47F0-A93D-36461243D656}" type="parTrans" cxnId="{2883DD93-B958-464C-81C8-8CD97E25507B}">
      <dgm:prSet/>
      <dgm:spPr/>
      <dgm:t>
        <a:bodyPr/>
        <a:lstStyle/>
        <a:p>
          <a:endParaRPr lang="en-US"/>
        </a:p>
      </dgm:t>
    </dgm:pt>
    <dgm:pt modelId="{55852F54-0924-4413-8C80-861B331F0790}" type="sibTrans" cxnId="{2883DD93-B958-464C-81C8-8CD97E25507B}">
      <dgm:prSet/>
      <dgm:spPr/>
      <dgm:t>
        <a:bodyPr/>
        <a:lstStyle/>
        <a:p>
          <a:endParaRPr lang="en-US"/>
        </a:p>
      </dgm:t>
    </dgm:pt>
    <dgm:pt modelId="{593C53C1-06E4-4DB1-A08B-55BDF2AFC74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4400" dirty="0" smtClean="0"/>
            <a:t>Star clusters</a:t>
          </a:r>
          <a:endParaRPr lang="en-US" sz="4000" dirty="0"/>
        </a:p>
      </dgm:t>
    </dgm:pt>
    <dgm:pt modelId="{47376A6B-D8AE-4F9A-BFE0-3ED62A3E155F}" type="parTrans" cxnId="{AD03EEB8-3448-4564-AD8C-DB69CB44D33D}">
      <dgm:prSet/>
      <dgm:spPr/>
      <dgm:t>
        <a:bodyPr/>
        <a:lstStyle/>
        <a:p>
          <a:endParaRPr lang="en-US"/>
        </a:p>
      </dgm:t>
    </dgm:pt>
    <dgm:pt modelId="{14392104-DBBC-4F2E-A037-A6EDAF5FD2C8}" type="sibTrans" cxnId="{AD03EEB8-3448-4564-AD8C-DB69CB44D33D}">
      <dgm:prSet/>
      <dgm:spPr/>
      <dgm:t>
        <a:bodyPr/>
        <a:lstStyle/>
        <a:p>
          <a:endParaRPr lang="en-US"/>
        </a:p>
      </dgm:t>
    </dgm:pt>
    <dgm:pt modelId="{594B24F2-B6DC-4C75-AE39-DBDF6373C7A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 smtClean="0"/>
            <a:t>Solar </a:t>
          </a:r>
          <a:r>
            <a:rPr lang="en-US" sz="3600" dirty="0" smtClean="0"/>
            <a:t>systems </a:t>
          </a:r>
          <a:endParaRPr lang="en-US" sz="3600" dirty="0"/>
        </a:p>
      </dgm:t>
    </dgm:pt>
    <dgm:pt modelId="{F06376C7-E57A-4F18-AA08-94D50D134923}" type="parTrans" cxnId="{858E66CA-1211-44BD-A433-B708280B2D99}">
      <dgm:prSet/>
      <dgm:spPr/>
      <dgm:t>
        <a:bodyPr/>
        <a:lstStyle/>
        <a:p>
          <a:endParaRPr lang="en-US"/>
        </a:p>
      </dgm:t>
    </dgm:pt>
    <dgm:pt modelId="{F0F04340-48DB-4FD7-B89E-99F51C701EBA}" type="sibTrans" cxnId="{858E66CA-1211-44BD-A433-B708280B2D99}">
      <dgm:prSet/>
      <dgm:spPr/>
      <dgm:t>
        <a:bodyPr/>
        <a:lstStyle/>
        <a:p>
          <a:endParaRPr lang="en-US"/>
        </a:p>
      </dgm:t>
    </dgm:pt>
    <dgm:pt modelId="{1460A510-382F-497A-8559-8C46E7B1C2F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/>
            <a:t>Planets, moons</a:t>
          </a:r>
          <a:endParaRPr lang="en-US" sz="2400" dirty="0"/>
        </a:p>
      </dgm:t>
    </dgm:pt>
    <dgm:pt modelId="{4EA02266-12FB-4969-9663-4334E5DEE125}" type="parTrans" cxnId="{70F026C2-A725-4558-9DB8-5F035A51EB93}">
      <dgm:prSet/>
      <dgm:spPr/>
      <dgm:t>
        <a:bodyPr/>
        <a:lstStyle/>
        <a:p>
          <a:endParaRPr lang="en-US"/>
        </a:p>
      </dgm:t>
    </dgm:pt>
    <dgm:pt modelId="{3BD9E1AF-F61E-4930-93E0-24E9A0FFEA13}" type="sibTrans" cxnId="{70F026C2-A725-4558-9DB8-5F035A51EB93}">
      <dgm:prSet/>
      <dgm:spPr/>
      <dgm:t>
        <a:bodyPr/>
        <a:lstStyle/>
        <a:p>
          <a:endParaRPr lang="en-US"/>
        </a:p>
      </dgm:t>
    </dgm:pt>
    <dgm:pt modelId="{38229CB3-CBD3-4164-88FC-0E8353761E13}">
      <dgm:prSet custT="1"/>
      <dgm:spPr/>
      <dgm:t>
        <a:bodyPr/>
        <a:lstStyle/>
        <a:p>
          <a:r>
            <a:rPr lang="en-US" sz="3600" dirty="0" smtClean="0"/>
            <a:t>Stars</a:t>
          </a:r>
          <a:endParaRPr lang="en-US" sz="3600" dirty="0"/>
        </a:p>
      </dgm:t>
    </dgm:pt>
    <dgm:pt modelId="{0B7D5CB7-1A03-450B-915D-3B1BF22CE92A}" type="parTrans" cxnId="{8E2D7EA0-ED93-4FE2-88A4-2442E1E826D0}">
      <dgm:prSet/>
      <dgm:spPr/>
      <dgm:t>
        <a:bodyPr/>
        <a:lstStyle/>
        <a:p>
          <a:endParaRPr lang="en-US"/>
        </a:p>
      </dgm:t>
    </dgm:pt>
    <dgm:pt modelId="{7F4C1D8E-67B6-4341-88BE-32DB1679D526}" type="sibTrans" cxnId="{8E2D7EA0-ED93-4FE2-88A4-2442E1E826D0}">
      <dgm:prSet/>
      <dgm:spPr/>
      <dgm:t>
        <a:bodyPr/>
        <a:lstStyle/>
        <a:p>
          <a:endParaRPr lang="en-US"/>
        </a:p>
      </dgm:t>
    </dgm:pt>
    <dgm:pt modelId="{6E359A56-437E-4094-BBF8-C04E4E9B7C63}" type="pres">
      <dgm:prSet presAssocID="{E3F907A0-2C5C-4FB4-BABA-0B745DBDC7C5}" presName="Name0" presStyleCnt="0">
        <dgm:presLayoutVars>
          <dgm:dir/>
          <dgm:animLvl val="lvl"/>
          <dgm:resizeHandles val="exact"/>
        </dgm:presLayoutVars>
      </dgm:prSet>
      <dgm:spPr/>
    </dgm:pt>
    <dgm:pt modelId="{028C6C0C-C9DB-4918-8EF8-F52FD3A765A8}" type="pres">
      <dgm:prSet presAssocID="{FA0C9448-E581-4E86-AFCF-72B4B6C8AB32}" presName="Name8" presStyleCnt="0"/>
      <dgm:spPr/>
    </dgm:pt>
    <dgm:pt modelId="{946029A2-129A-4183-ACCB-A33C2178F7CE}" type="pres">
      <dgm:prSet presAssocID="{FA0C9448-E581-4E86-AFCF-72B4B6C8AB32}" presName="level" presStyleLbl="node1" presStyleIdx="0" presStyleCnt="7" custScaleY="51768" custLinFactNeighborX="-2941" custLinFactNeighborY="-2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2B8D8-F5CE-40AC-A859-77ABEA96196C}" type="pres">
      <dgm:prSet presAssocID="{FA0C9448-E581-4E86-AFCF-72B4B6C8AB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AC61D-D6ED-4F3C-984C-341FE3B0DE36}" type="pres">
      <dgm:prSet presAssocID="{A9FFCEB0-0A7F-4805-ADDC-92D7424023A0}" presName="Name8" presStyleCnt="0"/>
      <dgm:spPr/>
    </dgm:pt>
    <dgm:pt modelId="{71FD69B8-94E2-4CC7-94E0-6D2846E3BA87}" type="pres">
      <dgm:prSet presAssocID="{A9FFCEB0-0A7F-4805-ADDC-92D7424023A0}" presName="level" presStyleLbl="node1" presStyleIdx="1" presStyleCnt="7" custScaleY="4924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31791-52D2-47D2-91BE-31A87AA9B159}" type="pres">
      <dgm:prSet presAssocID="{A9FFCEB0-0A7F-4805-ADDC-92D7424023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95C49-9CBF-44A8-BC33-415C653A6A00}" type="pres">
      <dgm:prSet presAssocID="{593C53C1-06E4-4DB1-A08B-55BDF2AFC749}" presName="Name8" presStyleCnt="0"/>
      <dgm:spPr/>
    </dgm:pt>
    <dgm:pt modelId="{FD8FD8AD-88FF-46A2-8828-B9F57572A777}" type="pres">
      <dgm:prSet presAssocID="{593C53C1-06E4-4DB1-A08B-55BDF2AFC749}" presName="level" presStyleLbl="node1" presStyleIdx="2" presStyleCnt="7" custScaleY="568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69218-EA01-4577-9312-1E80ACF4ECFC}" type="pres">
      <dgm:prSet presAssocID="{593C53C1-06E4-4DB1-A08B-55BDF2AFC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A9DB-4C0A-4066-AC68-24EA372E5BA6}" type="pres">
      <dgm:prSet presAssocID="{594B24F2-B6DC-4C75-AE39-DBDF6373C7AA}" presName="Name8" presStyleCnt="0"/>
      <dgm:spPr/>
    </dgm:pt>
    <dgm:pt modelId="{B880C75B-75B3-4F11-865D-ED81D80AFF73}" type="pres">
      <dgm:prSet presAssocID="{594B24F2-B6DC-4C75-AE39-DBDF6373C7AA}" presName="level" presStyleLbl="node1" presStyleIdx="3" presStyleCnt="7" custScaleY="482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40D69-F41B-4C4A-963A-396792A073A0}" type="pres">
      <dgm:prSet presAssocID="{594B24F2-B6DC-4C75-AE39-DBDF6373C7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6B2EB-1872-4BF6-B47D-5E9EDCA471C3}" type="pres">
      <dgm:prSet presAssocID="{38229CB3-CBD3-4164-88FC-0E8353761E13}" presName="Name8" presStyleCnt="0"/>
      <dgm:spPr/>
    </dgm:pt>
    <dgm:pt modelId="{6949185C-8A4D-4F95-AAAF-6033DCECC90C}" type="pres">
      <dgm:prSet presAssocID="{38229CB3-CBD3-4164-88FC-0E8353761E13}" presName="level" presStyleLbl="node1" presStyleIdx="4" presStyleCnt="7" custScaleY="563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87AA-B0AB-4BB2-88DF-B1BF5D307625}" type="pres">
      <dgm:prSet presAssocID="{38229CB3-CBD3-4164-88FC-0E8353761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8789F-FCE4-4020-BE3E-DAED88174BFF}" type="pres">
      <dgm:prSet presAssocID="{1460A510-382F-497A-8559-8C46E7B1C2F9}" presName="Name8" presStyleCnt="0"/>
      <dgm:spPr/>
    </dgm:pt>
    <dgm:pt modelId="{FB8E78C7-D8AD-402A-A10A-9E39CBBB6E6D}" type="pres">
      <dgm:prSet presAssocID="{1460A510-382F-497A-8559-8C46E7B1C2F9}" presName="level" presStyleLbl="node1" presStyleIdx="5" presStyleCnt="7" custScaleY="51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9B9F6-3AFD-4657-83AD-ACA962498C05}" type="pres">
      <dgm:prSet presAssocID="{1460A510-382F-497A-8559-8C46E7B1C2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E79A6-61DC-44F5-9CE9-98081B6561EE}" type="pres">
      <dgm:prSet presAssocID="{CB997D26-91BA-4E07-BC26-FDBA9BA6A600}" presName="Name8" presStyleCnt="0"/>
      <dgm:spPr/>
    </dgm:pt>
    <dgm:pt modelId="{86C20EF6-8E4C-43D8-8715-16DBB0ED73C8}" type="pres">
      <dgm:prSet presAssocID="{CB997D26-91BA-4E07-BC26-FDBA9BA6A600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FBDB3-E35C-4721-97C2-89D2B679B33A}" type="pres">
      <dgm:prSet presAssocID="{CB997D26-91BA-4E07-BC26-FDBA9BA6A6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67BA3-B2BB-42CD-86F6-7A497E2A40BB}" type="presOf" srcId="{E3F907A0-2C5C-4FB4-BABA-0B745DBDC7C5}" destId="{6E359A56-437E-4094-BBF8-C04E4E9B7C63}" srcOrd="0" destOrd="0" presId="urn:microsoft.com/office/officeart/2005/8/layout/pyramid3"/>
    <dgm:cxn modelId="{18B79D1E-080F-4A29-ABAE-D0E139B97935}" type="presOf" srcId="{CB997D26-91BA-4E07-BC26-FDBA9BA6A600}" destId="{64EFBDB3-E35C-4721-97C2-89D2B679B33A}" srcOrd="1" destOrd="0" presId="urn:microsoft.com/office/officeart/2005/8/layout/pyramid3"/>
    <dgm:cxn modelId="{579FF542-B190-48BE-9A03-FA44990633D2}" type="presOf" srcId="{1460A510-382F-497A-8559-8C46E7B1C2F9}" destId="{5A79B9F6-3AFD-4657-83AD-ACA962498C05}" srcOrd="1" destOrd="0" presId="urn:microsoft.com/office/officeart/2005/8/layout/pyramid3"/>
    <dgm:cxn modelId="{AD03EEB8-3448-4564-AD8C-DB69CB44D33D}" srcId="{E3F907A0-2C5C-4FB4-BABA-0B745DBDC7C5}" destId="{593C53C1-06E4-4DB1-A08B-55BDF2AFC749}" srcOrd="2" destOrd="0" parTransId="{47376A6B-D8AE-4F9A-BFE0-3ED62A3E155F}" sibTransId="{14392104-DBBC-4F2E-A037-A6EDAF5FD2C8}"/>
    <dgm:cxn modelId="{9661A767-5221-4461-9400-B82403EBD8FA}" type="presOf" srcId="{593C53C1-06E4-4DB1-A08B-55BDF2AFC749}" destId="{FD8FD8AD-88FF-46A2-8828-B9F57572A777}" srcOrd="0" destOrd="0" presId="urn:microsoft.com/office/officeart/2005/8/layout/pyramid3"/>
    <dgm:cxn modelId="{8E2D7EA0-ED93-4FE2-88A4-2442E1E826D0}" srcId="{E3F907A0-2C5C-4FB4-BABA-0B745DBDC7C5}" destId="{38229CB3-CBD3-4164-88FC-0E8353761E13}" srcOrd="4" destOrd="0" parTransId="{0B7D5CB7-1A03-450B-915D-3B1BF22CE92A}" sibTransId="{7F4C1D8E-67B6-4341-88BE-32DB1679D526}"/>
    <dgm:cxn modelId="{0D60E577-59BD-4DD4-BCBC-2CC0CBBCAC12}" type="presOf" srcId="{594B24F2-B6DC-4C75-AE39-DBDF6373C7AA}" destId="{B880C75B-75B3-4F11-865D-ED81D80AFF73}" srcOrd="0" destOrd="0" presId="urn:microsoft.com/office/officeart/2005/8/layout/pyramid3"/>
    <dgm:cxn modelId="{A283FCC7-76E7-4C50-A103-4F06D9AB53D4}" type="presOf" srcId="{FA0C9448-E581-4E86-AFCF-72B4B6C8AB32}" destId="{946029A2-129A-4183-ACCB-A33C2178F7CE}" srcOrd="0" destOrd="0" presId="urn:microsoft.com/office/officeart/2005/8/layout/pyramid3"/>
    <dgm:cxn modelId="{538F4E64-986A-4CF1-B50C-AFBA919CD13D}" type="presOf" srcId="{A9FFCEB0-0A7F-4805-ADDC-92D7424023A0}" destId="{71FD69B8-94E2-4CC7-94E0-6D2846E3BA87}" srcOrd="0" destOrd="0" presId="urn:microsoft.com/office/officeart/2005/8/layout/pyramid3"/>
    <dgm:cxn modelId="{B8A6BD8E-ED98-4E75-880E-9EE767661086}" type="presOf" srcId="{A9FFCEB0-0A7F-4805-ADDC-92D7424023A0}" destId="{84031791-52D2-47D2-91BE-31A87AA9B159}" srcOrd="1" destOrd="0" presId="urn:microsoft.com/office/officeart/2005/8/layout/pyramid3"/>
    <dgm:cxn modelId="{DB1DF656-81EC-4BEE-B5CC-C730FDA862C2}" type="presOf" srcId="{593C53C1-06E4-4DB1-A08B-55BDF2AFC749}" destId="{D5069218-EA01-4577-9312-1E80ACF4ECFC}" srcOrd="1" destOrd="0" presId="urn:microsoft.com/office/officeart/2005/8/layout/pyramid3"/>
    <dgm:cxn modelId="{0F9BACFD-BC8D-48E0-989C-A3E4043338CC}" type="presOf" srcId="{1460A510-382F-497A-8559-8C46E7B1C2F9}" destId="{FB8E78C7-D8AD-402A-A10A-9E39CBBB6E6D}" srcOrd="0" destOrd="0" presId="urn:microsoft.com/office/officeart/2005/8/layout/pyramid3"/>
    <dgm:cxn modelId="{858E66CA-1211-44BD-A433-B708280B2D99}" srcId="{E3F907A0-2C5C-4FB4-BABA-0B745DBDC7C5}" destId="{594B24F2-B6DC-4C75-AE39-DBDF6373C7AA}" srcOrd="3" destOrd="0" parTransId="{F06376C7-E57A-4F18-AA08-94D50D134923}" sibTransId="{F0F04340-48DB-4FD7-B89E-99F51C701EBA}"/>
    <dgm:cxn modelId="{F0743B7E-6C3E-41FA-BB33-26C190054956}" type="presOf" srcId="{FA0C9448-E581-4E86-AFCF-72B4B6C8AB32}" destId="{7162B8D8-F5CE-40AC-A859-77ABEA96196C}" srcOrd="1" destOrd="0" presId="urn:microsoft.com/office/officeart/2005/8/layout/pyramid3"/>
    <dgm:cxn modelId="{2883DD93-B958-464C-81C8-8CD97E25507B}" srcId="{E3F907A0-2C5C-4FB4-BABA-0B745DBDC7C5}" destId="{CB997D26-91BA-4E07-BC26-FDBA9BA6A600}" srcOrd="6" destOrd="0" parTransId="{A62E876F-B8B6-47F0-A93D-36461243D656}" sibTransId="{55852F54-0924-4413-8C80-861B331F0790}"/>
    <dgm:cxn modelId="{272C73D8-AEFF-4FD9-97EB-6E9582ECE8E3}" type="presOf" srcId="{594B24F2-B6DC-4C75-AE39-DBDF6373C7AA}" destId="{D5740D69-F41B-4C4A-963A-396792A073A0}" srcOrd="1" destOrd="0" presId="urn:microsoft.com/office/officeart/2005/8/layout/pyramid3"/>
    <dgm:cxn modelId="{DCB17B09-0749-44DA-8961-D40AAF148CD8}" srcId="{E3F907A0-2C5C-4FB4-BABA-0B745DBDC7C5}" destId="{FA0C9448-E581-4E86-AFCF-72B4B6C8AB32}" srcOrd="0" destOrd="0" parTransId="{3D11008F-3029-42B0-8A01-AF85D16C5929}" sibTransId="{FC6EB285-D2EB-45A3-8DE3-F980D5B7C9A6}"/>
    <dgm:cxn modelId="{54B111C8-7774-48F5-B579-4F743F6DD7EE}" type="presOf" srcId="{38229CB3-CBD3-4164-88FC-0E8353761E13}" destId="{352B87AA-B0AB-4BB2-88DF-B1BF5D307625}" srcOrd="1" destOrd="0" presId="urn:microsoft.com/office/officeart/2005/8/layout/pyramid3"/>
    <dgm:cxn modelId="{70F026C2-A725-4558-9DB8-5F035A51EB93}" srcId="{E3F907A0-2C5C-4FB4-BABA-0B745DBDC7C5}" destId="{1460A510-382F-497A-8559-8C46E7B1C2F9}" srcOrd="5" destOrd="0" parTransId="{4EA02266-12FB-4969-9663-4334E5DEE125}" sibTransId="{3BD9E1AF-F61E-4930-93E0-24E9A0FFEA13}"/>
    <dgm:cxn modelId="{2578AA80-87D8-4813-BC6E-61EDE627E67E}" type="presOf" srcId="{38229CB3-CBD3-4164-88FC-0E8353761E13}" destId="{6949185C-8A4D-4F95-AAAF-6033DCECC90C}" srcOrd="0" destOrd="0" presId="urn:microsoft.com/office/officeart/2005/8/layout/pyramid3"/>
    <dgm:cxn modelId="{907713AB-E0BE-46BC-8939-0BD18980F124}" srcId="{E3F907A0-2C5C-4FB4-BABA-0B745DBDC7C5}" destId="{A9FFCEB0-0A7F-4805-ADDC-92D7424023A0}" srcOrd="1" destOrd="0" parTransId="{804D13D2-EF84-4640-9E3C-D1A0AE5A1875}" sibTransId="{5897AF4B-F295-445C-8A73-4670CFCDD704}"/>
    <dgm:cxn modelId="{A5A348CE-06EB-4F36-BFCF-286D0BE0492E}" type="presOf" srcId="{CB997D26-91BA-4E07-BC26-FDBA9BA6A600}" destId="{86C20EF6-8E4C-43D8-8715-16DBB0ED73C8}" srcOrd="0" destOrd="0" presId="urn:microsoft.com/office/officeart/2005/8/layout/pyramid3"/>
    <dgm:cxn modelId="{D6703455-42FE-410A-8D9E-E06B787897D9}" type="presParOf" srcId="{6E359A56-437E-4094-BBF8-C04E4E9B7C63}" destId="{028C6C0C-C9DB-4918-8EF8-F52FD3A765A8}" srcOrd="0" destOrd="0" presId="urn:microsoft.com/office/officeart/2005/8/layout/pyramid3"/>
    <dgm:cxn modelId="{71A459D8-3490-4A0F-9616-48E50C52C29A}" type="presParOf" srcId="{028C6C0C-C9DB-4918-8EF8-F52FD3A765A8}" destId="{946029A2-129A-4183-ACCB-A33C2178F7CE}" srcOrd="0" destOrd="0" presId="urn:microsoft.com/office/officeart/2005/8/layout/pyramid3"/>
    <dgm:cxn modelId="{F64E667D-5E03-4729-91D5-26CC819A7332}" type="presParOf" srcId="{028C6C0C-C9DB-4918-8EF8-F52FD3A765A8}" destId="{7162B8D8-F5CE-40AC-A859-77ABEA96196C}" srcOrd="1" destOrd="0" presId="urn:microsoft.com/office/officeart/2005/8/layout/pyramid3"/>
    <dgm:cxn modelId="{67B9F487-1243-4364-8911-F24A30AD8165}" type="presParOf" srcId="{6E359A56-437E-4094-BBF8-C04E4E9B7C63}" destId="{0C8AC61D-D6ED-4F3C-984C-341FE3B0DE36}" srcOrd="1" destOrd="0" presId="urn:microsoft.com/office/officeart/2005/8/layout/pyramid3"/>
    <dgm:cxn modelId="{A404A2EF-BE41-4202-B2AD-0E78AF986E17}" type="presParOf" srcId="{0C8AC61D-D6ED-4F3C-984C-341FE3B0DE36}" destId="{71FD69B8-94E2-4CC7-94E0-6D2846E3BA87}" srcOrd="0" destOrd="0" presId="urn:microsoft.com/office/officeart/2005/8/layout/pyramid3"/>
    <dgm:cxn modelId="{441A5D7C-FC77-446A-8C2F-0578A4B2E3FE}" type="presParOf" srcId="{0C8AC61D-D6ED-4F3C-984C-341FE3B0DE36}" destId="{84031791-52D2-47D2-91BE-31A87AA9B159}" srcOrd="1" destOrd="0" presId="urn:microsoft.com/office/officeart/2005/8/layout/pyramid3"/>
    <dgm:cxn modelId="{9C0B50C7-FA6D-4610-BFEA-66A7A1900ED7}" type="presParOf" srcId="{6E359A56-437E-4094-BBF8-C04E4E9B7C63}" destId="{B9A95C49-9CBF-44A8-BC33-415C653A6A00}" srcOrd="2" destOrd="0" presId="urn:microsoft.com/office/officeart/2005/8/layout/pyramid3"/>
    <dgm:cxn modelId="{3E40A7E6-E060-4C4E-BF80-59961463B812}" type="presParOf" srcId="{B9A95C49-9CBF-44A8-BC33-415C653A6A00}" destId="{FD8FD8AD-88FF-46A2-8828-B9F57572A777}" srcOrd="0" destOrd="0" presId="urn:microsoft.com/office/officeart/2005/8/layout/pyramid3"/>
    <dgm:cxn modelId="{5151D948-1A1D-4E07-B5AC-E0287FE962B5}" type="presParOf" srcId="{B9A95C49-9CBF-44A8-BC33-415C653A6A00}" destId="{D5069218-EA01-4577-9312-1E80ACF4ECFC}" srcOrd="1" destOrd="0" presId="urn:microsoft.com/office/officeart/2005/8/layout/pyramid3"/>
    <dgm:cxn modelId="{4A3459CC-C223-4372-925B-2136EB506BBC}" type="presParOf" srcId="{6E359A56-437E-4094-BBF8-C04E4E9B7C63}" destId="{59A2A9DB-4C0A-4066-AC68-24EA372E5BA6}" srcOrd="3" destOrd="0" presId="urn:microsoft.com/office/officeart/2005/8/layout/pyramid3"/>
    <dgm:cxn modelId="{474C2B33-10A3-4774-96DE-B5CF1BF4F2D3}" type="presParOf" srcId="{59A2A9DB-4C0A-4066-AC68-24EA372E5BA6}" destId="{B880C75B-75B3-4F11-865D-ED81D80AFF73}" srcOrd="0" destOrd="0" presId="urn:microsoft.com/office/officeart/2005/8/layout/pyramid3"/>
    <dgm:cxn modelId="{D3168F66-E7B3-42CF-9954-8FF4827B4FD7}" type="presParOf" srcId="{59A2A9DB-4C0A-4066-AC68-24EA372E5BA6}" destId="{D5740D69-F41B-4C4A-963A-396792A073A0}" srcOrd="1" destOrd="0" presId="urn:microsoft.com/office/officeart/2005/8/layout/pyramid3"/>
    <dgm:cxn modelId="{402955EA-3043-4B2A-AFD6-00D8BF7491FE}" type="presParOf" srcId="{6E359A56-437E-4094-BBF8-C04E4E9B7C63}" destId="{3C76B2EB-1872-4BF6-B47D-5E9EDCA471C3}" srcOrd="4" destOrd="0" presId="urn:microsoft.com/office/officeart/2005/8/layout/pyramid3"/>
    <dgm:cxn modelId="{FE4CC89A-9D3F-4810-B48D-652A577E98A0}" type="presParOf" srcId="{3C76B2EB-1872-4BF6-B47D-5E9EDCA471C3}" destId="{6949185C-8A4D-4F95-AAAF-6033DCECC90C}" srcOrd="0" destOrd="0" presId="urn:microsoft.com/office/officeart/2005/8/layout/pyramid3"/>
    <dgm:cxn modelId="{B525A5B2-FCA2-4D05-BFC5-A3DD5AA2C1A0}" type="presParOf" srcId="{3C76B2EB-1872-4BF6-B47D-5E9EDCA471C3}" destId="{352B87AA-B0AB-4BB2-88DF-B1BF5D307625}" srcOrd="1" destOrd="0" presId="urn:microsoft.com/office/officeart/2005/8/layout/pyramid3"/>
    <dgm:cxn modelId="{D2B4ADCF-CA76-4C28-93F7-30898AF2F352}" type="presParOf" srcId="{6E359A56-437E-4094-BBF8-C04E4E9B7C63}" destId="{C168789F-FCE4-4020-BE3E-DAED88174BFF}" srcOrd="5" destOrd="0" presId="urn:microsoft.com/office/officeart/2005/8/layout/pyramid3"/>
    <dgm:cxn modelId="{F52B677C-1066-4961-B5A4-2AD4B180E7D2}" type="presParOf" srcId="{C168789F-FCE4-4020-BE3E-DAED88174BFF}" destId="{FB8E78C7-D8AD-402A-A10A-9E39CBBB6E6D}" srcOrd="0" destOrd="0" presId="urn:microsoft.com/office/officeart/2005/8/layout/pyramid3"/>
    <dgm:cxn modelId="{B527C434-3DF5-400C-BFDC-BE07DC880D27}" type="presParOf" srcId="{C168789F-FCE4-4020-BE3E-DAED88174BFF}" destId="{5A79B9F6-3AFD-4657-83AD-ACA962498C05}" srcOrd="1" destOrd="0" presId="urn:microsoft.com/office/officeart/2005/8/layout/pyramid3"/>
    <dgm:cxn modelId="{9CADA6A9-FF84-4AD7-A927-7C308B53DA1E}" type="presParOf" srcId="{6E359A56-437E-4094-BBF8-C04E4E9B7C63}" destId="{302E79A6-61DC-44F5-9CE9-98081B6561EE}" srcOrd="6" destOrd="0" presId="urn:microsoft.com/office/officeart/2005/8/layout/pyramid3"/>
    <dgm:cxn modelId="{AE4A59A2-4E97-4DC6-A992-F9DD0C1A6ADA}" type="presParOf" srcId="{302E79A6-61DC-44F5-9CE9-98081B6561EE}" destId="{86C20EF6-8E4C-43D8-8715-16DBB0ED73C8}" srcOrd="0" destOrd="0" presId="urn:microsoft.com/office/officeart/2005/8/layout/pyramid3"/>
    <dgm:cxn modelId="{E391ED57-7AB4-40C4-8240-C8420145221F}" type="presParOf" srcId="{302E79A6-61DC-44F5-9CE9-98081B6561EE}" destId="{64EFBDB3-E35C-4721-97C2-89D2B679B33A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6029A2-129A-4183-ACCB-A33C2178F7CE}">
      <dsp:nvSpPr>
        <dsp:cNvPr id="0" name=""/>
        <dsp:cNvSpPr/>
      </dsp:nvSpPr>
      <dsp:spPr>
        <a:xfrm rot="10800000">
          <a:off x="0" y="0"/>
          <a:ext cx="7772399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Universe</a:t>
          </a:r>
          <a:endParaRPr lang="en-US" sz="5400" kern="1200" dirty="0"/>
        </a:p>
      </dsp:txBody>
      <dsp:txXfrm>
        <a:off x="1360170" y="0"/>
        <a:ext cx="5052060" cy="990600"/>
      </dsp:txXfrm>
    </dsp:sp>
    <dsp:sp modelId="{71FD69B8-94E2-4CC7-94E0-6D2846E3BA87}">
      <dsp:nvSpPr>
        <dsp:cNvPr id="0" name=""/>
        <dsp:cNvSpPr/>
      </dsp:nvSpPr>
      <dsp:spPr>
        <a:xfrm rot="10800000">
          <a:off x="647700" y="990600"/>
          <a:ext cx="6477000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Galaxies</a:t>
          </a:r>
          <a:endParaRPr lang="en-US" sz="4400" kern="1200" dirty="0"/>
        </a:p>
      </dsp:txBody>
      <dsp:txXfrm>
        <a:off x="1781174" y="990600"/>
        <a:ext cx="4210050" cy="990600"/>
      </dsp:txXfrm>
    </dsp:sp>
    <dsp:sp modelId="{FD8FD8AD-88FF-46A2-8828-B9F57572A777}">
      <dsp:nvSpPr>
        <dsp:cNvPr id="0" name=""/>
        <dsp:cNvSpPr/>
      </dsp:nvSpPr>
      <dsp:spPr>
        <a:xfrm rot="10800000">
          <a:off x="1295400" y="1981199"/>
          <a:ext cx="5181600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Galaxy</a:t>
          </a:r>
          <a:endParaRPr lang="en-US" sz="4000" kern="1200" dirty="0"/>
        </a:p>
      </dsp:txBody>
      <dsp:txXfrm>
        <a:off x="2202179" y="1981199"/>
        <a:ext cx="3368040" cy="990600"/>
      </dsp:txXfrm>
    </dsp:sp>
    <dsp:sp modelId="{B880C75B-75B3-4F11-865D-ED81D80AFF73}">
      <dsp:nvSpPr>
        <dsp:cNvPr id="0" name=""/>
        <dsp:cNvSpPr/>
      </dsp:nvSpPr>
      <dsp:spPr>
        <a:xfrm rot="10800000">
          <a:off x="1943100" y="2971800"/>
          <a:ext cx="3886200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Solar systems, star clusters</a:t>
          </a:r>
          <a:endParaRPr lang="en-US" sz="3200" kern="1200" dirty="0"/>
        </a:p>
      </dsp:txBody>
      <dsp:txXfrm>
        <a:off x="2623184" y="2971800"/>
        <a:ext cx="2526030" cy="990600"/>
      </dsp:txXfrm>
    </dsp:sp>
    <dsp:sp modelId="{FB8E78C7-D8AD-402A-A10A-9E39CBBB6E6D}">
      <dsp:nvSpPr>
        <dsp:cNvPr id="0" name=""/>
        <dsp:cNvSpPr/>
      </dsp:nvSpPr>
      <dsp:spPr>
        <a:xfrm rot="10800000">
          <a:off x="2590800" y="3962400"/>
          <a:ext cx="2590800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Planets, stars, moons</a:t>
          </a:r>
          <a:endParaRPr lang="en-US" sz="2400" kern="1200" dirty="0"/>
        </a:p>
      </dsp:txBody>
      <dsp:txXfrm>
        <a:off x="3044190" y="3962400"/>
        <a:ext cx="1684020" cy="990600"/>
      </dsp:txXfrm>
    </dsp:sp>
    <dsp:sp modelId="{86C20EF6-8E4C-43D8-8715-16DBB0ED73C8}">
      <dsp:nvSpPr>
        <dsp:cNvPr id="0" name=""/>
        <dsp:cNvSpPr/>
      </dsp:nvSpPr>
      <dsp:spPr>
        <a:xfrm rot="10800000">
          <a:off x="3238500" y="4953000"/>
          <a:ext cx="1295400" cy="990600"/>
        </a:xfrm>
        <a:prstGeom prst="trapezoid">
          <a:avLst>
            <a:gd name="adj" fmla="val 65385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Asteroids, meteors, meteorites, comets</a:t>
          </a:r>
          <a:endParaRPr lang="en-US" sz="1600" kern="1200" dirty="0"/>
        </a:p>
      </dsp:txBody>
      <dsp:txXfrm>
        <a:off x="3238500" y="4953000"/>
        <a:ext cx="1295400" cy="99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2F05F2-BFC4-412E-B686-B639A1D86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89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9CC628-E0C9-4E28-9416-D1C63999F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89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E5688D-D802-4D58-B1D2-44B3A6204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241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2413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589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A1CD5F-71DC-4C1D-BAEC-6EFDD7A5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89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98F82A-E1D6-4CB6-811A-54B071054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241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370013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589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789AC1-C835-4BB1-9862-5E946899E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83DF3A-18FD-4A76-BB3D-3EDF72B91E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627608-4F83-49F8-9759-F52CE4B4E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/imgres?imgurl=http://southslope.com/CableTV/Blank-snowy%20screen.JPG&amp;imgrefurl=http://southslope.com/CableTV/what%20if%20tech%20help.htm&amp;usg=__AZ8C_Swzfha7zSSFkTH5RLwu-RY=&amp;h=1200&amp;w=1800&amp;sz=743&amp;hl=en&amp;start=5&amp;tbnid=C3Wm0elkTwEKwM:&amp;tbnh=100&amp;tbnw=150&amp;prev=/images?q=snowy+tv+screen&amp;gbv=2&amp;hl=en&amp;safe=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/imgres?imgurl=http://a52.g.akamaitech.net/f/52/827/1d/www.space.com/images/strange_spc_cmb_03.jpg&amp;imgrefurl=http://www.space.com/bestimg/?guid=4499b3474b769&amp;cat=strangest&amp;usg=__LjZEXsMa71sE9r0hGDtQcZOqLDM=&amp;h=280&amp;w=380&amp;sz=58&amp;hl=en&amp;start=13&amp;tbnid=14ganSBY5lwKEM:&amp;tbnh=91&amp;tbnw=123&amp;prev=/images?q=cosmic+microwave+background&amp;gbv=2&amp;hl=en&amp;safe=activ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.unl.edu/naap/pos/animations/kepler.sw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//upload.wikimedia.org/wikipedia/commons/b/bb/Praezession.sv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apollo.lsc.vsc.edu/classes/met130/notes/chapter19/graphics/prism.jpg&amp;imgrefurl=http://apollo.lsc.vsc.edu/classes/met130/notes/chapter19/color.html&amp;usg=__fW9UJQTWQRzxf-bh5ohz2Lm6JYE=&amp;h=762&amp;w=836&amp;sz=49&amp;hl=en&amp;start=5&amp;um=1&amp;tbnid=YuCt5Y1wLAdvcM:&amp;tbnh=131&amp;tbnw=144&amp;prev=/images?q=prism+light&amp;um=1&amp;hl=en&amp;safe=ac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astrolabb.com/tholin/Ultraviolet.gif&amp;imgrefurl=http://earth2care.blogspot.com/2008/07/ultraviolet-light.html&amp;usg=__M67hPdgJUjSu9hVO-L1VY5v75wA=&amp;h=300&amp;w=300&amp;sz=40&amp;hl=en&amp;start=2&amp;um=1&amp;tbnid=YWeUD8ycHX4liM:&amp;tbnh=116&amp;tbnw=116&amp;prev=/images?q=ultraviolet+light&amp;um=1&amp;hl=en&amp;safe=active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astrographics.com/GalleryPrints/Display/GP4294.jpg&amp;imgrefurl=http://www.astrographics.com/GalleryPrintsIndex/GP4294.html&amp;usg=__NUUaC4qVKGoxa2a8hFIvLrpNYBY=&amp;h=360&amp;w=360&amp;sz=11&amp;hl=en&amp;start=19&amp;um=1&amp;tbnid=cew_FrvmNPXA6M:&amp;tbnh=121&amp;tbnw=121&amp;prev=/images?q=infrared+radiation&amp;um=1&amp;hl=en&amp;safe=activ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mages.google.com/imgres?imgurl=http://img.timeinc.net/time/techtime/200310/images/gg_microwave.jpg&amp;imgrefurl=http://www.time.com/time/techtime/200310/product3.html&amp;usg=__n7rYX_H46cq8wUCQb0WXO0VsqsA=&amp;h=298&amp;w=300&amp;sz=10&amp;hl=en&amp;start=1&amp;tbnid=UogXaswlU8rbDM:&amp;tbnh=115&amp;tbnw=116&amp;prev=/images?q=microwave&amp;hl=en&amp;safe=active" TargetMode="External"/><Relationship Id="rId3" Type="http://schemas.openxmlformats.org/officeDocument/2006/relationships/hyperlink" Target="http://images.google.com/imgres?imgurl=http://www.fashionfunky.com/2007/05/22/radiation.gif&amp;imgrefurl=http://www.fashionfunky.com/2007/05/worried_about_cell_phone_radia.php&amp;usg=__tpNmwXstgrMlzoSS7ymoCJTDrPQ=&amp;h=424&amp;w=424&amp;sz=4&amp;hl=en&amp;start=1&amp;tbnid=rZDzUaTqkWNqSM:&amp;tbnh=126&amp;tbnw=126&amp;prev=/images?q=radiation&amp;hl=en&amp;safe=active" TargetMode="External"/><Relationship Id="rId7" Type="http://schemas.openxmlformats.org/officeDocument/2006/relationships/hyperlink" Target="http://images.google.com/imgres?imgurl=http://www.shoptraveldoctor.com/catalog/images/sunscreen_blockup.jpg&amp;imgrefurl=http://www.shoptraveldoctor.com/catalog/catalog_products_with_images.php?listing=categories-desc&amp;usg=__lJnpbH3_c1AV-I4q_ZwKKD8OOiQ=&amp;h=565&amp;w=300&amp;sz=49&amp;hl=en&amp;start=16&amp;tbnid=x7ZB6jwPQrX55M:&amp;tbnh=134&amp;tbnw=71&amp;prev=/images?q=sunscreen&amp;hl=en&amp;safe=active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images.google.com/imgres?imgurl=http://www.dansdata.com/images/shiny/litup400.jpg&amp;imgrefurl=http://www.dansdata.com/shiny.htm&amp;usg=__XeM5ipLy4WEwOykNs_KWedDIbxM=&amp;h=322&amp;w=400&amp;sz=15&amp;hl=en&amp;start=7&amp;tbnid=-87t2XQWAxBgEM:&amp;tbnh=100&amp;tbnw=124&amp;prev=/images?q=optical+mouse+lit+up&amp;hl=en&amp;safe=active" TargetMode="External"/><Relationship Id="rId5" Type="http://schemas.openxmlformats.org/officeDocument/2006/relationships/hyperlink" Target="http://images.google.com/imgres?imgurl=http://www.davidlnelson.md/images/Xray_normal_hand_PA.jpg&amp;imgrefurl=http://www.davidlnelson.md/Xrays_normal_hand_PA.htm&amp;usg=__2-CfJu58kXilEkZ2DBomtFCP8so=&amp;h=762&amp;w=576&amp;sz=23&amp;hl=en&amp;start=2&amp;tbnid=v89VbWVthO8KIM:&amp;tbnh=142&amp;tbnw=107&amp;prev=/images?q=x-ray+hand&amp;hl=en&amp;safe=active" TargetMode="External"/><Relationship Id="rId15" Type="http://schemas.openxmlformats.org/officeDocument/2006/relationships/hyperlink" Target="http://images.google.com/imgres?imgurl=http://www.mrgadget.com.au/uploaded_images/Asus_internet_radio-704787.gif&amp;imgrefurl=http://www.allaboutjazz.com/php/news.php?id=27763&amp;usg=__kj1ujoWZCl2AiHFU4RNNvLbptSk=&amp;h=300&amp;w=300&amp;sz=27&amp;hl=en&amp;start=16&amp;tbnid=gz4XWnRgdxWWEM:&amp;tbnh=116&amp;tbnw=116&amp;prev=/images?q=radio&amp;ndsp=20&amp;hl=en&amp;safe=active&amp;sa=N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google.com/imgres?imgurl=http://www.planet-shop.eu/images/tvix_remote_control_4000_4100_5100_6500.jpg&amp;imgrefurl=http://www.planet-shop.eu/dvico-tvix-remote-control-p-286.html&amp;usg=__GDtyMjrbaUETErAixLZFLbWyVU8=&amp;h=350&amp;w=350&amp;sz=61&amp;hl=en&amp;start=4&amp;tbnid=UeaBHiPyWnKoeM:&amp;tbnh=120&amp;tbnw=120&amp;prev=/images?q=remote+control&amp;hl=en&amp;safe=active" TargetMode="Externa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noaanews.noaa.gov/stories2005/images/sun-soho011905-1919z.jpg&amp;imgrefurl=http://gustofhotair.blogspot.com/2006/11/sun-causes-warming-no-surely-not.html&amp;usg=___QUlYei-X02k1_iRti8TMu4fPp0=&amp;h=1024&amp;w=1024&amp;sz=118&amp;hl=en&amp;start=9&amp;um=1&amp;tbnid=M5b8dby2Kbxb6M:&amp;tbnh=150&amp;tbnw=150&amp;prev=/images?q=sun&amp;um=1&amp;hl=en&amp;safe=active" TargetMode="External"/><Relationship Id="rId13" Type="http://schemas.openxmlformats.org/officeDocument/2006/relationships/hyperlink" Target="http://images.google.com/imgres?imgurl=http://dysfunctionalinlaws.files.wordpress.com/2008/09/blow-torch_01.jpg&amp;imgrefurl=http://dysfunctionalinlaws.wordpress.com/&amp;usg=__RNkL6BJwyYiIX_pm-2zpLNVQubk=&amp;h=422&amp;w=576&amp;sz=16&amp;hl=en&amp;start=2&amp;um=1&amp;tbnid=WmmuYo1InGHkIM:&amp;tbnh=98&amp;tbnw=134&amp;prev=/images?q=blow+torch&amp;um=1&amp;hl=en&amp;safe=active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me-dtc.com/images/heavy_duty_incandescent.jpg&amp;imgrefurl=http://www.me-dtc.com/product_line/incandescent_page_mouseover.htm&amp;usg=__QM7sCH4Z_OXj11bV-xwNjfHmqAM=&amp;h=432&amp;w=261&amp;sz=28&amp;hl=en&amp;start=3&amp;um=1&amp;tbnid=sza1b1qs5VS4oM:&amp;tbnh=126&amp;tbnw=76&amp;prev=/images?q=define:+incandescent&amp;um=1&amp;hl=en&amp;safe=active&amp;sa=N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harityadvantage.com/Mt_Hood_Cultural_Center_MuseumOMHRMH/images/hot-iron-for-web.jpg&amp;imgrefurl=http://www.artscabins.org/classesandworkshops.asp&amp;usg=__Atp644CqiwCm8Drfqljctampc84=&amp;h=682&amp;w=1024&amp;sz=54&amp;hl=en&amp;start=10&amp;um=1&amp;tbnid=uickxDBkBMyrSM:&amp;tbnh=100&amp;tbnw=150&amp;prev=/images?q=hot+iron+poker&amp;um=1&amp;hl=en&amp;safe=active" TargetMode="External"/><Relationship Id="rId11" Type="http://schemas.openxmlformats.org/officeDocument/2006/relationships/hyperlink" Target="http://images.google.com/imgres?imgurl=http://www.rayredbones.com/Close_up_of_orange_and_black_coals.jpg&amp;imgrefurl=http://www.rayredbones.com/Steak%20Lovers.htm&amp;usg=__i5Q9jbDERNwv9OGo2buV9HUTWIc=&amp;h=272&amp;w=413&amp;sz=21&amp;hl=en&amp;start=7&amp;um=1&amp;tbnid=Kgp3Ue3WCeK4bM:&amp;tbnh=82&amp;tbnw=125&amp;prev=/images?q=hot+coals&amp;um=1&amp;hl=en&amp;safe=active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images.google.com/imgres?imgurl=http://www.janis.or.jp/users/kitahara/sww/rigel-z.jpg&amp;imgrefurl=http://www.janis.or.jp/users/kitahara/sww/e-rigel-z.html&amp;usg=__eXiTAnB5LGpji04Qs2wJAytrZ5A=&amp;h=497&amp;w=704&amp;sz=36&amp;hl=en&amp;start=1&amp;um=1&amp;tbnid=qqjnh6Xd20QytM:&amp;tbnh=99&amp;tbnw=140&amp;prev=/images?q=rigel&amp;um=1&amp;hl=en&amp;safe=active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travelographer.com/Hawaii/Pics/HawaiiVolcano/HawaiiVolc102.jpg&amp;imgrefurl=http://www.travelographer.com/Hawaii/HawaiiVolcano.htm&amp;usg=__v7acuxfXg_z_3CpqeO-tzM0fJT8=&amp;h=399&amp;w=600&amp;sz=78&amp;hl=en&amp;start=49&amp;um=1&amp;tbnid=2wzdnq0jfgXUtM:&amp;tbnh=90&amp;tbnw=135&amp;prev=/images?q=hot+lava&amp;start=40&amp;ndsp=20&amp;um=1&amp;hl=en&amp;safe=active&amp;sa=N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Cosmic Size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838200"/>
          <a:ext cx="7772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rial" charset="0"/>
              </a:rPr>
              <a:t>Doppler shifts from stars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9444" t="16818" r="16667" b="10863"/>
          <a:stretch>
            <a:fillRect/>
          </a:stretch>
        </p:blipFill>
        <p:spPr>
          <a:xfrm>
            <a:off x="914400" y="1295400"/>
            <a:ext cx="6629400" cy="4130675"/>
          </a:xfrm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733800" y="2971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733800" y="3962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505200" y="4876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3638" y="161607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Big Bang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2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dirty="0">
                <a:latin typeface="Tahoma" pitchFamily="34" charset="0"/>
              </a:rPr>
              <a:t>At one time, the universe was a dense, hot, </a:t>
            </a:r>
            <a:r>
              <a:rPr lang="en-US" sz="2900" dirty="0" err="1">
                <a:latin typeface="Tahoma" pitchFamily="34" charset="0"/>
              </a:rPr>
              <a:t>supermassive</a:t>
            </a:r>
            <a:r>
              <a:rPr lang="en-US" sz="2900" dirty="0">
                <a:latin typeface="Tahoma" pitchFamily="34" charset="0"/>
              </a:rPr>
              <a:t> ball.</a:t>
            </a:r>
          </a:p>
          <a:p>
            <a:pPr>
              <a:lnSpc>
                <a:spcPct val="90000"/>
              </a:lnSpc>
            </a:pPr>
            <a:r>
              <a:rPr lang="en-US" sz="2900" dirty="0">
                <a:latin typeface="Tahoma" pitchFamily="34" charset="0"/>
              </a:rPr>
              <a:t>About 13.7 billion years ago, a violent explosion occurred sending material in all directions into space.</a:t>
            </a:r>
          </a:p>
        </p:txBody>
      </p:sp>
      <p:pic>
        <p:nvPicPr>
          <p:cNvPr id="27652" name="Picture 4" descr="big bang the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88861" y="3938588"/>
            <a:ext cx="2366278" cy="2187575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09600" y="35814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Tahoma" pitchFamily="34" charset="0"/>
                <a:cs typeface="Tahoma" pitchFamily="34" charset="0"/>
              </a:rPr>
              <a:t>This marked the beginning of the universe.</a:t>
            </a:r>
          </a:p>
          <a:p>
            <a:r>
              <a:rPr lang="en-US" sz="3200" dirty="0">
                <a:latin typeface="Tahoma" pitchFamily="34" charset="0"/>
                <a:cs typeface="Tahoma" pitchFamily="34" charset="0"/>
              </a:rPr>
              <a:t>Eventually, matter cooled and condensed into galaxies, stars, and planets.</a:t>
            </a:r>
          </a:p>
        </p:txBody>
      </p:sp>
      <p:pic>
        <p:nvPicPr>
          <p:cNvPr id="36869" name="Picture 5" descr="big bang the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7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Support for the Big Bang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itchFamily="34" charset="0"/>
              </a:rPr>
              <a:t>Red shifts</a:t>
            </a:r>
          </a:p>
          <a:p>
            <a:r>
              <a:rPr lang="en-US" sz="3200" dirty="0">
                <a:latin typeface="Tahoma" pitchFamily="34" charset="0"/>
              </a:rPr>
              <a:t>Cosmic background radiation</a:t>
            </a:r>
          </a:p>
          <a:p>
            <a:pPr lvl="1"/>
            <a:r>
              <a:rPr lang="en-US" sz="3200" dirty="0">
                <a:latin typeface="Tahoma" pitchFamily="34" charset="0"/>
              </a:rPr>
              <a:t>Radio signals coming from every direction in space.</a:t>
            </a:r>
          </a:p>
          <a:p>
            <a:pPr lvl="1"/>
            <a:r>
              <a:rPr lang="en-US" sz="3200" dirty="0">
                <a:latin typeface="Tahoma" pitchFamily="34" charset="0"/>
              </a:rPr>
              <a:t>Believed to be created by the big bang explosion.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Cosmic Background Radiation (CBR)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324600" cy="4911725"/>
          </a:xfrm>
        </p:spPr>
        <p:txBody>
          <a:bodyPr/>
          <a:lstStyle/>
          <a:p>
            <a:r>
              <a:rPr lang="en-US" sz="2600"/>
              <a:t>The hypothesis that the universe has always been expanding (since the “Big Bang”) predicted (1948) that radiation produced from the first moment of expansion would permeate the universe.</a:t>
            </a:r>
          </a:p>
          <a:p>
            <a:r>
              <a:rPr lang="en-US" sz="2600"/>
              <a:t>In 1965 this radiation was discovered</a:t>
            </a:r>
          </a:p>
          <a:p>
            <a:r>
              <a:rPr lang="en-US" sz="2600"/>
              <a:t>In 2003 astronomers studying the CBR determined the </a:t>
            </a:r>
            <a:r>
              <a:rPr lang="en-US" sz="2600" b="1"/>
              <a:t>universe is 13.7 billion years old</a:t>
            </a:r>
          </a:p>
          <a:p>
            <a:endParaRPr lang="en-US" sz="2600"/>
          </a:p>
        </p:txBody>
      </p:sp>
      <p:pic>
        <p:nvPicPr>
          <p:cNvPr id="13317" name="Picture 5" descr="Blank-snowy%2520scre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362200" cy="1574800"/>
          </a:xfrm>
          <a:prstGeom prst="rect">
            <a:avLst/>
          </a:prstGeom>
          <a:noFill/>
        </p:spPr>
      </p:pic>
      <p:pic>
        <p:nvPicPr>
          <p:cNvPr id="13319" name="Picture 7" descr="strange_spc_cmb_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828800"/>
            <a:ext cx="2286000" cy="169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Nebula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185988"/>
          </a:xfrm>
        </p:spPr>
        <p:txBody>
          <a:bodyPr/>
          <a:lstStyle/>
          <a:p>
            <a:r>
              <a:rPr lang="en-US" sz="3600" dirty="0" smtClean="0"/>
              <a:t>A cloud </a:t>
            </a:r>
            <a:r>
              <a:rPr lang="en-US" sz="3600" dirty="0"/>
              <a:t>of dust </a:t>
            </a:r>
            <a:r>
              <a:rPr lang="en-US" sz="3600" dirty="0" smtClean="0"/>
              <a:t>and gas created </a:t>
            </a:r>
            <a:r>
              <a:rPr lang="en-US" sz="3600" dirty="0"/>
              <a:t>the planets in our solar system.</a:t>
            </a:r>
          </a:p>
          <a:p>
            <a:endParaRPr lang="en-US" sz="2800" dirty="0"/>
          </a:p>
        </p:txBody>
      </p:sp>
      <p:pic>
        <p:nvPicPr>
          <p:cNvPr id="2057" name="Picture 9" descr="nebular hypothesis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690813"/>
            <a:ext cx="5105400" cy="4014787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Nebular Hypothesis</a:t>
            </a:r>
          </a:p>
        </p:txBody>
      </p:sp>
      <p:pic>
        <p:nvPicPr>
          <p:cNvPr id="14346" name="Picture 10" descr="nebular hypothesi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90688"/>
            <a:ext cx="4038600" cy="4349750"/>
          </a:xfrm>
          <a:noFill/>
          <a:ln/>
        </p:spPr>
      </p:pic>
      <p:sp>
        <p:nvSpPr>
          <p:cNvPr id="1434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800" b="1" dirty="0" smtClean="0"/>
              <a:t>Nebula </a:t>
            </a:r>
            <a:r>
              <a:rPr lang="en-US" sz="2800" dirty="0" smtClean="0"/>
              <a:t>(mostly </a:t>
            </a:r>
            <a:r>
              <a:rPr lang="en-US" sz="2800" dirty="0"/>
              <a:t>hydrogen and helium)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800" dirty="0"/>
              <a:t>Started </a:t>
            </a:r>
            <a:r>
              <a:rPr lang="en-US" sz="2800" b="1" dirty="0"/>
              <a:t>rotating and collapsing </a:t>
            </a:r>
            <a:r>
              <a:rPr lang="en-US" sz="2800" dirty="0"/>
              <a:t>toward </a:t>
            </a:r>
            <a:r>
              <a:rPr lang="en-US" sz="2800" dirty="0" smtClean="0"/>
              <a:t>center (</a:t>
            </a:r>
            <a:r>
              <a:rPr lang="en-US" sz="2800" b="1" i="1" u="sng" dirty="0" smtClean="0"/>
              <a:t>accretion disc</a:t>
            </a:r>
            <a:r>
              <a:rPr lang="en-US" sz="2800" dirty="0" smtClean="0"/>
              <a:t>)</a:t>
            </a:r>
            <a:endParaRPr lang="en-US" sz="28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800" dirty="0"/>
              <a:t>Rocky and metallic materials </a:t>
            </a:r>
            <a:r>
              <a:rPr lang="en-US" sz="2800" dirty="0" smtClean="0"/>
              <a:t>form </a:t>
            </a:r>
            <a:r>
              <a:rPr lang="en-US" sz="2800" dirty="0"/>
              <a:t>as </a:t>
            </a:r>
            <a:r>
              <a:rPr lang="en-US" sz="2800" b="1" dirty="0" smtClean="0"/>
              <a:t>nebula </a:t>
            </a:r>
            <a:r>
              <a:rPr lang="en-US" sz="2800" b="1" dirty="0"/>
              <a:t>cools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Nebular Hypothesis </a:t>
            </a:r>
            <a:r>
              <a:rPr lang="en-US" sz="2800" i="1" dirty="0"/>
              <a:t>(cont’d)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810000" cy="510540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lphaUcPeriod" startAt="4"/>
            </a:pPr>
            <a:r>
              <a:rPr lang="en-US" sz="2400" b="1" dirty="0"/>
              <a:t>Collisions</a:t>
            </a:r>
            <a:r>
              <a:rPr lang="en-US" sz="2400" dirty="0"/>
              <a:t> of particles created asteroid-sized objects</a:t>
            </a:r>
          </a:p>
          <a:p>
            <a:pPr marL="533400" indent="-533400">
              <a:buFont typeface="Wingdings" pitchFamily="2" charset="2"/>
              <a:buAutoNum type="alphaUcPeriod" startAt="4"/>
            </a:pPr>
            <a:r>
              <a:rPr lang="en-US" sz="2400" dirty="0"/>
              <a:t>Asteroids combined to form </a:t>
            </a:r>
            <a:r>
              <a:rPr lang="en-US" sz="2400" dirty="0" smtClean="0"/>
              <a:t>rocky/terrestrial planets (Mercury, Venus, Earth, Mars)</a:t>
            </a:r>
          </a:p>
          <a:p>
            <a:pPr marL="533400" indent="-533400">
              <a:buFont typeface="Wingdings" pitchFamily="2" charset="2"/>
              <a:buAutoNum type="alphaUcPeriod" startAt="4"/>
            </a:pPr>
            <a:r>
              <a:rPr lang="en-US" sz="2400" dirty="0" smtClean="0"/>
              <a:t>Gases and lighter particles formed gas/Jovian planets (Jupiter, Saturn, Uranus, Neptune)</a:t>
            </a:r>
            <a:endParaRPr lang="en-US" sz="2400" dirty="0"/>
          </a:p>
          <a:p>
            <a:pPr marL="533400" indent="-533400"/>
            <a:endParaRPr lang="en-US" sz="2400" dirty="0"/>
          </a:p>
        </p:txBody>
      </p:sp>
      <p:pic>
        <p:nvPicPr>
          <p:cNvPr id="17415" name="Picture 7" descr="nebular hypothesi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90688"/>
            <a:ext cx="4038600" cy="4349750"/>
          </a:xfr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Tahoma" pitchFamily="34" charset="0"/>
                <a:cs typeface="Tahoma" pitchFamily="34" charset="0"/>
                <a:hlinkClick r:id="rId2"/>
              </a:rPr>
              <a:t>Kepler’s</a:t>
            </a:r>
            <a:r>
              <a:rPr lang="en-US" sz="4400" dirty="0" smtClean="0">
                <a:latin typeface="Tahoma" pitchFamily="34" charset="0"/>
                <a:cs typeface="Tahoma" pitchFamily="34" charset="0"/>
                <a:hlinkClick r:id="rId2"/>
              </a:rPr>
              <a:t> Laws</a:t>
            </a:r>
            <a:endParaRPr lang="en-US" sz="4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Law: orbital paths are </a:t>
            </a:r>
            <a:r>
              <a:rPr lang="en-US" sz="3200" i="1" u="sng" dirty="0" smtClean="0"/>
              <a:t>ellipses</a:t>
            </a:r>
            <a:r>
              <a:rPr lang="en-US" sz="3200" dirty="0" smtClean="0"/>
              <a:t> (ovals)</a:t>
            </a:r>
          </a:p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Law: a planet sweeps out equal areas in equal times</a:t>
            </a:r>
          </a:p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Law: the length of time it takes a planet to orbit the sun and its distance to the sun are proportional </a:t>
            </a:r>
          </a:p>
          <a:p>
            <a:pPr lvl="1"/>
            <a:r>
              <a:rPr lang="en-US" sz="2800" dirty="0" smtClean="0"/>
              <a:t>The closer to the sun, the shorter the orbital period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Earth’s Motions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808413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i="1" u="sng" dirty="0">
                <a:latin typeface="Gill Sans MT" pitchFamily="34" charset="0"/>
              </a:rPr>
              <a:t>Rotation</a:t>
            </a:r>
            <a:r>
              <a:rPr lang="en-US" sz="3200" dirty="0">
                <a:latin typeface="Gill Sans MT" pitchFamily="34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Gill Sans MT" pitchFamily="34" charset="0"/>
              </a:rPr>
              <a:t>spinning of Earth from west to east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Gill Sans MT" pitchFamily="34" charset="0"/>
              </a:rPr>
              <a:t>results in day and night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Gill Sans MT" pitchFamily="34" charset="0"/>
              </a:rPr>
              <a:t>Earth makes a complete rotation in 24 hours</a:t>
            </a:r>
          </a:p>
        </p:txBody>
      </p:sp>
      <p:pic>
        <p:nvPicPr>
          <p:cNvPr id="2060" name="Picture 12" descr="spinning Earth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304800"/>
            <a:ext cx="1143000" cy="1143000"/>
          </a:xfrm>
          <a:noFill/>
          <a:ln/>
        </p:spPr>
      </p:pic>
      <p:pic>
        <p:nvPicPr>
          <p:cNvPr id="2062" name="Picture 14" descr="Earth daily ro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08385"/>
            <a:ext cx="2095500" cy="38686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1447800"/>
            <a:ext cx="3733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i="1" u="sng" dirty="0" smtClean="0">
                <a:latin typeface="Gill Sans MT" pitchFamily="34" charset="0"/>
              </a:rPr>
              <a:t>Revolution</a:t>
            </a:r>
            <a:r>
              <a:rPr lang="en-US" sz="3200" dirty="0" smtClean="0">
                <a:latin typeface="Gill Sans MT" pitchFamily="34" charset="0"/>
              </a:rPr>
              <a:t>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Earth moves around the sun every 365¼ days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6 L -0.18333 1.734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Galaxies and Stars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3733800" cy="4724400"/>
          </a:xfrm>
        </p:spPr>
        <p:txBody>
          <a:bodyPr/>
          <a:lstStyle/>
          <a:p>
            <a:pPr>
              <a:buFont typeface="Wingdings" pitchFamily="2" charset="2"/>
              <a:buChar char="«"/>
            </a:pPr>
            <a:r>
              <a:rPr lang="en-US" sz="3100" i="1" u="sng" dirty="0"/>
              <a:t>Galaxies</a:t>
            </a:r>
            <a:r>
              <a:rPr lang="en-US" sz="3100" dirty="0"/>
              <a:t> – billions of star groups</a:t>
            </a:r>
          </a:p>
          <a:p>
            <a:pPr lvl="1">
              <a:buFont typeface="Wingdings" pitchFamily="2" charset="2"/>
              <a:buChar char="«"/>
            </a:pPr>
            <a:r>
              <a:rPr lang="en-US" dirty="0"/>
              <a:t>more than 100 billion galaxies, each containing billions of stars.</a:t>
            </a:r>
          </a:p>
        </p:txBody>
      </p:sp>
      <p:pic>
        <p:nvPicPr>
          <p:cNvPr id="25604" name="Picture 4" descr="milky way galax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684338"/>
            <a:ext cx="2424112" cy="2647950"/>
          </a:xfrm>
          <a:noFill/>
          <a:ln/>
        </p:spPr>
      </p:pic>
      <p:pic>
        <p:nvPicPr>
          <p:cNvPr id="25605" name="Picture 5" descr="elliptical galax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1905000"/>
            <a:ext cx="2362200" cy="2362200"/>
          </a:xfrm>
          <a:noFill/>
          <a:ln/>
        </p:spPr>
      </p:pic>
      <p:pic>
        <p:nvPicPr>
          <p:cNvPr id="25606" name="Picture 6" descr="irregular galax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400"/>
            <a:ext cx="21336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1219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Irregular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Elliptical</a:t>
            </a:r>
            <a:endParaRPr lang="en-US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Motions (cont’d)</a:t>
            </a:r>
            <a:endParaRPr lang="en-US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16002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3200" i="1" u="sng" dirty="0" smtClean="0"/>
              <a:t>Perihelion</a:t>
            </a:r>
            <a:r>
              <a:rPr lang="en-US" sz="3200" dirty="0" smtClean="0"/>
              <a:t> </a:t>
            </a:r>
            <a:r>
              <a:rPr lang="en-US" sz="3200" dirty="0"/>
              <a:t>– Earth is closest to the sun</a:t>
            </a:r>
          </a:p>
          <a:p>
            <a:pPr lvl="1"/>
            <a:r>
              <a:rPr lang="en-US" sz="3200" i="1" u="sng" dirty="0"/>
              <a:t>Aphelion</a:t>
            </a:r>
            <a:r>
              <a:rPr lang="en-US" sz="3200" dirty="0"/>
              <a:t> – Earth is farthest from the </a:t>
            </a:r>
            <a:r>
              <a:rPr lang="en-US" sz="3200" dirty="0" smtClean="0"/>
              <a:t>sun</a:t>
            </a:r>
            <a:endParaRPr lang="en-US" sz="3200" dirty="0"/>
          </a:p>
        </p:txBody>
      </p:sp>
      <p:pic>
        <p:nvPicPr>
          <p:cNvPr id="4" name="Picture 4" descr="elliptical orbit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4419600" cy="276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6.35838E-7 L 0.2 0.1220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143000"/>
            <a:ext cx="48768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1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Motions (cont’d)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76213" indent="-39688">
              <a:buFont typeface="Arial" pitchFamily="34" charset="0"/>
              <a:buChar char="•"/>
            </a:pPr>
            <a:r>
              <a:rPr lang="en-US" sz="3200" i="1" u="sng" dirty="0" smtClean="0"/>
              <a:t>Precession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The change in direction of the northern axis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North star is different</a:t>
            </a:r>
          </a:p>
          <a:p>
            <a:pPr marL="176213" lvl="1" indent="-176213">
              <a:buFont typeface="Arial" pitchFamily="34" charset="0"/>
              <a:buChar char="•"/>
            </a:pPr>
            <a:r>
              <a:rPr lang="en-US" sz="3200" i="1" u="sng" dirty="0" err="1" smtClean="0"/>
              <a:t>Nutation</a:t>
            </a:r>
            <a:endParaRPr lang="en-US" sz="3200" i="1" u="sng" dirty="0" smtClean="0"/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 Slight change in Earth’s axis from 23.5°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Very slow movement</a:t>
            </a:r>
          </a:p>
          <a:p>
            <a:endParaRPr lang="en-US" dirty="0"/>
          </a:p>
        </p:txBody>
      </p:sp>
      <p:pic>
        <p:nvPicPr>
          <p:cNvPr id="7170" name="Picture 2" descr="File:Praezess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52524"/>
            <a:ext cx="4572000" cy="5705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pitchFamily="34" charset="0"/>
              </a:rPr>
              <a:t>Earth’s Seasons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810000" cy="4876800"/>
          </a:xfrm>
        </p:spPr>
        <p:txBody>
          <a:bodyPr/>
          <a:lstStyle/>
          <a:p>
            <a:r>
              <a:rPr lang="en-US" sz="2400" dirty="0">
                <a:latin typeface="Gill Sans MT" pitchFamily="34" charset="0"/>
              </a:rPr>
              <a:t>Earth’s axis is tilted 23.5</a:t>
            </a:r>
            <a:r>
              <a:rPr lang="en-US" sz="2400" baseline="30000" dirty="0">
                <a:latin typeface="Gill Sans MT" pitchFamily="34" charset="0"/>
              </a:rPr>
              <a:t>o</a:t>
            </a:r>
          </a:p>
          <a:p>
            <a:r>
              <a:rPr lang="en-US" sz="2400" dirty="0">
                <a:latin typeface="Gill Sans MT" pitchFamily="34" charset="0"/>
              </a:rPr>
              <a:t>March 20/21 – Spring </a:t>
            </a:r>
            <a:r>
              <a:rPr lang="en-US" sz="2400" dirty="0" smtClean="0">
                <a:latin typeface="Gill Sans MT" pitchFamily="34" charset="0"/>
              </a:rPr>
              <a:t>Equinox</a:t>
            </a:r>
            <a:endParaRPr lang="en-US" sz="2400" dirty="0">
              <a:latin typeface="Gill Sans MT" pitchFamily="34" charset="0"/>
            </a:endParaRPr>
          </a:p>
          <a:p>
            <a:r>
              <a:rPr lang="en-US" sz="2400" dirty="0">
                <a:latin typeface="Gill Sans MT" pitchFamily="34" charset="0"/>
              </a:rPr>
              <a:t>June 21/22 – Summer </a:t>
            </a:r>
            <a:r>
              <a:rPr lang="en-US" sz="2400" dirty="0" smtClean="0">
                <a:latin typeface="Gill Sans MT" pitchFamily="34" charset="0"/>
              </a:rPr>
              <a:t>Solstice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10000" cy="41148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September 22/23 – Autumn Equinox</a:t>
            </a:r>
          </a:p>
          <a:p>
            <a:r>
              <a:rPr lang="en-US" sz="2400" dirty="0" smtClean="0">
                <a:latin typeface="Gill Sans MT" pitchFamily="34" charset="0"/>
              </a:rPr>
              <a:t>December 21/22 – Winter Solstice</a:t>
            </a:r>
          </a:p>
          <a:p>
            <a:endParaRPr lang="en-US" dirty="0"/>
          </a:p>
        </p:txBody>
      </p:sp>
      <p:pic>
        <p:nvPicPr>
          <p:cNvPr id="6146" name="Picture 2" descr="http://csep10.phys.utk.edu/astr161/lect/time/sea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8839200" cy="2573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pitchFamily="34" charset="0"/>
              </a:rPr>
              <a:t>Earth-Moon Motions</a:t>
            </a:r>
          </a:p>
        </p:txBody>
      </p:sp>
      <p:pic>
        <p:nvPicPr>
          <p:cNvPr id="17416" name="Picture 8" descr="moon phase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828800"/>
            <a:ext cx="5181600" cy="4267200"/>
          </a:xfrm>
          <a:noFill/>
          <a:ln/>
        </p:spPr>
      </p:pic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96081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pitchFamily="34" charset="0"/>
              </a:rPr>
              <a:t>The moon moves counterclockwise to Earth </a:t>
            </a:r>
          </a:p>
          <a:p>
            <a:pPr>
              <a:lnSpc>
                <a:spcPct val="80000"/>
              </a:lnSpc>
            </a:pPr>
            <a:r>
              <a:rPr lang="en-US" sz="2400" i="1" u="sng" dirty="0">
                <a:latin typeface="Gill Sans MT" pitchFamily="34" charset="0"/>
              </a:rPr>
              <a:t>Perigee</a:t>
            </a:r>
            <a:r>
              <a:rPr lang="en-US" sz="2400" dirty="0">
                <a:latin typeface="Gill Sans MT" pitchFamily="34" charset="0"/>
              </a:rPr>
              <a:t> – moon is closest to Earth</a:t>
            </a:r>
          </a:p>
          <a:p>
            <a:pPr>
              <a:lnSpc>
                <a:spcPct val="80000"/>
              </a:lnSpc>
            </a:pPr>
            <a:r>
              <a:rPr lang="en-US" sz="2400" i="1" u="sng" dirty="0">
                <a:latin typeface="Gill Sans MT" pitchFamily="34" charset="0"/>
              </a:rPr>
              <a:t>Apogee</a:t>
            </a:r>
            <a:r>
              <a:rPr lang="en-US" sz="2400" dirty="0">
                <a:latin typeface="Gill Sans MT" pitchFamily="34" charset="0"/>
              </a:rPr>
              <a:t> – moon is farthest from Earth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pitchFamily="34" charset="0"/>
              </a:rPr>
              <a:t>Phases of the moon are the different amounts of light that appears on the moon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Gill Sans MT" pitchFamily="34" charset="0"/>
              </a:rPr>
              <a:t>	(see illustration)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Lunar Eclipses</a:t>
            </a:r>
          </a:p>
        </p:txBody>
      </p:sp>
      <p:pic>
        <p:nvPicPr>
          <p:cNvPr id="22534" name="Picture 6" descr="Lunar orbit of Ear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7391400" cy="2057400"/>
          </a:xfrm>
          <a:noFill/>
          <a:ln/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Gill Sans MT" pitchFamily="34" charset="0"/>
              </a:rPr>
              <a:t>Occurs </a:t>
            </a:r>
            <a:r>
              <a:rPr lang="en-US" sz="2800" dirty="0" smtClean="0">
                <a:latin typeface="Gill Sans MT" pitchFamily="34" charset="0"/>
              </a:rPr>
              <a:t>during full </a:t>
            </a:r>
            <a:r>
              <a:rPr lang="en-US" sz="2800" dirty="0">
                <a:latin typeface="Gill Sans MT" pitchFamily="34" charset="0"/>
              </a:rPr>
              <a:t>moon </a:t>
            </a:r>
            <a:r>
              <a:rPr lang="en-US" sz="2800" dirty="0" smtClean="0">
                <a:latin typeface="Gill Sans MT" pitchFamily="34" charset="0"/>
              </a:rPr>
              <a:t>phases</a:t>
            </a:r>
          </a:p>
          <a:p>
            <a:pPr lvl="1"/>
            <a:r>
              <a:rPr lang="en-US" sz="2400" dirty="0" smtClean="0">
                <a:latin typeface="Gill Sans MT" pitchFamily="34" charset="0"/>
              </a:rPr>
              <a:t>Sun, Earth, moon</a:t>
            </a:r>
          </a:p>
          <a:p>
            <a:r>
              <a:rPr lang="en-US" sz="2800" i="1" u="sng" dirty="0" smtClean="0">
                <a:latin typeface="Gill Sans MT" pitchFamily="34" charset="0"/>
              </a:rPr>
              <a:t>Penumbra</a:t>
            </a:r>
            <a:r>
              <a:rPr lang="en-US" sz="2800" dirty="0" smtClean="0">
                <a:latin typeface="Gill Sans MT" pitchFamily="34" charset="0"/>
              </a:rPr>
              <a:t> – light is partially blocked by Earth</a:t>
            </a:r>
          </a:p>
          <a:p>
            <a:r>
              <a:rPr lang="en-US" sz="2800" i="1" u="sng" dirty="0" smtClean="0">
                <a:latin typeface="Gill Sans MT" pitchFamily="34" charset="0"/>
              </a:rPr>
              <a:t>Umbra</a:t>
            </a:r>
            <a:r>
              <a:rPr lang="en-US" sz="2800" dirty="0" smtClean="0">
                <a:latin typeface="Gill Sans MT" pitchFamily="34" charset="0"/>
              </a:rPr>
              <a:t> – light is completely blocked by Earth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pitchFamily="34" charset="0"/>
              </a:rPr>
              <a:t>Solar Eclipses</a:t>
            </a:r>
          </a:p>
        </p:txBody>
      </p:sp>
      <p:pic>
        <p:nvPicPr>
          <p:cNvPr id="20494" name="Picture 14" descr="partial solar eclip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05000"/>
            <a:ext cx="2817812" cy="1981200"/>
          </a:xfrm>
          <a:noFill/>
          <a:ln/>
        </p:spPr>
      </p:pic>
      <p:pic>
        <p:nvPicPr>
          <p:cNvPr id="20491" name="Picture 11" descr="solar eclip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57400"/>
            <a:ext cx="4724400" cy="1828800"/>
          </a:xfrm>
          <a:noFill/>
          <a:ln/>
        </p:spPr>
      </p:pic>
      <p:sp>
        <p:nvSpPr>
          <p:cNvPr id="20493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4038600"/>
            <a:ext cx="7772400" cy="1981200"/>
          </a:xfrm>
        </p:spPr>
        <p:txBody>
          <a:bodyPr/>
          <a:lstStyle/>
          <a:p>
            <a:r>
              <a:rPr lang="en-US" sz="2800" dirty="0">
                <a:latin typeface="Gill Sans MT" pitchFamily="34" charset="0"/>
              </a:rPr>
              <a:t>Occurs when sun is blocked by the </a:t>
            </a:r>
            <a:r>
              <a:rPr lang="en-US" sz="2800" dirty="0" smtClean="0">
                <a:latin typeface="Gill Sans MT" pitchFamily="34" charset="0"/>
              </a:rPr>
              <a:t>moon</a:t>
            </a:r>
          </a:p>
          <a:p>
            <a:pPr lvl="1"/>
            <a:r>
              <a:rPr lang="en-US" sz="2400" dirty="0" smtClean="0">
                <a:latin typeface="Gill Sans MT" pitchFamily="34" charset="0"/>
              </a:rPr>
              <a:t>Sun, moon, Earth</a:t>
            </a:r>
            <a:endParaRPr lang="en-US" sz="2400" dirty="0">
              <a:latin typeface="Gill Sans MT" pitchFamily="34" charset="0"/>
            </a:endParaRPr>
          </a:p>
          <a:p>
            <a:r>
              <a:rPr lang="en-US" sz="2800" dirty="0">
                <a:latin typeface="Gill Sans MT" pitchFamily="34" charset="0"/>
              </a:rPr>
              <a:t>If the moon is partially blocking the sun, a partial solar eclipse will occur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Expanding Universe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267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1929 – Edwin Hubble found that the universe is expanding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Estimated distances, relative brightness, Doppler red shifts</a:t>
            </a:r>
          </a:p>
        </p:txBody>
      </p:sp>
      <p:pic>
        <p:nvPicPr>
          <p:cNvPr id="26628" name="Picture 4" descr="expanding unive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66925"/>
            <a:ext cx="4181475" cy="4181475"/>
          </a:xfr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066800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4000" dirty="0"/>
              <a:t>Dimmer galaxies had greater red shifts </a:t>
            </a:r>
            <a:r>
              <a:rPr lang="en-US" sz="4000" dirty="0">
                <a:sym typeface="Wingdings" pitchFamily="2" charset="2"/>
              </a:rPr>
              <a:t> farthest from </a:t>
            </a:r>
            <a:r>
              <a:rPr lang="en-US" sz="4000" dirty="0" smtClean="0">
                <a:sym typeface="Wingdings" pitchFamily="2" charset="2"/>
              </a:rPr>
              <a:t>Earth and moving faster </a:t>
            </a:r>
          </a:p>
          <a:p>
            <a:pPr lvl="1"/>
            <a:endParaRPr lang="en-US" sz="4000" dirty="0">
              <a:sym typeface="Wingdings" pitchFamily="2" charset="2"/>
            </a:endParaRPr>
          </a:p>
          <a:p>
            <a:pPr lvl="1"/>
            <a:r>
              <a:rPr lang="en-US" sz="4000" i="1" u="sng" dirty="0" smtClean="0">
                <a:sym typeface="Wingdings" pitchFamily="2" charset="2"/>
              </a:rPr>
              <a:t>Hubble’s Law</a:t>
            </a:r>
            <a:r>
              <a:rPr lang="en-US" sz="4000" dirty="0" smtClean="0">
                <a:sym typeface="Wingdings" pitchFamily="2" charset="2"/>
              </a:rPr>
              <a:t>:  the </a:t>
            </a:r>
            <a:r>
              <a:rPr lang="en-US" sz="4000" dirty="0">
                <a:sym typeface="Wingdings" pitchFamily="2" charset="2"/>
              </a:rPr>
              <a:t>more distant the </a:t>
            </a:r>
            <a:r>
              <a:rPr lang="en-US" sz="4000" dirty="0" smtClean="0">
                <a:sym typeface="Wingdings" pitchFamily="2" charset="2"/>
              </a:rPr>
              <a:t>galaxy, the </a:t>
            </a:r>
            <a:r>
              <a:rPr lang="en-US" sz="4000" dirty="0">
                <a:sym typeface="Wingdings" pitchFamily="2" charset="2"/>
              </a:rPr>
              <a:t>greater </a:t>
            </a:r>
            <a:r>
              <a:rPr lang="en-US" sz="4000" dirty="0" smtClean="0">
                <a:sym typeface="Wingdings" pitchFamily="2" charset="2"/>
              </a:rPr>
              <a:t>the red shift- they </a:t>
            </a:r>
            <a:r>
              <a:rPr lang="en-US" sz="4000" dirty="0">
                <a:sym typeface="Wingdings" pitchFamily="2" charset="2"/>
              </a:rPr>
              <a:t>are moving away at faster speeds.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itannic Bold" pitchFamily="34" charset="0"/>
              </a:rPr>
              <a:t>Light: </a:t>
            </a: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>Electromagnetic </a:t>
            </a:r>
            <a:r>
              <a:rPr lang="en-US" dirty="0">
                <a:latin typeface="Britannic Bold" pitchFamily="34" charset="0"/>
              </a:rPr>
              <a:t>spectrum</a:t>
            </a:r>
            <a:br>
              <a:rPr lang="en-US" dirty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>&amp; Doppler Shift</a:t>
            </a:r>
          </a:p>
        </p:txBody>
      </p:sp>
      <p:pic>
        <p:nvPicPr>
          <p:cNvPr id="2053" name="Picture 5" descr="pri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2362200" cy="2149475"/>
          </a:xfrm>
          <a:prstGeom prst="rect">
            <a:avLst/>
          </a:prstGeom>
          <a:noFill/>
        </p:spPr>
      </p:pic>
      <p:pic>
        <p:nvPicPr>
          <p:cNvPr id="2057" name="Picture 9" descr="GP42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524000"/>
            <a:ext cx="2133600" cy="2133600"/>
          </a:xfrm>
          <a:prstGeom prst="rect">
            <a:avLst/>
          </a:prstGeom>
          <a:noFill/>
        </p:spPr>
      </p:pic>
      <p:pic>
        <p:nvPicPr>
          <p:cNvPr id="2059" name="Picture 11" descr="Ultraviole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219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Electromagnetic Spectrum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34975" y="5810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6154" name="Picture 10" descr="em_spectrum"/>
          <p:cNvPicPr>
            <a:picLocks noChangeAspect="1" noChangeArrowheads="1"/>
          </p:cNvPicPr>
          <p:nvPr/>
        </p:nvPicPr>
        <p:blipFill>
          <a:blip r:embed="rId2" cstate="print"/>
          <a:srcRect b="3342"/>
          <a:stretch>
            <a:fillRect/>
          </a:stretch>
        </p:blipFill>
        <p:spPr bwMode="auto">
          <a:xfrm>
            <a:off x="1143000" y="2590800"/>
            <a:ext cx="6858000" cy="3581400"/>
          </a:xfrm>
          <a:prstGeom prst="rect">
            <a:avLst/>
          </a:prstGeom>
          <a:noFill/>
        </p:spPr>
      </p:pic>
      <p:pic>
        <p:nvPicPr>
          <p:cNvPr id="6156" name="Picture 12" descr="radi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1200150" cy="1200150"/>
          </a:xfrm>
          <a:prstGeom prst="rect">
            <a:avLst/>
          </a:prstGeom>
          <a:noFill/>
        </p:spPr>
      </p:pic>
      <p:pic>
        <p:nvPicPr>
          <p:cNvPr id="6158" name="Picture 14" descr="Xray_normal_hand_P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219200"/>
            <a:ext cx="1019175" cy="1352550"/>
          </a:xfrm>
          <a:prstGeom prst="rect">
            <a:avLst/>
          </a:prstGeom>
          <a:noFill/>
        </p:spPr>
      </p:pic>
      <p:pic>
        <p:nvPicPr>
          <p:cNvPr id="6160" name="Picture 16" descr="sunscreen_blocku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219200"/>
            <a:ext cx="676275" cy="1276350"/>
          </a:xfrm>
          <a:prstGeom prst="rect">
            <a:avLst/>
          </a:prstGeom>
          <a:noFill/>
        </p:spPr>
      </p:pic>
      <p:pic>
        <p:nvPicPr>
          <p:cNvPr id="6162" name="Picture 18" descr="tvix_remote_control_4000_4100_5100_65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6666" r="33333"/>
          <a:stretch>
            <a:fillRect/>
          </a:stretch>
        </p:blipFill>
        <p:spPr bwMode="auto">
          <a:xfrm>
            <a:off x="5181600" y="1143000"/>
            <a:ext cx="549275" cy="1371600"/>
          </a:xfrm>
          <a:prstGeom prst="rect">
            <a:avLst/>
          </a:prstGeom>
          <a:noFill/>
        </p:spPr>
      </p:pic>
      <p:pic>
        <p:nvPicPr>
          <p:cNvPr id="6164" name="Picture 20" descr="litup4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1676400"/>
            <a:ext cx="838200" cy="676275"/>
          </a:xfrm>
          <a:prstGeom prst="rect">
            <a:avLst/>
          </a:prstGeom>
          <a:noFill/>
        </p:spPr>
      </p:pic>
      <p:pic>
        <p:nvPicPr>
          <p:cNvPr id="6166" name="Picture 22" descr="gg_microwav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1200" y="1676400"/>
            <a:ext cx="609600" cy="603250"/>
          </a:xfrm>
          <a:prstGeom prst="rect">
            <a:avLst/>
          </a:prstGeom>
          <a:noFill/>
        </p:spPr>
      </p:pic>
      <p:pic>
        <p:nvPicPr>
          <p:cNvPr id="6168" name="Picture 24" descr="Asus_internet_radio-704787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29400" y="1371600"/>
            <a:ext cx="110490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charset="0"/>
              </a:rPr>
              <a:t>Cosmic Speed Limit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Speed of light = 300,000 km/s</a:t>
            </a:r>
          </a:p>
          <a:p>
            <a:r>
              <a:rPr lang="en-US" sz="3600"/>
              <a:t>Light-year = the distance light travels in one year = 9,500,000,000,000 km</a:t>
            </a:r>
          </a:p>
          <a:p>
            <a:endParaRPr lang="en-US" sz="3600"/>
          </a:p>
          <a:p>
            <a:r>
              <a:rPr lang="en-US" sz="3600"/>
              <a:t>The 2</a:t>
            </a:r>
            <a:r>
              <a:rPr lang="en-US" sz="3600" baseline="30000"/>
              <a:t>nd</a:t>
            </a:r>
            <a:r>
              <a:rPr lang="en-US" sz="3600"/>
              <a:t> nearest star is 4.3 light years away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Arial" charset="0"/>
              </a:rPr>
              <a:t>Spectrum: light separated into component wavelengths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44531" r="19792" b="37500"/>
          <a:stretch>
            <a:fillRect/>
          </a:stretch>
        </p:blipFill>
        <p:spPr bwMode="auto">
          <a:xfrm>
            <a:off x="1295400" y="1676400"/>
            <a:ext cx="647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739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Droplets of water, diffraction grating, and spectroscopes all act like a </a:t>
            </a:r>
            <a:r>
              <a:rPr lang="en-US" sz="3200" b="1"/>
              <a:t>PRISM</a:t>
            </a:r>
            <a:r>
              <a:rPr lang="en-US" sz="3200"/>
              <a:t> to separate different wavelengths (colors) of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Incandescence: glowing from </a:t>
            </a:r>
            <a:r>
              <a:rPr lang="en-US" i="1">
                <a:latin typeface="Arial" charset="0"/>
              </a:rPr>
              <a:t>heat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3400" dirty="0">
                <a:solidFill>
                  <a:srgbClr val="0000FF"/>
                </a:solidFill>
              </a:rPr>
              <a:t>Blue = hottest			</a:t>
            </a:r>
            <a:r>
              <a:rPr lang="en-US" sz="3400" dirty="0" smtClean="0">
                <a:solidFill>
                  <a:srgbClr val="FF5050"/>
                </a:solidFill>
              </a:rPr>
              <a:t>Red=coolest</a:t>
            </a:r>
            <a:endParaRPr lang="en-US" sz="3400" dirty="0">
              <a:solidFill>
                <a:srgbClr val="0000FF"/>
              </a:solidFill>
            </a:endParaRPr>
          </a:p>
        </p:txBody>
      </p:sp>
      <p:pic>
        <p:nvPicPr>
          <p:cNvPr id="11269" name="Picture 5" descr="heavy_duty_incandesc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1103313" cy="1828800"/>
          </a:xfrm>
          <a:prstGeom prst="rect">
            <a:avLst/>
          </a:prstGeom>
          <a:noFill/>
        </p:spPr>
      </p:pic>
      <p:pic>
        <p:nvPicPr>
          <p:cNvPr id="11271" name="Picture 7" descr="HawaiiVolc1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29000"/>
            <a:ext cx="2286000" cy="1524000"/>
          </a:xfrm>
          <a:prstGeom prst="rect">
            <a:avLst/>
          </a:prstGeom>
          <a:noFill/>
        </p:spPr>
      </p:pic>
      <p:pic>
        <p:nvPicPr>
          <p:cNvPr id="11273" name="Picture 9" descr="hot-iron-for-we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05200"/>
            <a:ext cx="2438400" cy="1625600"/>
          </a:xfrm>
          <a:prstGeom prst="rect">
            <a:avLst/>
          </a:prstGeom>
          <a:noFill/>
        </p:spPr>
      </p:pic>
      <p:pic>
        <p:nvPicPr>
          <p:cNvPr id="11275" name="Picture 11" descr="sun-soho011905-1919z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1752600"/>
            <a:ext cx="1143000" cy="1143000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1279" name="Picture 15" descr="Electric Hob,Burner,Glowing,Red,Fuel and Power Generation,Cooking,Heat,Burning,Efficiency,Electricity,Stove,Cook Top,Commercial Kitchen,Domestic Kitchen,Appliance,Spir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581400"/>
            <a:ext cx="1752600" cy="1314450"/>
          </a:xfrm>
          <a:prstGeom prst="rect">
            <a:avLst/>
          </a:prstGeom>
          <a:noFill/>
        </p:spPr>
      </p:pic>
      <p:pic>
        <p:nvPicPr>
          <p:cNvPr id="11281" name="Picture 17" descr="Close_up_of_orange_and_black_coal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1600200"/>
            <a:ext cx="2743200" cy="1800225"/>
          </a:xfrm>
          <a:prstGeom prst="rect">
            <a:avLst/>
          </a:prstGeom>
          <a:noFill/>
        </p:spPr>
      </p:pic>
      <p:pic>
        <p:nvPicPr>
          <p:cNvPr id="11283" name="Picture 19" descr="blow-torch_0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1676400"/>
            <a:ext cx="2133600" cy="1560513"/>
          </a:xfrm>
          <a:prstGeom prst="rect">
            <a:avLst/>
          </a:prstGeom>
          <a:noFill/>
        </p:spPr>
      </p:pic>
      <p:pic>
        <p:nvPicPr>
          <p:cNvPr id="11285" name="Picture 21" descr="rigel-z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3429000"/>
            <a:ext cx="91598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spectra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6271" t="26176" r="14680" b="24750"/>
          <a:stretch>
            <a:fillRect/>
          </a:stretch>
        </p:blipFill>
        <p:spPr>
          <a:xfrm>
            <a:off x="762000" y="1524000"/>
            <a:ext cx="4800600" cy="4530725"/>
          </a:xfrm>
          <a:noFill/>
          <a:ln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62600" y="1981200"/>
            <a:ext cx="32766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Sunlight, light bulbs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Sunlight that has traveled through our atmosphere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Hot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charset="0"/>
              </a:rPr>
              <a:t>Doppler Effect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226" t="35185" r="11087" b="40741"/>
          <a:stretch>
            <a:fillRect/>
          </a:stretch>
        </p:blipFill>
        <p:spPr>
          <a:xfrm>
            <a:off x="381000" y="1447800"/>
            <a:ext cx="5715000" cy="3829050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0" y="1524000"/>
            <a:ext cx="29718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Pitch: higher</a:t>
            </a:r>
          </a:p>
          <a:p>
            <a:pPr>
              <a:spcBef>
                <a:spcPct val="50000"/>
              </a:spcBef>
            </a:pPr>
            <a:r>
              <a:rPr lang="en-US" sz="3200"/>
              <a:t>Light: bluer</a:t>
            </a:r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r>
              <a:rPr lang="en-US" sz="3200"/>
              <a:t>Pitch: Lower</a:t>
            </a:r>
          </a:p>
          <a:p>
            <a:pPr>
              <a:spcBef>
                <a:spcPct val="50000"/>
              </a:spcBef>
            </a:pPr>
            <a:r>
              <a:rPr lang="en-US" sz="3200"/>
              <a:t>Light: redder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1334</TotalTime>
  <Words>705</Words>
  <Application>Microsoft Office PowerPoint</Application>
  <PresentationFormat>On-screen Show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Cosmic Size</vt:lpstr>
      <vt:lpstr>Galaxies and Stars</vt:lpstr>
      <vt:lpstr>Light:  Electromagnetic spectrum &amp; Doppler Shift</vt:lpstr>
      <vt:lpstr>The Electromagnetic Spectrum</vt:lpstr>
      <vt:lpstr>Cosmic Speed Limit</vt:lpstr>
      <vt:lpstr>Spectrum: light separated into component wavelengths</vt:lpstr>
      <vt:lpstr>Incandescence: glowing from heat</vt:lpstr>
      <vt:lpstr>Types of spectra</vt:lpstr>
      <vt:lpstr>Doppler Effect</vt:lpstr>
      <vt:lpstr>Doppler shifts from stars</vt:lpstr>
      <vt:lpstr>Big Bang Theory</vt:lpstr>
      <vt:lpstr>Slide 12</vt:lpstr>
      <vt:lpstr>Support for the Big Bang Theory</vt:lpstr>
      <vt:lpstr>Cosmic Background Radiation (CBR)</vt:lpstr>
      <vt:lpstr>Nebula</vt:lpstr>
      <vt:lpstr>Nebular Hypothesis</vt:lpstr>
      <vt:lpstr>Nebular Hypothesis (cont’d)</vt:lpstr>
      <vt:lpstr>Kepler’s Laws</vt:lpstr>
      <vt:lpstr>Earth’s Motions</vt:lpstr>
      <vt:lpstr>Earth’s Motions (cont’d)</vt:lpstr>
      <vt:lpstr>Earth’s Motions (cont’d)</vt:lpstr>
      <vt:lpstr>Earth’s Seasons</vt:lpstr>
      <vt:lpstr>Earth-Moon Motions</vt:lpstr>
      <vt:lpstr>Lunar Eclipses</vt:lpstr>
      <vt:lpstr>Solar Eclipses</vt:lpstr>
      <vt:lpstr>The Expanding Universe</vt:lpstr>
      <vt:lpstr>Slide 27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Bang Theory</dc:title>
  <dc:creator>mark.romano</dc:creator>
  <cp:lastModifiedBy>pete</cp:lastModifiedBy>
  <cp:revision>98</cp:revision>
  <dcterms:created xsi:type="dcterms:W3CDTF">2012-06-07T13:52:27Z</dcterms:created>
  <dcterms:modified xsi:type="dcterms:W3CDTF">2013-09-12T11:56:22Z</dcterms:modified>
</cp:coreProperties>
</file>