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8" r:id="rId2"/>
    <p:sldMasterId id="2147483760" r:id="rId3"/>
    <p:sldMasterId id="2147483772" r:id="rId4"/>
    <p:sldMasterId id="2147483789" r:id="rId5"/>
    <p:sldMasterId id="2147483801" r:id="rId6"/>
    <p:sldMasterId id="2147483813" r:id="rId7"/>
    <p:sldMasterId id="2147483825" r:id="rId8"/>
  </p:sldMasterIdLst>
  <p:notesMasterIdLst>
    <p:notesMasterId r:id="rId65"/>
  </p:notesMasterIdLst>
  <p:sldIdLst>
    <p:sldId id="349" r:id="rId9"/>
    <p:sldId id="352" r:id="rId10"/>
    <p:sldId id="259" r:id="rId11"/>
    <p:sldId id="264" r:id="rId12"/>
    <p:sldId id="353" r:id="rId13"/>
    <p:sldId id="364" r:id="rId14"/>
    <p:sldId id="354" r:id="rId15"/>
    <p:sldId id="355" r:id="rId16"/>
    <p:sldId id="362" r:id="rId17"/>
    <p:sldId id="358" r:id="rId18"/>
    <p:sldId id="357" r:id="rId19"/>
    <p:sldId id="359" r:id="rId20"/>
    <p:sldId id="360" r:id="rId21"/>
    <p:sldId id="356" r:id="rId22"/>
    <p:sldId id="361" r:id="rId23"/>
    <p:sldId id="290" r:id="rId24"/>
    <p:sldId id="366" r:id="rId25"/>
    <p:sldId id="287" r:id="rId26"/>
    <p:sldId id="367" r:id="rId27"/>
    <p:sldId id="368" r:id="rId28"/>
    <p:sldId id="369" r:id="rId29"/>
    <p:sldId id="370" r:id="rId30"/>
    <p:sldId id="371" r:id="rId31"/>
    <p:sldId id="272" r:id="rId32"/>
    <p:sldId id="273" r:id="rId33"/>
    <p:sldId id="274" r:id="rId34"/>
    <p:sldId id="277" r:id="rId35"/>
    <p:sldId id="279" r:id="rId36"/>
    <p:sldId id="266" r:id="rId37"/>
    <p:sldId id="267" r:id="rId38"/>
    <p:sldId id="269" r:id="rId39"/>
    <p:sldId id="296" r:id="rId40"/>
    <p:sldId id="326" r:id="rId41"/>
    <p:sldId id="328" r:id="rId42"/>
    <p:sldId id="329" r:id="rId43"/>
    <p:sldId id="297" r:id="rId44"/>
    <p:sldId id="298" r:id="rId45"/>
    <p:sldId id="299" r:id="rId46"/>
    <p:sldId id="300" r:id="rId47"/>
    <p:sldId id="301" r:id="rId48"/>
    <p:sldId id="321" r:id="rId49"/>
    <p:sldId id="302" r:id="rId50"/>
    <p:sldId id="303" r:id="rId51"/>
    <p:sldId id="304" r:id="rId52"/>
    <p:sldId id="305" r:id="rId53"/>
    <p:sldId id="306" r:id="rId54"/>
    <p:sldId id="308" r:id="rId55"/>
    <p:sldId id="309" r:id="rId56"/>
    <p:sldId id="313" r:id="rId57"/>
    <p:sldId id="314" r:id="rId58"/>
    <p:sldId id="315" r:id="rId59"/>
    <p:sldId id="316" r:id="rId60"/>
    <p:sldId id="317" r:id="rId61"/>
    <p:sldId id="350" r:id="rId62"/>
    <p:sldId id="351" r:id="rId63"/>
    <p:sldId id="365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794F9-93B4-4A1F-AF71-368989DA0B76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14ED-9F45-49D6-9518-A13CD7D73A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4CFAC-5C4E-4B65-8748-6071AFFCFF5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20CE-12B5-422E-AFBB-448A1EB1FFED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854687-EC01-46A4-AB94-2087B31CF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C359-9CDE-4CBB-B920-38515EE55371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F33B-942C-4E35-BC5A-02D0F1A7A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D55C-6115-4F4B-89B4-1C98ECCDFD12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6441-7E83-44CE-8F99-6B0706A08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88DE-1C32-4F80-9401-41362FAE807D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652C-8042-4935-BD5A-FA09A9F91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25DC-3471-406C-AA6D-CBAABDC6C3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30B2-7B72-445B-A5A0-0AD891BE0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2D1B-3A9C-43C7-89A2-5EC97CB501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6B7B-0B06-4F1F-838C-F836B50584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D10-70A2-46E1-86EC-186A95262C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8318-4B4C-4120-BB9A-919DE39F67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8CE7-4B6D-45C2-BF5E-012EAE5261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E881-0E2A-4F9B-9658-3CEEC44A745E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F215-4760-47F6-800C-5F9D90386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3E34-812D-4099-8338-6E961A436E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035-1566-44DA-94F0-38728C0EEA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7CA4-1A96-4A86-BCA2-B589199A19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5FE3-CF2A-4790-B258-53BADF4AD2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25DC-3471-406C-AA6D-CBAABDC6C3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30B2-7B72-445B-A5A0-0AD891BE0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2D1B-3A9C-43C7-89A2-5EC97CB501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6B7B-0B06-4F1F-838C-F836B50584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D10-70A2-46E1-86EC-186A95262C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8318-4B4C-4120-BB9A-919DE39F67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B405-54A4-475E-B483-FD2828B9CCB9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8F80-9BEF-4523-8A20-5D3872380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8CE7-4B6D-45C2-BF5E-012EAE5261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3E34-812D-4099-8338-6E961A436E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035-1566-44DA-94F0-38728C0EEA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7CA4-1A96-4A86-BCA2-B589199A19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5FE3-CF2A-4790-B258-53BADF4AD2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B729C-506C-4BAD-A0A5-D549258DC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EA7C-1CE1-4AF0-97CA-9A6C291686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6383-7F94-4546-833F-76027A400E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13A0-8D2B-430D-B717-85B6D75D2E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9747-0024-4D7A-80D4-1C9C2A6480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2BD1-7486-4399-AE96-5A123856F43F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D8AB-472A-4306-A4D2-DB9CFCA10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E879-4E0D-4A3E-AADE-8D35DEED9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E085-5A45-42CF-AAE8-B3718FC44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2BF-3C8E-4E7C-8B84-EAE4576EF3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9687-DBDB-4E0E-82D0-C4D6F5114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D043-DE17-4C06-B708-B989D3AB3A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586B-3853-4B9D-8A08-9C8276AD9F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A1AE-0AB4-4170-AB32-F9CB8B0A2E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03E4-75A6-4BC9-9512-EDE06D5BFE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FBD6-1EB1-45CC-852C-595DDC414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E2895-19D0-4B3C-A3E6-33ADBD82A2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108B8-54C6-40EA-B36F-B74CE64BE545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54CEA2-071F-4AA2-B73E-465F9B3A9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44EB-AA60-4EDA-8E5B-408B82980A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FD62-E1F1-4390-9CB6-DE0BA92746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C3E6-FBA2-4D07-B330-A84C1E70F1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86E9-B7E3-4213-93E6-68377BEDF2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AAD2D-47D6-4007-A6D0-7463432032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43D5-A977-4E5D-9B0D-FA8DAC2683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2577-21D3-4EC4-87E5-3ECD25F340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E6F4-5429-49FB-8825-89F371FEA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5328-6B51-4DB0-9363-A9D6B9BB5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70BD-7492-4574-9A46-CF44CADE03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C2E0-226A-4C5B-A522-875D31035345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3DD6-98AF-4087-922D-7427449BB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52DA-FFE0-42C3-B6B5-D3771B92C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5D29-F560-423F-85E2-EC1917C5FC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5446-6866-48C5-A46E-07B1C3577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757A-2F23-4104-9BC4-D8638897C8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8696-D30F-4855-A64C-F9840F8F77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CE24-76B7-446E-8466-6369EDEED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4583-B72B-40EE-8830-A7C08348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F9E8-2CCD-4A21-84C1-889BA0FC7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3DE-2C1F-437E-A78D-ACE428488B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997D-5527-4070-9048-769EAE78A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066F-C915-4FBD-86EA-2C8A699704C7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7C97-EB57-4057-891F-C7914A9BF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F734-E802-4633-8528-BFC390A20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226C-DE75-4916-A0AC-19466225DA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FAC9-839A-46C4-907B-D4A04AE7F6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5446-6866-48C5-A46E-07B1C3577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757A-2F23-4104-9BC4-D8638897C8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8696-D30F-4855-A64C-F9840F8F77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CE24-76B7-446E-8466-6369EDEED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4583-B72B-40EE-8830-A7C08348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F9E8-2CCD-4A21-84C1-889BA0FC7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3DE-2C1F-437E-A78D-ACE428488B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07B0-40FD-47CD-96B8-4DEA07B98461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C7DC-9373-4DBE-AE27-ED99CDFFDE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997D-5527-4070-9048-769EAE78A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F734-E802-4633-8528-BFC390A20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226C-DE75-4916-A0AC-19466225DA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FAC9-839A-46C4-907B-D4A04AE7F6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5446-6866-48C5-A46E-07B1C3577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757A-2F23-4104-9BC4-D8638897C8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8696-D30F-4855-A64C-F9840F8F77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CE24-76B7-446E-8466-6369EDEED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4583-B72B-40EE-8830-A7C08348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F9E8-2CCD-4A21-84C1-889BA0FC7A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4720-2B78-41A3-8477-7D858285ECDB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2CF4-1CF1-42AF-900A-BAB9ACF02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3DE-2C1F-437E-A78D-ACE428488B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997D-5527-4070-9048-769EAE78A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F734-E802-4633-8528-BFC390A20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226C-DE75-4916-A0AC-19466225DA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FAC9-839A-46C4-907B-D4A04AE7F6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8015915-555D-40D0-9829-2F24F15AD63A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A6EDF28-28CE-45CC-9E83-EF383359C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6" r:id="rId5"/>
    <p:sldLayoutId id="2147483747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fld id="{AD392B95-1425-4965-8721-CFED86A2249F}" type="slidenum">
              <a:rPr lang="en-US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fld id="{AD392B95-1425-4965-8721-CFED86A2249F}" type="slidenum">
              <a:rPr lang="en-US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9B2722-F241-4F2D-A31E-8142186000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1E97BC91-2A94-40AF-BD13-52362DB70B7E}" type="slidenum">
              <a:rPr lang="en-US">
                <a:solidFill>
                  <a:srgbClr val="FFFFFF"/>
                </a:solidFill>
                <a:latin typeface="Times New Roman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FE30589D-5231-4FA2-B8BB-F1BBA8827AB6}" type="slidenum">
              <a:rPr lang="en-US">
                <a:solidFill>
                  <a:srgbClr val="FFFFFF"/>
                </a:solidFill>
                <a:latin typeface="Times New Roman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FE30589D-5231-4FA2-B8BB-F1BBA8827AB6}" type="slidenum">
              <a:rPr lang="en-US">
                <a:solidFill>
                  <a:srgbClr val="FFFFFF"/>
                </a:solidFill>
                <a:latin typeface="Times New Roman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0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FE30589D-5231-4FA2-B8BB-F1BBA8827AB6}" type="slidenum">
              <a:rPr lang="en-US">
                <a:solidFill>
                  <a:srgbClr val="FFFFFF"/>
                </a:solidFill>
                <a:latin typeface="Times New Roman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n.wikipedia.org/wiki/File:Hurricane_Katrina_August_28_2005_NAS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hyperlink" Target="http://upload.wikimedia.org/wikipedia/commons/a/a4/Hurricane_Katrina_August_28_2005_NASA.jp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aernarfonairport.co.uk/Sites/Learn%20To%20Fly/IMAGES/Meteor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6858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Meteorology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657600"/>
          <a:ext cx="8001000" cy="1651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00500"/>
                <a:gridCol w="40005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Weather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Climate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Atmosphere</a:t>
                      </a:r>
                      <a:r>
                        <a:rPr lang="en-US" sz="2400" baseline="0" dirty="0" smtClean="0"/>
                        <a:t> conditions in a </a:t>
                      </a:r>
                      <a:r>
                        <a:rPr lang="en-US" sz="2400" b="1" u="sng" baseline="0" dirty="0" smtClean="0"/>
                        <a:t>short</a:t>
                      </a:r>
                      <a:r>
                        <a:rPr lang="en-US" sz="2400" baseline="0" dirty="0" smtClean="0"/>
                        <a:t> period of time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Atmosphere conditions over 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u="sng" baseline="0" dirty="0" smtClean="0"/>
                        <a:t>long</a:t>
                      </a:r>
                      <a:r>
                        <a:rPr lang="en-US" sz="2400" baseline="0" dirty="0" smtClean="0"/>
                        <a:t> period of time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constantly</a:t>
                      </a:r>
                      <a:r>
                        <a:rPr lang="en-US" baseline="0" dirty="0" smtClean="0"/>
                        <a:t> changing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generalized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2209800"/>
            <a:ext cx="41216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study of atmosphere &amp; weather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i="1" dirty="0" smtClean="0">
                <a:cs typeface="Times New Roman" pitchFamily="18" charset="0"/>
              </a:rPr>
              <a:t>Cyclones &amp; anticyclones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4000" u="sng" dirty="0" smtClean="0">
                <a:solidFill>
                  <a:schemeClr val="tx2"/>
                </a:solidFill>
                <a:cs typeface="Times New Roman" pitchFamily="18" charset="0"/>
              </a:rPr>
              <a:t>Anticyclone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Center of HIGH pressure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” in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BLUE</a:t>
            </a:r>
            <a:r>
              <a:rPr lang="en-US" sz="3600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Pressure </a:t>
            </a:r>
            <a:r>
              <a:rPr lang="en-US" sz="3600" u="sng" dirty="0" smtClean="0">
                <a:cs typeface="Times New Roman" pitchFamily="18" charset="0"/>
              </a:rPr>
              <a:t>increases</a:t>
            </a:r>
            <a:r>
              <a:rPr lang="en-US" sz="3600" dirty="0" smtClean="0">
                <a:cs typeface="Times New Roman" pitchFamily="18" charset="0"/>
              </a:rPr>
              <a:t> toward the center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Winds associated with an anticyclone:</a:t>
            </a:r>
          </a:p>
          <a:p>
            <a:pPr lvl="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Outward (</a:t>
            </a:r>
            <a:r>
              <a:rPr lang="en-US" sz="3200" i="1" dirty="0" smtClean="0">
                <a:cs typeface="Times New Roman" pitchFamily="18" charset="0"/>
              </a:rPr>
              <a:t>divergence</a:t>
            </a:r>
            <a:r>
              <a:rPr lang="en-US" sz="3200" dirty="0" smtClean="0">
                <a:cs typeface="Times New Roman" pitchFamily="18" charset="0"/>
              </a:rPr>
              <a:t>) </a:t>
            </a:r>
          </a:p>
          <a:p>
            <a:pPr lvl="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C.W. = Clockwise (opposite in the Southern Hemisphere)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Associated with subsiding (</a:t>
            </a:r>
            <a:r>
              <a:rPr lang="en-US" sz="3200" i="1" dirty="0" smtClean="0">
                <a:cs typeface="Times New Roman" pitchFamily="18" charset="0"/>
              </a:rPr>
              <a:t>sinking</a:t>
            </a:r>
            <a:r>
              <a:rPr lang="en-US" sz="3600" dirty="0" smtClean="0">
                <a:cs typeface="Times New Roman" pitchFamily="18" charset="0"/>
              </a:rPr>
              <a:t>) air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Usually bring "fair" (</a:t>
            </a:r>
            <a:r>
              <a:rPr lang="en-US" i="1" dirty="0" smtClean="0">
                <a:cs typeface="Times New Roman" pitchFamily="18" charset="0"/>
              </a:rPr>
              <a:t>clear</a:t>
            </a:r>
            <a:r>
              <a:rPr lang="en-US" sz="3600" dirty="0" smtClean="0">
                <a:cs typeface="Times New Roman" pitchFamily="18" charset="0"/>
              </a:rPr>
              <a:t>) weather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sz="3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i="1" dirty="0" smtClean="0">
                <a:cs typeface="Times New Roman" pitchFamily="18" charset="0"/>
              </a:rPr>
              <a:t>Cyclones &amp; anticyclones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4000" u="sng" dirty="0" smtClean="0">
                <a:solidFill>
                  <a:schemeClr val="tx2"/>
                </a:solidFill>
                <a:cs typeface="Times New Roman" pitchFamily="18" charset="0"/>
              </a:rPr>
              <a:t>Cyclone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Center of LOW pressure (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dirty="0" smtClean="0">
                <a:cs typeface="Times New Roman" pitchFamily="18" charset="0"/>
              </a:rPr>
              <a:t>” in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RED</a:t>
            </a:r>
            <a:r>
              <a:rPr lang="en-US" sz="3600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Pressure </a:t>
            </a:r>
            <a:r>
              <a:rPr lang="en-US" sz="3600" u="sng" dirty="0" smtClean="0">
                <a:cs typeface="Times New Roman" pitchFamily="18" charset="0"/>
              </a:rPr>
              <a:t>decreases</a:t>
            </a:r>
            <a:r>
              <a:rPr lang="en-US" sz="3600" dirty="0" smtClean="0">
                <a:cs typeface="Times New Roman" pitchFamily="18" charset="0"/>
              </a:rPr>
              <a:t> toward the center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600" dirty="0" smtClean="0">
                <a:cs typeface="Times New Roman" pitchFamily="18" charset="0"/>
              </a:rPr>
              <a:t>Winds associated with a cyclone:</a:t>
            </a:r>
          </a:p>
          <a:p>
            <a:pPr lvl="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Inward (</a:t>
            </a:r>
            <a:r>
              <a:rPr lang="en-US" sz="3200" i="1" dirty="0" smtClean="0">
                <a:cs typeface="Times New Roman" pitchFamily="18" charset="0"/>
              </a:rPr>
              <a:t>convergence</a:t>
            </a:r>
            <a:r>
              <a:rPr lang="en-US" sz="3200" dirty="0" smtClean="0">
                <a:cs typeface="Times New Roman" pitchFamily="18" charset="0"/>
              </a:rPr>
              <a:t>)</a:t>
            </a:r>
          </a:p>
          <a:p>
            <a:pPr lvl="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C.C.W. = Counterclockwise (opposite in the Southern Hemisphere)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4000" dirty="0" smtClean="0">
                <a:cs typeface="Times New Roman" pitchFamily="18" charset="0"/>
              </a:rPr>
              <a:t>Associated with rising air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sz="4000" dirty="0" smtClean="0">
                <a:cs typeface="Times New Roman" pitchFamily="18" charset="0"/>
              </a:rPr>
              <a:t>Bring clouds &amp; precipitation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endParaRPr lang="en-US" sz="40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b="1" i="1" dirty="0" smtClean="0"/>
              <a:t>Airflow of cyclones &amp; anticyclones</a:t>
            </a:r>
          </a:p>
        </p:txBody>
      </p:sp>
      <p:pic>
        <p:nvPicPr>
          <p:cNvPr id="5123" name="Picture 4" descr="FG1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762000"/>
            <a:ext cx="88233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990600"/>
            <a:ext cx="328166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aloft</a:t>
            </a:r>
            <a:r>
              <a:rPr lang="en-US" dirty="0" smtClean="0">
                <a:solidFill>
                  <a:srgbClr val="000000"/>
                </a:solidFill>
              </a:rPr>
              <a:t> = high in the atmosphere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r>
              <a:rPr lang="en-US" b="1" i="1" dirty="0" smtClean="0"/>
              <a:t>Winds in the N. Hemisphere</a:t>
            </a:r>
          </a:p>
        </p:txBody>
      </p:sp>
      <p:pic>
        <p:nvPicPr>
          <p:cNvPr id="6147" name="Picture 3" descr="FG17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392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Wind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1143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dirty="0" smtClean="0">
                <a:latin typeface="Trebuchet MS" pitchFamily="34" charset="0"/>
              </a:rPr>
              <a:t>Caused by horizontal air </a:t>
            </a:r>
            <a:r>
              <a:rPr lang="en-US" u="sng" dirty="0" smtClean="0">
                <a:latin typeface="Trebuchet MS" pitchFamily="34" charset="0"/>
              </a:rPr>
              <a:t>pressure differences</a:t>
            </a:r>
            <a:r>
              <a:rPr lang="en-US" dirty="0" smtClean="0">
                <a:latin typeface="Trebuchet MS" pitchFamily="34" charset="0"/>
              </a:rPr>
              <a:t>  (</a:t>
            </a:r>
            <a:r>
              <a:rPr lang="en-US" sz="2400" i="1" dirty="0" smtClean="0">
                <a:latin typeface="Trebuchet MS" pitchFamily="34" charset="0"/>
              </a:rPr>
              <a:t>pressure gradients</a:t>
            </a:r>
            <a:r>
              <a:rPr lang="en-US" dirty="0" smtClean="0">
                <a:latin typeface="Trebuchet MS" pitchFamily="34" charset="0"/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pressure grad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2574561"/>
            <a:ext cx="5486400" cy="428343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1336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Uneven heating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of the Earth creates pressure differences.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lang="en-US" sz="2400" noProof="0" dirty="0" smtClean="0">
              <a:latin typeface="Trebuchet MS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What part of the Earth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heats up the most?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76800"/>
            <a:ext cx="2133600" cy="830997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the equator dummy !!!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6096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Factors that affect wind: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5105400"/>
            <a:ext cx="8686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b="1" u="sng" dirty="0" smtClean="0"/>
              <a:t>Pressure differences</a:t>
            </a:r>
            <a:r>
              <a:rPr lang="en-US" dirty="0" smtClean="0"/>
              <a:t> = c</a:t>
            </a:r>
            <a:r>
              <a:rPr lang="en-US" sz="2800" dirty="0" smtClean="0"/>
              <a:t>ause air to move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b="1" dirty="0" smtClean="0"/>
              <a:t> </a:t>
            </a:r>
            <a:r>
              <a:rPr lang="en-US" sz="2800" b="1" u="sng" dirty="0" smtClean="0"/>
              <a:t>Coriolis Effect</a:t>
            </a:r>
            <a:r>
              <a:rPr lang="en-US" dirty="0" smtClean="0"/>
              <a:t> =</a:t>
            </a:r>
            <a:r>
              <a:rPr lang="en-US" sz="2800" dirty="0" smtClean="0"/>
              <a:t> cause winds to be deflected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b="1" u="sng" dirty="0" smtClean="0"/>
              <a:t>Friction</a:t>
            </a:r>
            <a:r>
              <a:rPr lang="en-US" dirty="0" smtClean="0"/>
              <a:t> =</a:t>
            </a:r>
            <a:r>
              <a:rPr lang="en-US" sz="2800" dirty="0" smtClean="0"/>
              <a:t> </a:t>
            </a:r>
            <a:r>
              <a:rPr lang="en-US" sz="2400" dirty="0" smtClean="0"/>
              <a:t>slows down air</a:t>
            </a:r>
            <a:r>
              <a:rPr lang="en-US" sz="2800" dirty="0" smtClean="0"/>
              <a:t>, changes wind direction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cambridgeschoolofnavigation.com/wa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0"/>
            <a:ext cx="6429375" cy="3657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2971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 the Earth </a:t>
            </a:r>
            <a:r>
              <a:rPr lang="en-US" sz="2000" b="1" u="sng" dirty="0" smtClean="0"/>
              <a:t>didn’t</a:t>
            </a:r>
            <a:r>
              <a:rPr lang="en-US" sz="2000" dirty="0" smtClean="0"/>
              <a:t> rotate how would global winds move?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19812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from the poles to the equator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743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…but the earth </a:t>
            </a:r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</a:rPr>
              <a:t>DOES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rotate so that creates some craziness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 descr="tradew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20247"/>
            <a:ext cx="8458200" cy="61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en-US" dirty="0" smtClean="0"/>
              <a:t>Global Winds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762022" cy="646331"/>
          </a:xfrm>
          <a:prstGeom prst="rect">
            <a:avLst/>
          </a:prstGeom>
          <a:solidFill>
            <a:srgbClr val="FF505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both poles are</a:t>
            </a:r>
          </a:p>
          <a:p>
            <a:pPr algn="ctr"/>
            <a:r>
              <a:rPr lang="en-US" b="1" dirty="0" smtClean="0"/>
              <a:t>high pressure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b="1" i="1" dirty="0" smtClean="0">
                <a:cs typeface="Times New Roman" charset="0"/>
              </a:rPr>
              <a:t>Air masses 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838200"/>
            <a:ext cx="8610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+mn-lt"/>
              </a:rPr>
              <a:t>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arge body of air that takes on the characteristics of the area over which it forms.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source region determines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humidity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57600"/>
          <a:ext cx="8077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2004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Air Masses</a:t>
                      </a:r>
                      <a:endParaRPr lang="en-US" sz="2400" b="1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forms over </a:t>
                      </a:r>
                      <a:r>
                        <a:rPr lang="en-US" sz="2400" b="1" u="sng" dirty="0" smtClean="0">
                          <a:solidFill>
                            <a:srgbClr val="7030A0"/>
                          </a:solidFill>
                        </a:rPr>
                        <a:t>Land</a:t>
                      </a:r>
                    </a:p>
                    <a:p>
                      <a:pPr algn="ctr"/>
                      <a:r>
                        <a:rPr lang="en-US" sz="2400" b="1" dirty="0" smtClean="0"/>
                        <a:t>(</a:t>
                      </a:r>
                      <a:r>
                        <a:rPr lang="en-US" sz="2400" b="1" i="1" dirty="0" smtClean="0"/>
                        <a:t>dry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forms</a:t>
                      </a:r>
                      <a:r>
                        <a:rPr lang="en-US" sz="2400" b="0" baseline="0" dirty="0" smtClean="0"/>
                        <a:t> o</a:t>
                      </a:r>
                      <a:r>
                        <a:rPr lang="en-US" sz="2400" b="0" dirty="0" smtClean="0"/>
                        <a:t>ver </a:t>
                      </a:r>
                      <a:r>
                        <a:rPr lang="en-US" sz="2400" b="1" u="sng" dirty="0" smtClean="0">
                          <a:solidFill>
                            <a:schemeClr val="bg2"/>
                          </a:solidFill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b="1" dirty="0" smtClean="0"/>
                        <a:t>(</a:t>
                      </a:r>
                      <a:r>
                        <a:rPr lang="en-US" sz="2400" b="1" i="1" dirty="0" smtClean="0"/>
                        <a:t>humid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forms</a:t>
                      </a:r>
                      <a:r>
                        <a:rPr lang="en-US" sz="2400" b="0" baseline="0" dirty="0" smtClean="0"/>
                        <a:t> n</a:t>
                      </a:r>
                      <a:r>
                        <a:rPr lang="en-US" sz="2400" b="0" dirty="0" smtClean="0"/>
                        <a:t>ear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Equator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Continental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Tropical</a:t>
                      </a:r>
                    </a:p>
                    <a:p>
                      <a:pPr algn="ctr"/>
                      <a:r>
                        <a:rPr lang="en-US" sz="2400" b="1" dirty="0" smtClean="0"/>
                        <a:t>(cT)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Maritime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Tropical</a:t>
                      </a:r>
                    </a:p>
                    <a:p>
                      <a:pPr algn="ctr"/>
                      <a:r>
                        <a:rPr lang="en-US" sz="2400" b="1" dirty="0" smtClean="0"/>
                        <a:t>(mT)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forms</a:t>
                      </a:r>
                      <a:r>
                        <a:rPr lang="en-US" sz="2400" b="0" baseline="0" dirty="0" smtClean="0"/>
                        <a:t> n</a:t>
                      </a:r>
                      <a:r>
                        <a:rPr lang="en-US" sz="2400" b="0" dirty="0" smtClean="0"/>
                        <a:t>ear</a:t>
                      </a: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00B0F0"/>
                          </a:solidFill>
                        </a:rPr>
                        <a:t>Poles</a:t>
                      </a:r>
                      <a:endParaRPr lang="en-US" sz="2400" b="1" u="sng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Continental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Polar</a:t>
                      </a:r>
                    </a:p>
                    <a:p>
                      <a:pPr algn="ctr"/>
                      <a:r>
                        <a:rPr lang="en-US" sz="2400" b="1" dirty="0" smtClean="0"/>
                        <a:t>(cP)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Maritime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</a:rPr>
                        <a:t>Polar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(mP)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4035" name="Picture 5" descr="airmasses_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cs typeface="Times New Roman" charset="0"/>
              </a:rPr>
              <a:t>Fronts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3810000"/>
          </a:xfrm>
        </p:spPr>
        <p:txBody>
          <a:bodyPr/>
          <a:lstStyle/>
          <a:p>
            <a:pPr>
              <a:buClr>
                <a:schemeClr val="tx2"/>
              </a:buClr>
              <a:buNone/>
            </a:pPr>
            <a:r>
              <a:rPr lang="en-US" sz="3600" b="1" u="sng" dirty="0" smtClean="0">
                <a:cs typeface="Times New Roman" charset="0"/>
              </a:rPr>
              <a:t>Boundary</a:t>
            </a:r>
            <a:r>
              <a:rPr lang="en-US" sz="3600" dirty="0" smtClean="0">
                <a:cs typeface="Times New Roman" charset="0"/>
              </a:rPr>
              <a:t> that separates air masses of different densities</a:t>
            </a:r>
            <a:endParaRPr lang="en-US" sz="3600" dirty="0" smtClean="0">
              <a:solidFill>
                <a:schemeClr val="tx2"/>
              </a:solidFill>
              <a:cs typeface="Times New Roman" charset="0"/>
            </a:endParaRP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dirty="0" smtClean="0">
                <a:cs typeface="Times New Roman" charset="0"/>
              </a:rPr>
              <a:t>Air masses retain their identities 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dirty="0" smtClean="0">
                <a:cs typeface="Times New Roman" charset="0"/>
              </a:rPr>
              <a:t>Warm, less dense air forced to move up 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dirty="0" smtClean="0">
                <a:cs typeface="Times New Roman" charset="0"/>
              </a:rPr>
              <a:t>Cold, dense air acts as wedge, moving down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dirty="0" smtClean="0">
                <a:cs typeface="Times New Roman" charset="0"/>
              </a:rPr>
              <a:t>4 types:</a:t>
            </a:r>
          </a:p>
        </p:txBody>
      </p:sp>
      <p:pic>
        <p:nvPicPr>
          <p:cNvPr id="1026" name="Picture 2" descr="http://www.bajainsider.com/weather/images/fro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533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Atmosphere Gases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4478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78%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Nitrogen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Oxygen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Argon, Carbon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Dioxide, &amp; others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8" y="4648200"/>
          <a:ext cx="8839201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71602"/>
                <a:gridCol w="1219200"/>
                <a:gridCol w="1219200"/>
                <a:gridCol w="1063951"/>
                <a:gridCol w="1450649"/>
                <a:gridCol w="114300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78%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21%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&lt;1%</a:t>
                      </a:r>
                      <a:endParaRPr lang="en-US" b="0" dirty="0">
                        <a:solidFill>
                          <a:srgbClr val="0000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Nitrogen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Oxygen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Ozone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Carbon Dioxide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Argon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Hydrogen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atom(s)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&amp;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molecule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--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composition of the 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33035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cs typeface="Times New Roman" charset="0"/>
              </a:rPr>
              <a:t>Warm Front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2057400"/>
          </a:xfrm>
        </p:spPr>
        <p:txBody>
          <a:bodyPr/>
          <a:lstStyle/>
          <a:p>
            <a:pPr lvl="2"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Warm air replaces cooler air</a:t>
            </a:r>
          </a:p>
          <a:p>
            <a:pPr lvl="2"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Front is </a:t>
            </a:r>
            <a:r>
              <a:rPr lang="en-US" sz="2800" b="1" u="sng" dirty="0" smtClean="0">
                <a:cs typeface="Times New Roman" charset="0"/>
              </a:rPr>
              <a:t>very gentle slope</a:t>
            </a:r>
            <a:r>
              <a:rPr lang="en-US" sz="2800" dirty="0" smtClean="0">
                <a:cs typeface="Times New Roman" charset="0"/>
              </a:rPr>
              <a:t> &amp; moves </a:t>
            </a:r>
            <a:r>
              <a:rPr lang="en-US" sz="2800" b="1" u="sng" dirty="0" smtClean="0">
                <a:cs typeface="Times New Roman" charset="0"/>
              </a:rPr>
              <a:t>slowly</a:t>
            </a:r>
            <a:r>
              <a:rPr lang="en-US" sz="2800" dirty="0" smtClean="0">
                <a:cs typeface="Times New Roman" charset="0"/>
              </a:rPr>
              <a:t> </a:t>
            </a:r>
          </a:p>
          <a:p>
            <a:pPr lvl="2"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Light-to-moderate precipitation  </a:t>
            </a:r>
          </a:p>
        </p:txBody>
      </p:sp>
      <p:pic>
        <p:nvPicPr>
          <p:cNvPr id="4" name="Picture 3" descr="FG18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cs typeface="Times New Roman" charset="0"/>
              </a:rPr>
              <a:t>Cold Front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38200" y="914400"/>
            <a:ext cx="998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Twice as steep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and moves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faster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 than warm front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Violent weather,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rPr>
              <a:t> very intense, &amp; short duration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cs typeface="Times New Roman" charset="0"/>
              </a:rPr>
              <a:t>Weather behind front </a:t>
            </a:r>
            <a:r>
              <a:rPr lang="en-US" sz="2400" kern="0" dirty="0" smtClean="0">
                <a:latin typeface="+mn-lt"/>
                <a:cs typeface="Times New Roman" charset="0"/>
              </a:rPr>
              <a:t>is</a:t>
            </a:r>
            <a:r>
              <a:rPr lang="en-US" sz="2800" kern="0" dirty="0" smtClean="0">
                <a:latin typeface="+mn-lt"/>
                <a:cs typeface="Times New Roman" charset="0"/>
              </a:rPr>
              <a:t> cold, </a:t>
            </a:r>
            <a:r>
              <a:rPr lang="en-US" sz="2400" kern="0" dirty="0" smtClean="0">
                <a:latin typeface="+mn-lt"/>
                <a:cs typeface="Times New Roman" charset="0"/>
              </a:rPr>
              <a:t>sinking air</a:t>
            </a:r>
            <a:r>
              <a:rPr lang="en-US" sz="2800" kern="0" dirty="0" smtClean="0">
                <a:latin typeface="+mn-lt"/>
                <a:cs typeface="Times New Roman" charset="0"/>
              </a:rPr>
              <a:t>, &amp; clear conditions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charset="0"/>
            </a:endParaRPr>
          </a:p>
        </p:txBody>
      </p:sp>
      <p:pic>
        <p:nvPicPr>
          <p:cNvPr id="5" name="Picture 4" descr="FG18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06650"/>
            <a:ext cx="837565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cs typeface="Times New Roman" charset="0"/>
              </a:rPr>
              <a:t>Stationary Front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676400"/>
          </a:xfrm>
        </p:spPr>
        <p:txBody>
          <a:bodyPr/>
          <a:lstStyle/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When 2 air masses meet but don’t advance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Flow of air on both sides of front is parallel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Rarely any clouds or heavy precipitation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sz="1000" dirty="0" smtClean="0">
              <a:cs typeface="Times New Roman" charset="0"/>
            </a:endParaRPr>
          </a:p>
        </p:txBody>
      </p:sp>
      <p:pic>
        <p:nvPicPr>
          <p:cNvPr id="4" name="Picture 5" descr="Stationary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1750"/>
            <a:ext cx="7315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 descr="http://upload.wikimedia.org/wikipedia/commons/thumb/d/d3/Stationary_front_symbol.svg/1000px-Stationary_front_symbo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04479" y="4280701"/>
            <a:ext cx="4238979" cy="9156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cs typeface="Times New Roman" charset="0"/>
              </a:rPr>
              <a:t>Occluded Front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990600"/>
            <a:ext cx="9144000" cy="1600200"/>
          </a:xfrm>
        </p:spPr>
        <p:txBody>
          <a:bodyPr/>
          <a:lstStyle/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Occurs when a cold air mass overtakes a warm front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Warm air is wedged upward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cs typeface="Times New Roman" charset="0"/>
              </a:rPr>
              <a:t>Weather is often complex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endParaRPr lang="en-US" sz="2800" dirty="0" smtClean="0">
              <a:cs typeface="Times New Roman" charset="0"/>
            </a:endParaRPr>
          </a:p>
        </p:txBody>
      </p:sp>
      <p:pic>
        <p:nvPicPr>
          <p:cNvPr id="4" name="Picture 5" descr="occluded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 descr="http://upload.wikimedia.org/wikipedia/commons/thumb/2/2d/Occluded_front_symbol.svg/2000px-Occluded_front_symbo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368671" y="4354578"/>
            <a:ext cx="4405493" cy="601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Cloud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Cloud Formation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324350"/>
          </a:xfrm>
        </p:spPr>
        <p:txBody>
          <a:bodyPr/>
          <a:lstStyle/>
          <a:p>
            <a:pPr eaLnBrk="1" hangingPunct="1"/>
            <a:r>
              <a:rPr lang="en-US" dirty="0" smtClean="0"/>
              <a:t>Clouds form when warm moist air rises, expands &amp; cools</a:t>
            </a:r>
          </a:p>
          <a:p>
            <a:pPr eaLnBrk="1" hangingPunct="1"/>
            <a:r>
              <a:rPr lang="en-US" b="1" u="sng" dirty="0" smtClean="0"/>
              <a:t>Condensation nuclei</a:t>
            </a:r>
            <a:r>
              <a:rPr lang="en-US" b="1" dirty="0" smtClean="0"/>
              <a:t> </a:t>
            </a:r>
            <a:r>
              <a:rPr lang="en-US" dirty="0" smtClean="0"/>
              <a:t>= small particles around which cloud droplets can form</a:t>
            </a:r>
          </a:p>
          <a:p>
            <a:pPr eaLnBrk="1" hangingPunct="1"/>
            <a:r>
              <a:rPr lang="en-US" dirty="0" smtClean="0"/>
              <a:t>When millions of these droplets collect a cloud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Cloud Formation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mass of rising air reaches its lifted condensation level(LCL) water vapor condenses into droplets of liquid water or ice</a:t>
            </a:r>
          </a:p>
          <a:p>
            <a:pPr eaLnBrk="1" hangingPunct="1"/>
            <a:r>
              <a:rPr lang="en-US" dirty="0" smtClean="0"/>
              <a:t>If the density is great enough they become visible in the form of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Cloud Classification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5562600"/>
          <a:ext cx="8763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792105"/>
                <a:gridCol w="1551295"/>
                <a:gridCol w="2895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Nimbus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Low, gray rain clouds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Cumulus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Puffy or lumpy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Sheets or layers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Cirrus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Thin,</a:t>
                      </a:r>
                      <a:r>
                        <a:rPr lang="en-US" baseline="0" dirty="0" smtClean="0"/>
                        <a:t> wispy, or stringy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http://astronomyonline.org/SolarSystem/Images/Earth_Moon/Cloud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19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5181600"/>
            <a:ext cx="18966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Cloud Shapes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Precipitation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24350"/>
          </a:xfrm>
        </p:spPr>
        <p:txBody>
          <a:bodyPr/>
          <a:lstStyle/>
          <a:p>
            <a:pPr eaLnBrk="1" hangingPunct="1"/>
            <a:r>
              <a:rPr lang="en-US" dirty="0" smtClean="0"/>
              <a:t>When cloud droplets collide they join together to form a larger droplet in a process called coalescence. </a:t>
            </a:r>
          </a:p>
          <a:p>
            <a:pPr eaLnBrk="1" hangingPunct="1"/>
            <a:r>
              <a:rPr lang="en-US" dirty="0" smtClean="0"/>
              <a:t>As this continues to happen they become to heavy to be held up</a:t>
            </a:r>
          </a:p>
          <a:p>
            <a:pPr eaLnBrk="1" hangingPunct="1"/>
            <a:r>
              <a:rPr lang="en-US" dirty="0" smtClean="0"/>
              <a:t>When gravity eventually takes over the droplets fall as precipitation</a:t>
            </a:r>
          </a:p>
          <a:p>
            <a:pPr eaLnBrk="1" hangingPunct="1"/>
            <a:r>
              <a:rPr lang="en-US" dirty="0" smtClean="0"/>
              <a:t>Rain, hail, sleet, snow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Dew Point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Dew point </a:t>
            </a:r>
            <a:r>
              <a:rPr lang="en-US" dirty="0" smtClean="0"/>
              <a:t>= temperature to which air must be cooled to reach saturation</a:t>
            </a:r>
          </a:p>
          <a:p>
            <a:pPr eaLnBrk="1" hangingPunct="1"/>
            <a:r>
              <a:rPr lang="en-US" b="1" dirty="0" smtClean="0"/>
              <a:t>Saturation </a:t>
            </a:r>
            <a:r>
              <a:rPr lang="en-US" dirty="0" smtClean="0"/>
              <a:t>= point at which the air holds as much water vapor as it possible can</a:t>
            </a:r>
          </a:p>
          <a:p>
            <a:pPr eaLnBrk="1" hangingPunct="1"/>
            <a:r>
              <a:rPr lang="en-US" b="1" dirty="0" smtClean="0"/>
              <a:t>Condensation</a:t>
            </a:r>
            <a:r>
              <a:rPr lang="en-US" dirty="0" smtClean="0"/>
              <a:t> = when matter changes from a gas to a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Atmosphere Layers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143001"/>
          <a:ext cx="8686799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667000"/>
                <a:gridCol w="5486399"/>
              </a:tblGrid>
              <a:tr h="12404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almost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no gas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Thermosphere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outermost layer / close to space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increases</a:t>
                      </a:r>
                      <a:endParaRPr lang="en-US" sz="18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where the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Aurora Borealis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happens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international space station orbits here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8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&lt; 1 %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Mesosphere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well-defined upper limit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temperature decreases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4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Stratosphere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contains </a:t>
                      </a:r>
                      <a:r>
                        <a:rPr lang="en-US" sz="1800" b="1" u="sng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Ozone Layer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Ozone Gas molecule = O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atoms of oxygen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protects us from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U.V. (</a:t>
                      </a:r>
                      <a:r>
                        <a:rPr lang="en-US" sz="1800" b="1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ultraviolet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radiation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80 %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Troposphere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most gases, heaviest,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most dense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78% Nitrogen, 21% Oxygen, 0.03% Carbon Dioxide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live in this layer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all mountains are here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7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Sea Level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level of the ocean / beach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 meters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 elevation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Temperature Change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air masses move upward they experience a temperature change</a:t>
            </a:r>
          </a:p>
          <a:p>
            <a:pPr eaLnBrk="1" hangingPunct="1"/>
            <a:r>
              <a:rPr lang="en-US" dirty="0" smtClean="0"/>
              <a:t>An air mass will cool about 10 degrees C for every 1000 meters increase in altitude</a:t>
            </a:r>
          </a:p>
          <a:p>
            <a:pPr eaLnBrk="1" hangingPunct="1"/>
            <a:r>
              <a:rPr lang="en-US" dirty="0" smtClean="0"/>
              <a:t>When an air mass reaches it’s condensation temperature it is said to have reached its Lifted Condensation Level(LCL)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Humidity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Humidity</a:t>
            </a:r>
            <a:r>
              <a:rPr lang="en-US" dirty="0" smtClean="0"/>
              <a:t> = amount of water vapor in the air</a:t>
            </a:r>
          </a:p>
          <a:p>
            <a:pPr eaLnBrk="1" hangingPunct="1"/>
            <a:r>
              <a:rPr lang="en-US" b="1" dirty="0" smtClean="0"/>
              <a:t>Relative Humidity </a:t>
            </a:r>
            <a:r>
              <a:rPr lang="en-US" dirty="0" smtClean="0"/>
              <a:t>= ratio of water vapor in air relative to how much it can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Gathering Weather Data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038600" cy="762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/>
              <a:t>Thermometer = </a:t>
            </a:r>
            <a:r>
              <a:rPr lang="en-US" sz="2000" b="1" dirty="0" smtClean="0"/>
              <a:t>temperature</a:t>
            </a:r>
          </a:p>
          <a:p>
            <a:pPr eaLnBrk="1" hangingPunct="1"/>
            <a:r>
              <a:rPr lang="en-US" sz="2000" dirty="0" smtClean="0"/>
              <a:t>Barometer = </a:t>
            </a:r>
            <a:r>
              <a:rPr lang="en-US" sz="2000" b="1" dirty="0" smtClean="0"/>
              <a:t>air pressure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191000" y="914400"/>
            <a:ext cx="4800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Anemometer 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Speed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Hygrometer 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humidity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Doppler Radar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wind speed</a:t>
            </a:r>
            <a:r>
              <a:rPr lang="en-US" sz="2400" b="1" dirty="0" smtClean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in storms</a:t>
            </a:r>
            <a:endParaRPr lang="en-US" sz="2400" dirty="0" smtClean="0">
              <a:latin typeface="+mn-lt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 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Doppler Effect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wave frequency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Detects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thermal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000" i="1" dirty="0" smtClean="0">
                <a:latin typeface="+mn-lt"/>
              </a:rPr>
              <a:t>heat</a:t>
            </a:r>
            <a:r>
              <a:rPr lang="en-US" sz="2400" dirty="0" smtClean="0">
                <a:latin typeface="+mn-lt"/>
              </a:rPr>
              <a:t>) </a:t>
            </a:r>
            <a:r>
              <a:rPr lang="en-US" sz="2400" b="1" dirty="0" smtClean="0">
                <a:latin typeface="+mn-lt"/>
              </a:rPr>
              <a:t>energy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 of cloud cover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Determines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cloud temperature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grc.nasa.gov/WWW/K-12/airplane/Images/doppl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89705"/>
            <a:ext cx="4267200" cy="3668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650" name="Picture 2" descr="http://www.cnsnews.com/sites/default/files/images/nasa-satellite-2-thumb.jpg-w368h309%20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48768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A station model is a record of weather data for a specific location and time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 descr="http://glencoe.com/qe/images/earthgeu_olc/77_clouds_ss_120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667" y="2209800"/>
            <a:ext cx="458273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middleschoolscience.com/200306100000_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2590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Isotherms = </a:t>
            </a:r>
            <a:r>
              <a:rPr lang="en-US" dirty="0" smtClean="0"/>
              <a:t>lines that connect areas of equal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4998" name="Picture 6" descr="http://www.crh.noaa.gov/lmk/soo/docu/wx_cyclo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Thunderstorms, Tornadoes, Hurricanes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thunderstorms form?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Thunderstorms form when Cumulus clouds grow into cumulonimbus clouds</a:t>
            </a:r>
          </a:p>
          <a:p>
            <a:pPr lvl="1" eaLnBrk="1" hangingPunct="1"/>
            <a:r>
              <a:rPr lang="en-US" dirty="0" smtClean="0"/>
              <a:t>Cumulus clouds must be lifted</a:t>
            </a:r>
          </a:p>
          <a:p>
            <a:pPr lvl="1" eaLnBrk="1" hangingPunct="1"/>
            <a:r>
              <a:rPr lang="en-US" dirty="0" smtClean="0"/>
              <a:t>Lower atmosphere must have moisture</a:t>
            </a:r>
          </a:p>
          <a:p>
            <a:pPr lvl="1" eaLnBrk="1" hangingPunct="1"/>
            <a:r>
              <a:rPr lang="en-US" dirty="0" smtClean="0"/>
              <a:t>Air surrounding the cloud must be cooler than surrounding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thunderstorms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Air-Mass Thunderstorm-Thunderstorm in which air rises because of unequal heating of Earth’s surface</a:t>
            </a:r>
          </a:p>
          <a:p>
            <a:pPr eaLnBrk="1" hangingPunct="1"/>
            <a:r>
              <a:rPr lang="en-US" dirty="0" smtClean="0"/>
              <a:t>Sea-Breeze Thunderstorm-Caused by extreme temperature differences between the air over land and the air over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thunderstorms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Frontal Thunderstorms-Produced by advancing cold fronts and more rarely warm fronts</a:t>
            </a:r>
          </a:p>
        </p:txBody>
      </p:sp>
      <p:pic>
        <p:nvPicPr>
          <p:cNvPr id="17410" name="Picture 2" descr="http://www.iit.edu/~ahutches/images/thunder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/>
              <a:t>Frontal Thunderstorms-Produced by advancing cold fronts and more rarely warm fronts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Types of thunderstorms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8435" name="Picture 2" descr="http://www.aerospaceweb.org/question/atmosphere/atmosphere/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Severe Thunderstorms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bigger the temperature difference between the upper and lower parts of the storm, the more severe the storm is</a:t>
            </a:r>
          </a:p>
          <a:p>
            <a:pPr eaLnBrk="1" hangingPunct="1"/>
            <a:r>
              <a:rPr lang="en-US" dirty="0" smtClean="0"/>
              <a:t>They may develop into extremely powerful storms called supercells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Cumulus Stage-Air rises and forms updrafts which carry moisture to the top. Condensation occurs</a:t>
            </a:r>
          </a:p>
          <a:p>
            <a:r>
              <a:rPr lang="en-US" sz="2600" dirty="0" smtClean="0"/>
              <a:t>Mature Stage-Cool dense air sinks rapidly, produces downdrafts. Convection current</a:t>
            </a:r>
          </a:p>
          <a:p>
            <a:r>
              <a:rPr lang="en-US" sz="2600" dirty="0" smtClean="0"/>
              <a:t>Dissipation Stage-Downdrafts reach the ground, cool and cut off the storms energy supply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Lightning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Lightning is electricity caused by the rapid rush of air in a cumulonimbus cloud</a:t>
            </a:r>
          </a:p>
          <a:p>
            <a:pPr eaLnBrk="1" hangingPunct="1"/>
            <a:r>
              <a:rPr lang="en-US" dirty="0" smtClean="0"/>
              <a:t>Lightning forms from friction between the updrafts and the downdrafts within a cumulonimbus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Hazards</a:t>
            </a:r>
          </a:p>
        </p:txBody>
      </p:sp>
      <p:sp>
        <p:nvSpPr>
          <p:cNvPr id="60418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Hail-Precipitation in the form of balls or lumps of ice</a:t>
            </a:r>
          </a:p>
          <a:p>
            <a:pPr eaLnBrk="1" hangingPunct="1"/>
            <a:r>
              <a:rPr lang="en-US" sz="2400" dirty="0" smtClean="0"/>
              <a:t>Floods-Floods occurs when a storm dumps its rain over a limited location rather than a large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oceanservice.noaa.gov/education/yos/resource/JetStream/tstorms/images/h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57300"/>
            <a:ext cx="3581400" cy="3162300"/>
          </a:xfrm>
          <a:prstGeom prst="rect">
            <a:avLst/>
          </a:prstGeom>
          <a:noFill/>
        </p:spPr>
      </p:pic>
      <p:pic>
        <p:nvPicPr>
          <p:cNvPr id="14340" name="Picture 4" descr="http://www.rankopedia.com/CandidatePix/337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4419600"/>
            <a:ext cx="359724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Tornados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Tornados are violent, whirling columns of air that are still in contact with the ground</a:t>
            </a:r>
          </a:p>
          <a:p>
            <a:pPr eaLnBrk="1" hangingPunct="1"/>
            <a:r>
              <a:rPr lang="en-US" dirty="0" smtClean="0"/>
              <a:t>Are often associated with supercells, the most violent thunderstorms</a:t>
            </a:r>
          </a:p>
          <a:p>
            <a:pPr eaLnBrk="1" hangingPunct="1"/>
            <a:r>
              <a:rPr lang="en-US" dirty="0" smtClean="0"/>
              <a:t>Tornados form when wind speed and direction change suddenly with height and the rotation is tilted from a horizontal to a vertical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2467" name="Picture 5" descr="torn-dev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Tornado Classification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Tornadoes are classified according to the Fujita Tornado Intensity Scale</a:t>
            </a:r>
          </a:p>
          <a:p>
            <a:pPr lvl="1" eaLnBrk="1" hangingPunct="1"/>
            <a:r>
              <a:rPr lang="en-US" dirty="0" smtClean="0"/>
              <a:t>Weak Tornados- F0 and F1</a:t>
            </a:r>
          </a:p>
          <a:p>
            <a:pPr lvl="2" eaLnBrk="1" hangingPunct="1"/>
            <a:r>
              <a:rPr lang="en-US" dirty="0" smtClean="0"/>
              <a:t>60-115 mph, 1-10 minutes</a:t>
            </a:r>
          </a:p>
          <a:p>
            <a:pPr lvl="1" eaLnBrk="1" hangingPunct="1"/>
            <a:r>
              <a:rPr lang="en-US" dirty="0" smtClean="0"/>
              <a:t>Strong Tornados-F2 and F3</a:t>
            </a:r>
          </a:p>
          <a:p>
            <a:pPr lvl="2" eaLnBrk="1" hangingPunct="1"/>
            <a:r>
              <a:rPr lang="en-US" dirty="0" smtClean="0"/>
              <a:t>110-205 mph, 20+ minutes</a:t>
            </a:r>
          </a:p>
          <a:p>
            <a:pPr lvl="1" eaLnBrk="1" hangingPunct="1"/>
            <a:r>
              <a:rPr lang="en-US" dirty="0" smtClean="0"/>
              <a:t>Violent Tornados-F4 and F5</a:t>
            </a:r>
          </a:p>
          <a:p>
            <a:pPr lvl="2" eaLnBrk="1" hangingPunct="1"/>
            <a:r>
              <a:rPr lang="en-US" dirty="0" smtClean="0"/>
              <a:t>200 mph +, 1 Hour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Storms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Tropical storms are large, rotating, low pressure storms</a:t>
            </a:r>
          </a:p>
          <a:p>
            <a:r>
              <a:rPr lang="en-US" dirty="0" smtClean="0"/>
              <a:t>The strongest of these storms are known as 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Storms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Tropical cyclones depend on energy in warm, tropical oceans</a:t>
            </a:r>
          </a:p>
          <a:p>
            <a:r>
              <a:rPr lang="en-US" dirty="0" smtClean="0"/>
              <a:t>As water evaporates from the ocean latent heat is absorbed</a:t>
            </a:r>
          </a:p>
          <a:p>
            <a:r>
              <a:rPr lang="en-US" dirty="0" smtClean="0"/>
              <a:t>This heat is released when air begins to rise and water vapor condenses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eye of a hurricane is the center that is relatively calm</a:t>
            </a:r>
          </a:p>
          <a:p>
            <a:r>
              <a:rPr lang="en-US" dirty="0" smtClean="0"/>
              <a:t>The eyewall is the band surrounding the eye that has the strongest 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819400"/>
          <a:ext cx="8686800" cy="384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7251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Conduction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Convection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Radiation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2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Transfer of heat from one object to another through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touch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Transfer of heat from one place to another through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circulation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Transfer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 of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 energy in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 the form of 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Humanst521 BT" pitchFamily="34" charset="0"/>
                        </a:rPr>
                        <a:t>waves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Humanst521 BT" pitchFamily="34" charset="0"/>
                        </a:rPr>
                        <a:t>A spatula warms up after sitting in a hot pan.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Humanst521 BT" pitchFamily="34" charset="0"/>
                        </a:rPr>
                        <a:t>In the ocean, warm currents move heat from the equator to higher latitudes.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Humanst521 BT" pitchFamily="34" charset="0"/>
                        </a:rPr>
                        <a:t>Radiant heat energy that is emitted by an oven.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"/>
          <a:ext cx="8458200" cy="165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617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Temperature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Heat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4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 of how rapidly or slowly molecules move around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 of energy that occurs because of a difference in temperature between substances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2438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Transfer of Energy: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Hurricanes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Saffir-Simpson hurricane scale classifies hurricanes based on:</a:t>
            </a:r>
          </a:p>
          <a:p>
            <a:pPr lvl="1"/>
            <a:r>
              <a:rPr lang="en-US" dirty="0" smtClean="0"/>
              <a:t>Wind speed</a:t>
            </a:r>
          </a:p>
          <a:p>
            <a:pPr lvl="1"/>
            <a:r>
              <a:rPr lang="en-US" dirty="0" smtClean="0"/>
              <a:t>Air pressure</a:t>
            </a:r>
          </a:p>
          <a:p>
            <a:pPr lvl="1"/>
            <a:r>
              <a:rPr lang="en-US" dirty="0" smtClean="0"/>
              <a:t>Potential for property damage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Hurricanes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Hurricanes can range from a Category 1(Wind speeds of 74 mph) </a:t>
            </a:r>
            <a:r>
              <a:rPr lang="en-US" dirty="0" smtClean="0">
                <a:sym typeface="Wingdings" pitchFamily="2" charset="2"/>
              </a:rPr>
              <a:t> Category 5(wind speeds of 155 mph)</a:t>
            </a:r>
          </a:p>
          <a:p>
            <a:r>
              <a:rPr lang="en-US" dirty="0" smtClean="0">
                <a:sym typeface="Wingdings" pitchFamily="2" charset="2"/>
              </a:rPr>
              <a:t>Category 3 hurricanes are considered to be major hurricanes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out of energy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Hurricanes will last until it can no longer produce enough energy to sustain itself</a:t>
            </a:r>
          </a:p>
          <a:p>
            <a:r>
              <a:rPr lang="en-US" dirty="0" smtClean="0"/>
              <a:t>Usually happens when a hurricane moves over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Storm Surge-Occurs when hurricane force winds drive a mound of ocean water toward coastal areas</a:t>
            </a:r>
          </a:p>
          <a:p>
            <a:r>
              <a:rPr lang="en-US" dirty="0" smtClean="0"/>
              <a:t>Can reach 6 meters above normal sea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Galveston Hurricane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8, 1900-Galveston, Texas</a:t>
            </a:r>
          </a:p>
          <a:p>
            <a:r>
              <a:rPr lang="en-US" dirty="0" smtClean="0"/>
              <a:t>Category 4</a:t>
            </a:r>
          </a:p>
          <a:p>
            <a:r>
              <a:rPr lang="en-US" dirty="0" smtClean="0"/>
              <a:t>Greatest loss of life-6,000-12,000 Deaths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highest number of casualties out of any Atlantic Hurricane</a:t>
            </a:r>
          </a:p>
          <a:p>
            <a:pPr lvl="1"/>
            <a:r>
              <a:rPr lang="en-US" dirty="0" smtClean="0"/>
              <a:t>Great Hurricane of 1780</a:t>
            </a:r>
          </a:p>
          <a:p>
            <a:pPr lvl="1"/>
            <a:r>
              <a:rPr lang="en-US" dirty="0" smtClean="0"/>
              <a:t>Hurricane Mitch 1998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Katrina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New Orleans, Louisiana. Category 3 Hurricane</a:t>
            </a:r>
          </a:p>
          <a:p>
            <a:r>
              <a:rPr lang="en-US" sz="2400" dirty="0" smtClean="0"/>
              <a:t>1,836 Deaths, mostly resulted from the levee breaking</a:t>
            </a:r>
          </a:p>
          <a:p>
            <a:r>
              <a:rPr lang="en-US" sz="2400" dirty="0" smtClean="0"/>
              <a:t>Deadliest US Hurricane since 1928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a/a4/Hurricane_Katrina_August_28_2005_NASA.jpg/236px-Hurricane_Katrina_August_28_2005_NASA.jpg">
            <a:hlinkClick r:id="rId2" tooltip="Hurricane Katrina near peak strength on August 28, 200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5175" y="-6789738"/>
            <a:ext cx="2247900" cy="290512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4/Hurricane_Katrina_August_28_2005_NASA.jpg/236px-Hurricane_Katrina_August_28_2005_NASA.jpg">
            <a:hlinkClick r:id="rId2" tooltip="Hurricane Katrina near peak strength on August 28, 200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5175" y="-6789738"/>
            <a:ext cx="2247900" cy="2905125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a/a4/Hurricane_Katrina_August_28_2005_NASA.jpg/236px-Hurricane_Katrina_August_28_2005_NASA.jpg">
            <a:hlinkClick r:id="rId2" tooltip="Hurricane Katrina near peak strength on August 28, 200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5175" y="-6789738"/>
            <a:ext cx="2247900" cy="2905125"/>
          </a:xfrm>
          <a:prstGeom prst="rect">
            <a:avLst/>
          </a:prstGeom>
          <a:noFill/>
        </p:spPr>
      </p:pic>
      <p:pic>
        <p:nvPicPr>
          <p:cNvPr id="1032" name="Picture 8" descr="File:Hurricane Katrina August 28 2005 NAS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914400"/>
            <a:ext cx="44291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 descr="1_64_squid_colossal_eye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oper Black" pitchFamily="18" charset="0"/>
              </a:rPr>
              <a:t>The Coriolis Effect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762000"/>
            <a:ext cx="8610600" cy="533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Lucida Sans" pitchFamily="34" charset="0"/>
              </a:rPr>
              <a:t>As Earth spins, anything (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Lucida Sans" pitchFamily="34" charset="0"/>
              </a:rPr>
              <a:t>planes, boats, water, wind, &amp; molecules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Lucida Sans" pitchFamily="34" charset="0"/>
              </a:rPr>
              <a:t>) moving in a straight line will be </a:t>
            </a:r>
            <a:r>
              <a:rPr lang="en-US" sz="2200" b="1" u="sng" dirty="0" smtClean="0">
                <a:solidFill>
                  <a:srgbClr val="000000"/>
                </a:solidFill>
                <a:effectLst/>
                <a:latin typeface="Lucida Sans" pitchFamily="34" charset="0"/>
              </a:rPr>
              <a:t>deflected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Lucida Sans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50" dirty="0" smtClean="0">
              <a:effectLst/>
              <a:latin typeface="Lucida Sans" pitchFamily="34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effectLst/>
                <a:latin typeface="Lucida Sans" pitchFamily="34" charset="0"/>
              </a:rPr>
              <a:t>	N. Hemisphere = right</a:t>
            </a:r>
            <a:r>
              <a:rPr lang="en-US" sz="2000" dirty="0" smtClean="0">
                <a:effectLst/>
                <a:latin typeface="Lucida Sans" pitchFamily="34" charset="0"/>
              </a:rPr>
              <a:t>.  	</a:t>
            </a:r>
            <a:r>
              <a:rPr lang="en-US" sz="2000" b="1" dirty="0" smtClean="0">
                <a:effectLst/>
                <a:latin typeface="Lucida Sans" pitchFamily="34" charset="0"/>
              </a:rPr>
              <a:t>S. Hemisphere = left</a:t>
            </a:r>
            <a:r>
              <a:rPr lang="en-US" sz="2000" dirty="0" smtClean="0">
                <a:effectLst/>
                <a:latin typeface="Lucida Sans" pitchFamily="34" charset="0"/>
              </a:rPr>
              <a:t>.</a:t>
            </a:r>
          </a:p>
        </p:txBody>
      </p:sp>
      <p:pic>
        <p:nvPicPr>
          <p:cNvPr id="13316" name="Picture 4" descr="coriolis effect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1200"/>
            <a:ext cx="9144000" cy="4876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Air Pressure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30838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Force exerted on an object by the air (</a:t>
            </a:r>
            <a:r>
              <a:rPr lang="en-US" sz="2400" i="1" dirty="0" smtClean="0">
                <a:latin typeface="Trebuchet MS" pitchFamily="34" charset="0"/>
              </a:rPr>
              <a:t>molecules</a:t>
            </a:r>
            <a:r>
              <a:rPr lang="en-US" dirty="0" smtClean="0">
                <a:latin typeface="Trebuchet MS" pitchFamily="34" charset="0"/>
              </a:rPr>
              <a:t>).</a:t>
            </a:r>
          </a:p>
          <a:p>
            <a:pPr marL="365125" lvl="1" indent="-255588">
              <a:buClr>
                <a:srgbClr val="A04DA3"/>
              </a:buClr>
              <a:buFont typeface="Georgia" pitchFamily="18" charset="0"/>
              <a:buChar char="•"/>
            </a:pPr>
            <a:r>
              <a:rPr lang="en-US" sz="2800" dirty="0" smtClean="0">
                <a:latin typeface="Trebuchet MS" pitchFamily="34" charset="0"/>
              </a:rPr>
              <a:t>Occurs in </a:t>
            </a:r>
            <a:r>
              <a:rPr lang="en-US" sz="3200" u="sng" dirty="0" smtClean="0">
                <a:latin typeface="Trebuchet MS" pitchFamily="34" charset="0"/>
              </a:rPr>
              <a:t>all directions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Trebuchet MS" pitchFamily="34" charset="0"/>
                <a:sym typeface="Wingdings" pitchFamily="2" charset="2"/>
              </a:rPr>
              <a:t>up, down, &amp; sideways</a:t>
            </a:r>
            <a:endParaRPr lang="en-US" sz="3200" dirty="0" smtClean="0">
              <a:latin typeface="Trebuchet MS" pitchFamily="34" charset="0"/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b="1" u="sng" dirty="0" smtClean="0">
                <a:latin typeface="Trebuchet MS" pitchFamily="34" charset="0"/>
              </a:rPr>
              <a:t>Barometer</a:t>
            </a:r>
            <a:r>
              <a:rPr lang="en-US" dirty="0" smtClean="0">
                <a:latin typeface="Trebuchet MS" pitchFamily="34" charset="0"/>
              </a:rPr>
              <a:t> = </a:t>
            </a:r>
            <a:r>
              <a:rPr lang="en-US" sz="2400" dirty="0" smtClean="0">
                <a:latin typeface="Trebuchet MS" pitchFamily="34" charset="0"/>
              </a:rPr>
              <a:t>instrument used to measure air pressure.</a:t>
            </a:r>
          </a:p>
          <a:p>
            <a:endParaRPr lang="en-US" dirty="0" smtClean="0">
              <a:latin typeface="Trebuchet MS" pitchFamily="34" charset="0"/>
            </a:endParaRPr>
          </a:p>
          <a:p>
            <a:pPr marL="365125" lvl="1" indent="-255588">
              <a:buClr>
                <a:srgbClr val="A04DA3"/>
              </a:buClr>
              <a:buFont typeface="Georgia" pitchFamily="18" charset="0"/>
              <a:buChar char="•"/>
            </a:pPr>
            <a:r>
              <a:rPr lang="en-US" b="1" dirty="0" smtClean="0">
                <a:latin typeface="Trebuchet MS" pitchFamily="34" charset="0"/>
              </a:rPr>
              <a:t>Units</a:t>
            </a:r>
            <a:r>
              <a:rPr lang="en-US" dirty="0" smtClean="0">
                <a:latin typeface="Trebuchet MS" pitchFamily="34" charset="0"/>
              </a:rPr>
              <a:t> = mmHg</a:t>
            </a:r>
          </a:p>
          <a:p>
            <a:pPr marL="365125" lvl="1" indent="-255588">
              <a:buClr>
                <a:srgbClr val="A04DA3"/>
              </a:buClr>
              <a:buNone/>
            </a:pPr>
            <a:r>
              <a:rPr lang="en-US" dirty="0" smtClean="0">
                <a:latin typeface="Trebuchet MS" pitchFamily="34" charset="0"/>
              </a:rPr>
              <a:t> 		(</a:t>
            </a:r>
            <a:r>
              <a:rPr lang="en-US" sz="2400" i="1" dirty="0" smtClean="0">
                <a:latin typeface="Trebuchet MS" pitchFamily="34" charset="0"/>
              </a:rPr>
              <a:t>millimeters of Mercury</a:t>
            </a:r>
            <a:r>
              <a:rPr lang="en-US" dirty="0" smtClean="0">
                <a:latin typeface="Trebuchet MS" pitchFamily="34" charset="0"/>
              </a:rPr>
              <a:t>)</a:t>
            </a:r>
          </a:p>
          <a:p>
            <a:pPr marL="365125" lvl="1" indent="-255588">
              <a:buClr>
                <a:srgbClr val="A04DA3"/>
              </a:buClr>
              <a:buNone/>
            </a:pPr>
            <a:r>
              <a:rPr lang="en-US" dirty="0" smtClean="0">
                <a:latin typeface="Trebuchet MS" pitchFamily="34" charset="0"/>
              </a:rPr>
              <a:t> 		</a:t>
            </a:r>
            <a:r>
              <a:rPr lang="en-US" sz="2000" dirty="0" smtClean="0">
                <a:latin typeface="Trebuchet MS" pitchFamily="34" charset="0"/>
              </a:rPr>
              <a:t>or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atm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en-US" sz="2400" i="1" dirty="0" smtClean="0">
                <a:latin typeface="Trebuchet MS" pitchFamily="34" charset="0"/>
              </a:rPr>
              <a:t>atmospheres</a:t>
            </a:r>
            <a:r>
              <a:rPr lang="en-US" dirty="0" smtClean="0">
                <a:latin typeface="Trebuchet MS" pitchFamily="34" charset="0"/>
              </a:rPr>
              <a:t>)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/>
              <a:t>Sea Level = 1 atmosphere</a:t>
            </a:r>
            <a:endParaRPr lang="en-US" dirty="0"/>
          </a:p>
        </p:txBody>
      </p:sp>
      <p:pic>
        <p:nvPicPr>
          <p:cNvPr id="6" name="Picture 4" descr="baromet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97475" y="3213100"/>
            <a:ext cx="3946525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Air Pressure </a:t>
            </a:r>
            <a:r>
              <a:rPr lang="en-US" sz="28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202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3600" b="1" u="sng" dirty="0" smtClean="0"/>
              <a:t>Isobars</a:t>
            </a:r>
            <a:r>
              <a:rPr lang="en-US" sz="3600" dirty="0" smtClean="0"/>
              <a:t> = </a:t>
            </a:r>
            <a:r>
              <a:rPr lang="en-US" sz="3200" dirty="0" smtClean="0"/>
              <a:t>lines on a weather map that connect areas of equal pressure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 smtClean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sz="3200" dirty="0" smtClean="0"/>
              <a:t>“</a:t>
            </a:r>
            <a:r>
              <a:rPr lang="en-US" sz="3200" dirty="0" smtClean="0">
                <a:solidFill>
                  <a:srgbClr val="00B0F0"/>
                </a:solidFill>
              </a:rPr>
              <a:t>H</a:t>
            </a:r>
            <a:r>
              <a:rPr lang="en-US" sz="3200" dirty="0" smtClean="0"/>
              <a:t>” </a:t>
            </a:r>
            <a:r>
              <a:rPr lang="en-US" sz="2800" dirty="0" smtClean="0"/>
              <a:t>= </a:t>
            </a:r>
            <a:r>
              <a:rPr lang="en-US" sz="2000" dirty="0" smtClean="0"/>
              <a:t>high pressure cell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sz="3200" dirty="0" smtClean="0"/>
              <a:t>“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” </a:t>
            </a:r>
            <a:r>
              <a:rPr lang="en-US" sz="2800" dirty="0" smtClean="0"/>
              <a:t>= </a:t>
            </a:r>
            <a:r>
              <a:rPr lang="en-US" sz="2000" dirty="0" smtClean="0"/>
              <a:t>low pressure cell</a:t>
            </a:r>
            <a:endParaRPr lang="en-US" sz="32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How does air move?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5" descr="Closed_Isobars_fi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44367"/>
            <a:ext cx="5410200" cy="451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2220481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air moves from</a:t>
            </a:r>
          </a:p>
          <a:p>
            <a:pPr algn="ctr"/>
            <a:r>
              <a:rPr lang="en-US" sz="2400" b="1" dirty="0" smtClean="0"/>
              <a:t>High </a:t>
            </a:r>
            <a:r>
              <a:rPr lang="en-US" sz="2000" b="1" dirty="0" smtClean="0">
                <a:sym typeface="Wingdings" pitchFamily="2" charset="2"/>
              </a:rPr>
              <a:t>to</a:t>
            </a:r>
            <a:r>
              <a:rPr lang="en-US" sz="2400" b="1" dirty="0" smtClean="0">
                <a:sym typeface="Wingdings" pitchFamily="2" charset="2"/>
              </a:rPr>
              <a:t> Low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High &amp; Low Pressure Cells</a:t>
            </a:r>
            <a:endParaRPr lang="en-US" dirty="0"/>
          </a:p>
        </p:txBody>
      </p:sp>
      <p:pic>
        <p:nvPicPr>
          <p:cNvPr id="1026" name="Picture 2" descr="http://cimss.ssec.wisc.edu/sage/meteorology/lesson4/images/high_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8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1181734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outward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648200"/>
            <a:ext cx="1010213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676400"/>
            <a:ext cx="146546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sinking air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667000"/>
            <a:ext cx="73956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C.W.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267200"/>
            <a:ext cx="172354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cloudy skies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99604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C.C.W.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4724400"/>
            <a:ext cx="1265091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rising air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143000"/>
            <a:ext cx="149432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clear skies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1193</TotalTime>
  <Words>1744</Words>
  <Application>Microsoft Office PowerPoint</Application>
  <PresentationFormat>On-screen Show (4:3)</PresentationFormat>
  <Paragraphs>317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Urban</vt:lpstr>
      <vt:lpstr>PULSE</vt:lpstr>
      <vt:lpstr>1_PULSE</vt:lpstr>
      <vt:lpstr>Clouds</vt:lpstr>
      <vt:lpstr>2_PULSE</vt:lpstr>
      <vt:lpstr>3_PULSE</vt:lpstr>
      <vt:lpstr>4_PULSE</vt:lpstr>
      <vt:lpstr>5_PULSE</vt:lpstr>
      <vt:lpstr>Slide 1</vt:lpstr>
      <vt:lpstr>Slide 2</vt:lpstr>
      <vt:lpstr>Atmosphere Layers</vt:lpstr>
      <vt:lpstr>Slide 4</vt:lpstr>
      <vt:lpstr>Slide 5</vt:lpstr>
      <vt:lpstr>The Coriolis Effect</vt:lpstr>
      <vt:lpstr>Air Pressure</vt:lpstr>
      <vt:lpstr>Air Pressure (continued)</vt:lpstr>
      <vt:lpstr>High &amp; Low Pressure Cells</vt:lpstr>
      <vt:lpstr>Cyclones &amp; anticyclones </vt:lpstr>
      <vt:lpstr>Cyclones &amp; anticyclones </vt:lpstr>
      <vt:lpstr>Airflow of cyclones &amp; anticyclones</vt:lpstr>
      <vt:lpstr>Winds in the N. Hemisphere</vt:lpstr>
      <vt:lpstr>Wind</vt:lpstr>
      <vt:lpstr>Factors that affect wind:</vt:lpstr>
      <vt:lpstr>Global Winds</vt:lpstr>
      <vt:lpstr>Air masses </vt:lpstr>
      <vt:lpstr>Slide 18</vt:lpstr>
      <vt:lpstr>Fronts </vt:lpstr>
      <vt:lpstr>Warm Front</vt:lpstr>
      <vt:lpstr>Cold Front </vt:lpstr>
      <vt:lpstr>Stationary Front </vt:lpstr>
      <vt:lpstr>Occluded Front </vt:lpstr>
      <vt:lpstr>Cloud Formation</vt:lpstr>
      <vt:lpstr>Cloud Formation</vt:lpstr>
      <vt:lpstr>Cloud Formation</vt:lpstr>
      <vt:lpstr>Cloud Classification</vt:lpstr>
      <vt:lpstr>Precipitation</vt:lpstr>
      <vt:lpstr>Dew Point</vt:lpstr>
      <vt:lpstr>Temperature Change</vt:lpstr>
      <vt:lpstr>Humidity </vt:lpstr>
      <vt:lpstr>Gathering Weather Data</vt:lpstr>
      <vt:lpstr>Station Model</vt:lpstr>
      <vt:lpstr>Slide 34</vt:lpstr>
      <vt:lpstr>Slide 35</vt:lpstr>
      <vt:lpstr>Thunderstorms, Tornadoes, Hurricanes</vt:lpstr>
      <vt:lpstr>How do thunderstorms form?</vt:lpstr>
      <vt:lpstr>Types of thunderstorms</vt:lpstr>
      <vt:lpstr>Types of thunderstorms</vt:lpstr>
      <vt:lpstr>Severe Thunderstorms</vt:lpstr>
      <vt:lpstr>Stages of Development</vt:lpstr>
      <vt:lpstr>Lightning</vt:lpstr>
      <vt:lpstr>Other Hazards</vt:lpstr>
      <vt:lpstr>Tornados</vt:lpstr>
      <vt:lpstr>Slide 45</vt:lpstr>
      <vt:lpstr>Tornado Classification</vt:lpstr>
      <vt:lpstr>Tropical Storms</vt:lpstr>
      <vt:lpstr>Tropical Storms</vt:lpstr>
      <vt:lpstr>Eye</vt:lpstr>
      <vt:lpstr>Classifying Hurricanes</vt:lpstr>
      <vt:lpstr>Classifying Hurricanes</vt:lpstr>
      <vt:lpstr>Running out of energy</vt:lpstr>
      <vt:lpstr>Hazards</vt:lpstr>
      <vt:lpstr>Galveston Hurricane</vt:lpstr>
      <vt:lpstr>Hurricane Katrina</vt:lpstr>
      <vt:lpstr>Slide 56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Meterology </dc:title>
  <dc:creator>mjhipps</dc:creator>
  <cp:lastModifiedBy>jasone.mccutcheon</cp:lastModifiedBy>
  <cp:revision>103</cp:revision>
  <dcterms:created xsi:type="dcterms:W3CDTF">2009-04-15T15:25:30Z</dcterms:created>
  <dcterms:modified xsi:type="dcterms:W3CDTF">2014-11-24T17:23:11Z</dcterms:modified>
</cp:coreProperties>
</file>