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9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68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713C7-F346-4552-8B16-544885651113}" type="datetimeFigureOut">
              <a:rPr lang="en-US" smtClean="0"/>
              <a:t>8/27/2013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16458-C498-4508-8468-2770B62B47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Homogeneous</a:t>
            </a:r>
            <a:r>
              <a:rPr lang="en-US" baseline="0" dirty="0" smtClean="0"/>
              <a:t> – air </a:t>
            </a:r>
            <a:endParaRPr lang="en-US" dirty="0" smtClean="0"/>
          </a:p>
          <a:p>
            <a:r>
              <a:rPr lang="en-US" dirty="0" smtClean="0"/>
              <a:t>Solution – salt dissolved in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61E19-BD86-498A-B3C1-AF03DB3DF4E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58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C5FE-7C89-48BD-9E85-C3DB88A34796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FCE5-7F46-4824-AE93-017A0F02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C5FE-7C89-48BD-9E85-C3DB88A34796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FCE5-7F46-4824-AE93-017A0F02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C5FE-7C89-48BD-9E85-C3DB88A34796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FCE5-7F46-4824-AE93-017A0F02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C5FE-7C89-48BD-9E85-C3DB88A34796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FCE5-7F46-4824-AE93-017A0F02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C5FE-7C89-48BD-9E85-C3DB88A34796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FCE5-7F46-4824-AE93-017A0F02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C5FE-7C89-48BD-9E85-C3DB88A34796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FCE5-7F46-4824-AE93-017A0F02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C5FE-7C89-48BD-9E85-C3DB88A34796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FCE5-7F46-4824-AE93-017A0F02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C5FE-7C89-48BD-9E85-C3DB88A34796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FCE5-7F46-4824-AE93-017A0F02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C5FE-7C89-48BD-9E85-C3DB88A34796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FCE5-7F46-4824-AE93-017A0F02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C5FE-7C89-48BD-9E85-C3DB88A34796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FCE5-7F46-4824-AE93-017A0F02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C5FE-7C89-48BD-9E85-C3DB88A34796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FCE5-7F46-4824-AE93-017A0F02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3C5FE-7C89-48BD-9E85-C3DB88A34796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0FCE5-7F46-4824-AE93-017A0F02B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How many significant figures?</a:t>
            </a:r>
          </a:p>
          <a:p>
            <a:pPr lvl="2"/>
            <a:r>
              <a:rPr lang="en-US" sz="2800" dirty="0" smtClean="0"/>
              <a:t>607.0 g</a:t>
            </a:r>
          </a:p>
          <a:p>
            <a:pPr lvl="2"/>
            <a:r>
              <a:rPr lang="en-US" sz="2800" dirty="0" smtClean="0"/>
              <a:t>0.020  cm</a:t>
            </a:r>
          </a:p>
          <a:p>
            <a:pPr lvl="2"/>
            <a:r>
              <a:rPr lang="en-US" sz="2800" dirty="0" smtClean="0"/>
              <a:t>310 g</a:t>
            </a:r>
          </a:p>
          <a:p>
            <a:r>
              <a:rPr lang="en-US" sz="3600" dirty="0" smtClean="0"/>
              <a:t>Round </a:t>
            </a:r>
            <a:r>
              <a:rPr lang="en-US" sz="3600" dirty="0" smtClean="0"/>
              <a:t>the following to two sig figs:</a:t>
            </a:r>
          </a:p>
          <a:p>
            <a:pPr lvl="2"/>
            <a:r>
              <a:rPr lang="en-US" sz="2800" dirty="0" smtClean="0"/>
              <a:t>25.78 cm</a:t>
            </a:r>
          </a:p>
          <a:p>
            <a:pPr lvl="2"/>
            <a:r>
              <a:rPr lang="en-US" sz="2800" dirty="0" smtClean="0"/>
              <a:t>0.007 m</a:t>
            </a:r>
          </a:p>
          <a:p>
            <a:pPr lvl="2"/>
            <a:r>
              <a:rPr lang="en-US" sz="2800" dirty="0" smtClean="0"/>
              <a:t>0.100 g</a:t>
            </a:r>
          </a:p>
          <a:p>
            <a:r>
              <a:rPr lang="en-US" sz="3600" dirty="0" smtClean="0"/>
              <a:t>Perform these operations:</a:t>
            </a:r>
          </a:p>
          <a:p>
            <a:pPr lvl="2"/>
            <a:r>
              <a:rPr lang="en-US" sz="2800" dirty="0" smtClean="0"/>
              <a:t>15.32 x 74.0092</a:t>
            </a:r>
          </a:p>
          <a:p>
            <a:pPr lvl="2"/>
            <a:r>
              <a:rPr lang="en-US" sz="2800" dirty="0" smtClean="0"/>
              <a:t>8.178 </a:t>
            </a:r>
            <a:r>
              <a:rPr lang="en-US" sz="2800" dirty="0" smtClean="0"/>
              <a:t>/ 0.0032</a:t>
            </a:r>
          </a:p>
          <a:p>
            <a:pPr lvl="2"/>
            <a:r>
              <a:rPr lang="en-US" sz="2800" dirty="0" smtClean="0"/>
              <a:t>172.8 / 56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Mnemonic Device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The II Great II Monarch II </a:t>
            </a:r>
          </a:p>
          <a:p>
            <a:pPr algn="ctr">
              <a:buNone/>
            </a:pPr>
            <a:r>
              <a:rPr lang="en-US" sz="6000" dirty="0" smtClean="0"/>
              <a:t>King Henry Died by drinking chocolate milk </a:t>
            </a:r>
          </a:p>
          <a:p>
            <a:pPr algn="ctr">
              <a:buNone/>
            </a:pPr>
            <a:r>
              <a:rPr lang="en-US" sz="6000" dirty="0" smtClean="0"/>
              <a:t>II made II near II </a:t>
            </a:r>
            <a:r>
              <a:rPr lang="en-US" sz="6000" dirty="0" err="1" smtClean="0"/>
              <a:t>poland</a:t>
            </a:r>
            <a:endParaRPr lang="en-US" sz="6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01825" y="2855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142" name="Picture 46"/>
          <p:cNvPicPr>
            <a:picLocks noChangeAspect="1" noChangeArrowheads="1"/>
          </p:cNvPicPr>
          <p:nvPr/>
        </p:nvPicPr>
        <p:blipFill>
          <a:blip r:embed="rId2"/>
          <a:srcRect l="12616" t="37964" r="11690" b="18518"/>
          <a:stretch>
            <a:fillRect/>
          </a:stretch>
        </p:blipFill>
        <p:spPr bwMode="auto">
          <a:xfrm>
            <a:off x="457200" y="685800"/>
            <a:ext cx="830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800100" y="990600"/>
            <a:ext cx="990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KILO</a:t>
            </a:r>
            <a:br>
              <a:rPr lang="en-US" b="1">
                <a:latin typeface="Times New Roman" pitchFamily="18" charset="0"/>
              </a:rPr>
            </a:br>
            <a:r>
              <a:rPr lang="en-US" b="1">
                <a:latin typeface="Times New Roman" pitchFamily="18" charset="0"/>
              </a:rPr>
              <a:t>1000</a:t>
            </a:r>
            <a:br>
              <a:rPr lang="en-US" b="1">
                <a:latin typeface="Times New Roman" pitchFamily="18" charset="0"/>
              </a:rPr>
            </a:br>
            <a:r>
              <a:rPr lang="en-US" b="1">
                <a:latin typeface="Times New Roman" pitchFamily="18" charset="0"/>
              </a:rPr>
              <a:t>Units</a:t>
            </a:r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1765300" y="1293813"/>
            <a:ext cx="1143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HECTO</a:t>
            </a:r>
            <a:br>
              <a:rPr lang="en-US" b="1">
                <a:latin typeface="Times New Roman" pitchFamily="18" charset="0"/>
              </a:rPr>
            </a:br>
            <a:r>
              <a:rPr lang="en-US" b="1">
                <a:latin typeface="Times New Roman" pitchFamily="18" charset="0"/>
              </a:rPr>
              <a:t>100</a:t>
            </a:r>
            <a:br>
              <a:rPr lang="en-US" b="1">
                <a:latin typeface="Times New Roman" pitchFamily="18" charset="0"/>
              </a:rPr>
            </a:br>
            <a:r>
              <a:rPr lang="en-US" b="1">
                <a:latin typeface="Times New Roman" pitchFamily="18" charset="0"/>
              </a:rPr>
              <a:t>Units</a:t>
            </a:r>
          </a:p>
        </p:txBody>
      </p: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2832100" y="1524000"/>
            <a:ext cx="114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DEKA</a:t>
            </a:r>
            <a:br>
              <a:rPr lang="en-US" b="1">
                <a:latin typeface="Times New Roman" pitchFamily="18" charset="0"/>
              </a:rPr>
            </a:br>
            <a:r>
              <a:rPr lang="en-US" b="1">
                <a:latin typeface="Times New Roman" pitchFamily="18" charset="0"/>
              </a:rPr>
              <a:t>10</a:t>
            </a:r>
            <a:br>
              <a:rPr lang="en-US" b="1">
                <a:latin typeface="Times New Roman" pitchFamily="18" charset="0"/>
              </a:rPr>
            </a:br>
            <a:r>
              <a:rPr lang="en-US" b="1">
                <a:latin typeface="Times New Roman" pitchFamily="18" charset="0"/>
              </a:rPr>
              <a:t>Units</a:t>
            </a:r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4965700" y="2284413"/>
            <a:ext cx="1143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DECI</a:t>
            </a:r>
            <a:br>
              <a:rPr lang="en-US" b="1">
                <a:latin typeface="Times New Roman" pitchFamily="18" charset="0"/>
              </a:rPr>
            </a:br>
            <a:r>
              <a:rPr lang="en-US" b="1">
                <a:latin typeface="Times New Roman" pitchFamily="18" charset="0"/>
              </a:rPr>
              <a:t>0.1</a:t>
            </a:r>
            <a:br>
              <a:rPr lang="en-US" b="1">
                <a:latin typeface="Times New Roman" pitchFamily="18" charset="0"/>
              </a:rPr>
            </a:br>
            <a:r>
              <a:rPr lang="en-US" b="1">
                <a:latin typeface="Times New Roman" pitchFamily="18" charset="0"/>
              </a:rPr>
              <a:t>Unit</a:t>
            </a:r>
          </a:p>
        </p:txBody>
      </p:sp>
      <p:sp>
        <p:nvSpPr>
          <p:cNvPr id="4147" name="Text Box 51"/>
          <p:cNvSpPr txBox="1">
            <a:spLocks noChangeArrowheads="1"/>
          </p:cNvSpPr>
          <p:nvPr/>
        </p:nvSpPr>
        <p:spPr bwMode="auto">
          <a:xfrm>
            <a:off x="6032500" y="2589213"/>
            <a:ext cx="1143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CENTI</a:t>
            </a:r>
            <a:br>
              <a:rPr lang="en-US" b="1">
                <a:latin typeface="Times New Roman" pitchFamily="18" charset="0"/>
              </a:rPr>
            </a:br>
            <a:r>
              <a:rPr lang="en-US" b="1">
                <a:latin typeface="Times New Roman" pitchFamily="18" charset="0"/>
              </a:rPr>
              <a:t>0.01</a:t>
            </a:r>
            <a:br>
              <a:rPr lang="en-US" b="1">
                <a:latin typeface="Times New Roman" pitchFamily="18" charset="0"/>
              </a:rPr>
            </a:br>
            <a:r>
              <a:rPr lang="en-US" b="1">
                <a:latin typeface="Times New Roman" pitchFamily="18" charset="0"/>
              </a:rPr>
              <a:t>Unit</a:t>
            </a:r>
          </a:p>
        </p:txBody>
      </p:sp>
      <p:sp>
        <p:nvSpPr>
          <p:cNvPr id="4148" name="Text Box 52"/>
          <p:cNvSpPr txBox="1">
            <a:spLocks noChangeArrowheads="1"/>
          </p:cNvSpPr>
          <p:nvPr/>
        </p:nvSpPr>
        <p:spPr bwMode="auto">
          <a:xfrm>
            <a:off x="7073900" y="2895600"/>
            <a:ext cx="114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MILLI</a:t>
            </a:r>
            <a:br>
              <a:rPr lang="en-US" b="1">
                <a:latin typeface="Times New Roman" pitchFamily="18" charset="0"/>
              </a:rPr>
            </a:br>
            <a:r>
              <a:rPr lang="en-US" b="1">
                <a:latin typeface="Times New Roman" pitchFamily="18" charset="0"/>
              </a:rPr>
              <a:t>0.001</a:t>
            </a:r>
            <a:br>
              <a:rPr lang="en-US" b="1">
                <a:latin typeface="Times New Roman" pitchFamily="18" charset="0"/>
              </a:rPr>
            </a:br>
            <a:r>
              <a:rPr lang="en-US" b="1">
                <a:latin typeface="Times New Roman" pitchFamily="18" charset="0"/>
              </a:rPr>
              <a:t>Unit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4025900" y="2603500"/>
            <a:ext cx="914400" cy="1373188"/>
            <a:chOff x="2496" y="1824"/>
            <a:chExt cx="576" cy="865"/>
          </a:xfrm>
        </p:grpSpPr>
        <p:sp>
          <p:nvSpPr>
            <p:cNvPr id="4149" name="Text Box 53"/>
            <p:cNvSpPr txBox="1">
              <a:spLocks noChangeArrowheads="1"/>
            </p:cNvSpPr>
            <p:nvPr/>
          </p:nvSpPr>
          <p:spPr bwMode="auto">
            <a:xfrm>
              <a:off x="2496" y="2112"/>
              <a:ext cx="576" cy="5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Meters</a:t>
              </a:r>
              <a:br>
                <a:rPr lang="en-US" b="1">
                  <a:latin typeface="Times New Roman" pitchFamily="18" charset="0"/>
                </a:rPr>
              </a:br>
              <a:r>
                <a:rPr lang="en-US" b="1">
                  <a:latin typeface="Times New Roman" pitchFamily="18" charset="0"/>
                </a:rPr>
                <a:t>Liters</a:t>
              </a:r>
              <a:br>
                <a:rPr lang="en-US" b="1">
                  <a:latin typeface="Times New Roman" pitchFamily="18" charset="0"/>
                </a:rPr>
              </a:br>
              <a:r>
                <a:rPr lang="en-US" b="1">
                  <a:latin typeface="Times New Roman" pitchFamily="18" charset="0"/>
                </a:rPr>
                <a:t>Grams</a:t>
              </a:r>
            </a:p>
          </p:txBody>
        </p:sp>
        <p:sp>
          <p:nvSpPr>
            <p:cNvPr id="4152" name="Line 56"/>
            <p:cNvSpPr>
              <a:spLocks noChangeShapeType="1"/>
            </p:cNvSpPr>
            <p:nvPr/>
          </p:nvSpPr>
          <p:spPr bwMode="auto">
            <a:xfrm flipV="1">
              <a:off x="2784" y="1824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8392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Ladder Method</a:t>
            </a:r>
          </a:p>
        </p:txBody>
      </p:sp>
      <p:grpSp>
        <p:nvGrpSpPr>
          <p:cNvPr id="3" name="Group 65"/>
          <p:cNvGrpSpPr>
            <a:grpSpLocks/>
          </p:cNvGrpSpPr>
          <p:nvPr/>
        </p:nvGrpSpPr>
        <p:grpSpPr bwMode="auto">
          <a:xfrm>
            <a:off x="381000" y="4343400"/>
            <a:ext cx="4622800" cy="2068513"/>
            <a:chOff x="240" y="2880"/>
            <a:chExt cx="2912" cy="1303"/>
          </a:xfrm>
        </p:grpSpPr>
        <p:sp>
          <p:nvSpPr>
            <p:cNvPr id="4150" name="Text Box 54"/>
            <p:cNvSpPr txBox="1">
              <a:spLocks noChangeArrowheads="1"/>
            </p:cNvSpPr>
            <p:nvPr/>
          </p:nvSpPr>
          <p:spPr bwMode="auto">
            <a:xfrm>
              <a:off x="240" y="2880"/>
              <a:ext cx="2880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Times New Roman" pitchFamily="18" charset="0"/>
                </a:rPr>
                <a:t>How do you use the “ladder” method? </a:t>
              </a:r>
            </a:p>
          </p:txBody>
        </p:sp>
        <p:sp>
          <p:nvSpPr>
            <p:cNvPr id="4158" name="Text Box 62"/>
            <p:cNvSpPr txBox="1">
              <a:spLocks noChangeArrowheads="1"/>
            </p:cNvSpPr>
            <p:nvPr/>
          </p:nvSpPr>
          <p:spPr bwMode="auto">
            <a:xfrm>
              <a:off x="272" y="3105"/>
              <a:ext cx="2880" cy="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1</a:t>
              </a:r>
              <a:r>
                <a:rPr lang="en-US" baseline="30000">
                  <a:latin typeface="Times New Roman" pitchFamily="18" charset="0"/>
                </a:rPr>
                <a:t>st</a:t>
              </a:r>
              <a:r>
                <a:rPr lang="en-US">
                  <a:latin typeface="Times New Roman" pitchFamily="18" charset="0"/>
                </a:rPr>
                <a:t> – Determine your starting point.</a:t>
              </a:r>
              <a:br>
                <a:rPr lang="en-US">
                  <a:latin typeface="Times New Roman" pitchFamily="18" charset="0"/>
                </a:rPr>
              </a:br>
              <a:endParaRPr lang="en-US" sz="80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2</a:t>
              </a:r>
              <a:r>
                <a:rPr lang="en-US" baseline="30000">
                  <a:latin typeface="Times New Roman" pitchFamily="18" charset="0"/>
                </a:rPr>
                <a:t>nd</a:t>
              </a:r>
              <a:r>
                <a:rPr lang="en-US">
                  <a:latin typeface="Times New Roman" pitchFamily="18" charset="0"/>
                </a:rPr>
                <a:t> – Count the “jumps” to your ending point.</a:t>
              </a:r>
              <a:br>
                <a:rPr lang="en-US">
                  <a:latin typeface="Times New Roman" pitchFamily="18" charset="0"/>
                </a:rPr>
              </a:br>
              <a:endParaRPr lang="en-US" sz="80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3</a:t>
              </a:r>
              <a:r>
                <a:rPr lang="en-US" baseline="30000">
                  <a:latin typeface="Times New Roman" pitchFamily="18" charset="0"/>
                </a:rPr>
                <a:t>rd</a:t>
              </a:r>
              <a:r>
                <a:rPr lang="en-US">
                  <a:latin typeface="Times New Roman" pitchFamily="18" charset="0"/>
                </a:rPr>
                <a:t> – Move the decimal the same number of jumps in the same direction.</a:t>
              </a:r>
            </a:p>
          </p:txBody>
        </p:sp>
      </p:grp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5600700" y="4343400"/>
            <a:ext cx="28956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4 km = _________ m </a:t>
            </a:r>
          </a:p>
        </p:txBody>
      </p: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1308100" y="381000"/>
            <a:ext cx="1092200" cy="838200"/>
            <a:chOff x="768" y="240"/>
            <a:chExt cx="688" cy="528"/>
          </a:xfrm>
        </p:grpSpPr>
        <p:sp>
          <p:nvSpPr>
            <p:cNvPr id="4163" name="Freeform 67"/>
            <p:cNvSpPr>
              <a:spLocks/>
            </p:cNvSpPr>
            <p:nvPr/>
          </p:nvSpPr>
          <p:spPr bwMode="auto">
            <a:xfrm>
              <a:off x="768" y="352"/>
              <a:ext cx="688" cy="416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576" y="32"/>
                </a:cxn>
                <a:cxn ang="0">
                  <a:pos x="672" y="416"/>
                </a:cxn>
              </a:cxnLst>
              <a:rect l="0" t="0" r="r" b="b"/>
              <a:pathLst>
                <a:path w="688" h="416">
                  <a:moveTo>
                    <a:pt x="0" y="224"/>
                  </a:moveTo>
                  <a:cubicBezTo>
                    <a:pt x="232" y="112"/>
                    <a:pt x="464" y="0"/>
                    <a:pt x="576" y="32"/>
                  </a:cubicBezTo>
                  <a:cubicBezTo>
                    <a:pt x="688" y="64"/>
                    <a:pt x="656" y="352"/>
                    <a:pt x="672" y="416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Text Box 70"/>
            <p:cNvSpPr txBox="1">
              <a:spLocks noChangeArrowheads="1"/>
            </p:cNvSpPr>
            <p:nvPr/>
          </p:nvSpPr>
          <p:spPr bwMode="auto">
            <a:xfrm>
              <a:off x="816" y="240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2374900" y="685800"/>
            <a:ext cx="1092200" cy="812800"/>
            <a:chOff x="1440" y="432"/>
            <a:chExt cx="688" cy="512"/>
          </a:xfrm>
        </p:grpSpPr>
        <p:sp>
          <p:nvSpPr>
            <p:cNvPr id="4164" name="Freeform 68"/>
            <p:cNvSpPr>
              <a:spLocks/>
            </p:cNvSpPr>
            <p:nvPr/>
          </p:nvSpPr>
          <p:spPr bwMode="auto">
            <a:xfrm>
              <a:off x="1440" y="528"/>
              <a:ext cx="688" cy="416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576" y="32"/>
                </a:cxn>
                <a:cxn ang="0">
                  <a:pos x="672" y="416"/>
                </a:cxn>
              </a:cxnLst>
              <a:rect l="0" t="0" r="r" b="b"/>
              <a:pathLst>
                <a:path w="688" h="416">
                  <a:moveTo>
                    <a:pt x="0" y="224"/>
                  </a:moveTo>
                  <a:cubicBezTo>
                    <a:pt x="232" y="112"/>
                    <a:pt x="464" y="0"/>
                    <a:pt x="576" y="32"/>
                  </a:cubicBezTo>
                  <a:cubicBezTo>
                    <a:pt x="688" y="64"/>
                    <a:pt x="656" y="352"/>
                    <a:pt x="672" y="416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Text Box 71"/>
            <p:cNvSpPr txBox="1">
              <a:spLocks noChangeArrowheads="1"/>
            </p:cNvSpPr>
            <p:nvPr/>
          </p:nvSpPr>
          <p:spPr bwMode="auto">
            <a:xfrm>
              <a:off x="1440" y="432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3441700" y="914400"/>
            <a:ext cx="1092200" cy="863600"/>
            <a:chOff x="2112" y="576"/>
            <a:chExt cx="688" cy="544"/>
          </a:xfrm>
        </p:grpSpPr>
        <p:sp>
          <p:nvSpPr>
            <p:cNvPr id="4165" name="Freeform 69"/>
            <p:cNvSpPr>
              <a:spLocks/>
            </p:cNvSpPr>
            <p:nvPr/>
          </p:nvSpPr>
          <p:spPr bwMode="auto">
            <a:xfrm>
              <a:off x="2112" y="704"/>
              <a:ext cx="688" cy="416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576" y="32"/>
                </a:cxn>
                <a:cxn ang="0">
                  <a:pos x="672" y="416"/>
                </a:cxn>
              </a:cxnLst>
              <a:rect l="0" t="0" r="r" b="b"/>
              <a:pathLst>
                <a:path w="688" h="416">
                  <a:moveTo>
                    <a:pt x="0" y="224"/>
                  </a:moveTo>
                  <a:cubicBezTo>
                    <a:pt x="232" y="112"/>
                    <a:pt x="464" y="0"/>
                    <a:pt x="576" y="32"/>
                  </a:cubicBezTo>
                  <a:cubicBezTo>
                    <a:pt x="688" y="64"/>
                    <a:pt x="656" y="352"/>
                    <a:pt x="672" y="416"/>
                  </a:cubicBez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Text Box 72"/>
            <p:cNvSpPr txBox="1">
              <a:spLocks noChangeArrowheads="1"/>
            </p:cNvSpPr>
            <p:nvPr/>
          </p:nvSpPr>
          <p:spPr bwMode="auto">
            <a:xfrm>
              <a:off x="2160" y="576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</p:grpSp>
      <p:sp>
        <p:nvSpPr>
          <p:cNvPr id="4172" name="Text Box 76"/>
          <p:cNvSpPr txBox="1">
            <a:spLocks noChangeArrowheads="1"/>
          </p:cNvSpPr>
          <p:nvPr/>
        </p:nvSpPr>
        <p:spPr bwMode="auto">
          <a:xfrm>
            <a:off x="5486400" y="5348288"/>
            <a:ext cx="335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How many jumps does it take?</a:t>
            </a:r>
          </a:p>
        </p:txBody>
      </p: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5562600" y="4660900"/>
            <a:ext cx="1524000" cy="506413"/>
            <a:chOff x="3504" y="3032"/>
            <a:chExt cx="960" cy="319"/>
          </a:xfrm>
        </p:grpSpPr>
        <p:sp>
          <p:nvSpPr>
            <p:cNvPr id="4160" name="Text Box 64"/>
            <p:cNvSpPr txBox="1">
              <a:spLocks noChangeArrowheads="1"/>
            </p:cNvSpPr>
            <p:nvPr/>
          </p:nvSpPr>
          <p:spPr bwMode="auto">
            <a:xfrm>
              <a:off x="3504" y="3120"/>
              <a:ext cx="9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Starting Point</a:t>
              </a:r>
            </a:p>
          </p:txBody>
        </p:sp>
        <p:sp>
          <p:nvSpPr>
            <p:cNvPr id="4173" name="Line 77"/>
            <p:cNvSpPr>
              <a:spLocks noChangeShapeType="1"/>
            </p:cNvSpPr>
            <p:nvPr/>
          </p:nvSpPr>
          <p:spPr bwMode="auto">
            <a:xfrm flipV="1">
              <a:off x="3992" y="3032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7162800" y="4648200"/>
            <a:ext cx="1524000" cy="519113"/>
            <a:chOff x="4512" y="3024"/>
            <a:chExt cx="960" cy="327"/>
          </a:xfrm>
        </p:grpSpPr>
        <p:sp>
          <p:nvSpPr>
            <p:cNvPr id="4174" name="Line 78"/>
            <p:cNvSpPr>
              <a:spLocks noChangeShapeType="1"/>
            </p:cNvSpPr>
            <p:nvPr/>
          </p:nvSpPr>
          <p:spPr bwMode="auto">
            <a:xfrm flipV="1">
              <a:off x="4992" y="3024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Text Box 79"/>
            <p:cNvSpPr txBox="1">
              <a:spLocks noChangeArrowheads="1"/>
            </p:cNvSpPr>
            <p:nvPr/>
          </p:nvSpPr>
          <p:spPr bwMode="auto">
            <a:xfrm>
              <a:off x="4512" y="3120"/>
              <a:ext cx="9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Ending Point</a:t>
              </a:r>
            </a:p>
          </p:txBody>
        </p:sp>
      </p:grpSp>
      <p:sp>
        <p:nvSpPr>
          <p:cNvPr id="4179" name="Text Box 83"/>
          <p:cNvSpPr txBox="1">
            <a:spLocks noChangeArrowheads="1"/>
          </p:cNvSpPr>
          <p:nvPr/>
        </p:nvSpPr>
        <p:spPr bwMode="auto">
          <a:xfrm>
            <a:off x="5410200" y="6007100"/>
            <a:ext cx="495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4.</a:t>
            </a:r>
          </a:p>
        </p:txBody>
      </p:sp>
      <p:grpSp>
        <p:nvGrpSpPr>
          <p:cNvPr id="9" name="Group 104"/>
          <p:cNvGrpSpPr>
            <a:grpSpLocks/>
          </p:cNvGrpSpPr>
          <p:nvPr/>
        </p:nvGrpSpPr>
        <p:grpSpPr bwMode="auto">
          <a:xfrm>
            <a:off x="5499100" y="5969000"/>
            <a:ext cx="889000" cy="887413"/>
            <a:chOff x="3464" y="3624"/>
            <a:chExt cx="560" cy="559"/>
          </a:xfrm>
        </p:grpSpPr>
        <p:grpSp>
          <p:nvGrpSpPr>
            <p:cNvPr id="10" name="Group 89"/>
            <p:cNvGrpSpPr>
              <a:grpSpLocks/>
            </p:cNvGrpSpPr>
            <p:nvPr/>
          </p:nvGrpSpPr>
          <p:grpSpPr bwMode="auto">
            <a:xfrm>
              <a:off x="3464" y="3907"/>
              <a:ext cx="432" cy="276"/>
              <a:chOff x="3752" y="3939"/>
              <a:chExt cx="364" cy="276"/>
            </a:xfrm>
          </p:grpSpPr>
          <p:sp>
            <p:nvSpPr>
              <p:cNvPr id="4181" name="Freeform 85"/>
              <p:cNvSpPr>
                <a:spLocks/>
              </p:cNvSpPr>
              <p:nvPr/>
            </p:nvSpPr>
            <p:spPr bwMode="auto">
              <a:xfrm rot="1472264" flipV="1">
                <a:off x="3924" y="3939"/>
                <a:ext cx="192" cy="208"/>
              </a:xfrm>
              <a:custGeom>
                <a:avLst/>
                <a:gdLst/>
                <a:ahLst/>
                <a:cxnLst>
                  <a:cxn ang="0">
                    <a:pos x="0" y="224"/>
                  </a:cxn>
                  <a:cxn ang="0">
                    <a:pos x="576" y="32"/>
                  </a:cxn>
                  <a:cxn ang="0">
                    <a:pos x="672" y="416"/>
                  </a:cxn>
                </a:cxnLst>
                <a:rect l="0" t="0" r="r" b="b"/>
                <a:pathLst>
                  <a:path w="688" h="416">
                    <a:moveTo>
                      <a:pt x="0" y="224"/>
                    </a:moveTo>
                    <a:cubicBezTo>
                      <a:pt x="232" y="112"/>
                      <a:pt x="464" y="0"/>
                      <a:pt x="576" y="32"/>
                    </a:cubicBezTo>
                    <a:cubicBezTo>
                      <a:pt x="688" y="64"/>
                      <a:pt x="656" y="352"/>
                      <a:pt x="672" y="416"/>
                    </a:cubicBez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2" name="Text Box 86"/>
              <p:cNvSpPr txBox="1">
                <a:spLocks noChangeArrowheads="1"/>
              </p:cNvSpPr>
              <p:nvPr/>
            </p:nvSpPr>
            <p:spPr bwMode="auto">
              <a:xfrm>
                <a:off x="3752" y="3984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1</a:t>
                </a:r>
              </a:p>
            </p:txBody>
          </p:sp>
        </p:grpSp>
        <p:sp>
          <p:nvSpPr>
            <p:cNvPr id="4196" name="Text Box 100"/>
            <p:cNvSpPr txBox="1">
              <a:spLocks noChangeArrowheads="1"/>
            </p:cNvSpPr>
            <p:nvPr/>
          </p:nvSpPr>
          <p:spPr bwMode="auto">
            <a:xfrm>
              <a:off x="3688" y="3624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__</a:t>
              </a:r>
              <a:r>
                <a:rPr lang="en-US" sz="3200"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11" name="Group 105"/>
          <p:cNvGrpSpPr>
            <a:grpSpLocks/>
          </p:cNvGrpSpPr>
          <p:nvPr/>
        </p:nvGrpSpPr>
        <p:grpSpPr bwMode="auto">
          <a:xfrm>
            <a:off x="6038850" y="5969000"/>
            <a:ext cx="819150" cy="882650"/>
            <a:chOff x="3804" y="3624"/>
            <a:chExt cx="516" cy="556"/>
          </a:xfrm>
        </p:grpSpPr>
        <p:grpSp>
          <p:nvGrpSpPr>
            <p:cNvPr id="12" name="Group 91"/>
            <p:cNvGrpSpPr>
              <a:grpSpLocks/>
            </p:cNvGrpSpPr>
            <p:nvPr/>
          </p:nvGrpSpPr>
          <p:grpSpPr bwMode="auto">
            <a:xfrm>
              <a:off x="3804" y="3904"/>
              <a:ext cx="364" cy="276"/>
              <a:chOff x="4532" y="3936"/>
              <a:chExt cx="364" cy="276"/>
            </a:xfrm>
          </p:grpSpPr>
          <p:sp>
            <p:nvSpPr>
              <p:cNvPr id="4183" name="Freeform 87"/>
              <p:cNvSpPr>
                <a:spLocks/>
              </p:cNvSpPr>
              <p:nvPr/>
            </p:nvSpPr>
            <p:spPr bwMode="auto">
              <a:xfrm rot="1472264" flipV="1">
                <a:off x="4704" y="3936"/>
                <a:ext cx="192" cy="208"/>
              </a:xfrm>
              <a:custGeom>
                <a:avLst/>
                <a:gdLst/>
                <a:ahLst/>
                <a:cxnLst>
                  <a:cxn ang="0">
                    <a:pos x="0" y="224"/>
                  </a:cxn>
                  <a:cxn ang="0">
                    <a:pos x="576" y="32"/>
                  </a:cxn>
                  <a:cxn ang="0">
                    <a:pos x="672" y="416"/>
                  </a:cxn>
                </a:cxnLst>
                <a:rect l="0" t="0" r="r" b="b"/>
                <a:pathLst>
                  <a:path w="688" h="416">
                    <a:moveTo>
                      <a:pt x="0" y="224"/>
                    </a:moveTo>
                    <a:cubicBezTo>
                      <a:pt x="232" y="112"/>
                      <a:pt x="464" y="0"/>
                      <a:pt x="576" y="32"/>
                    </a:cubicBezTo>
                    <a:cubicBezTo>
                      <a:pt x="688" y="64"/>
                      <a:pt x="656" y="352"/>
                      <a:pt x="672" y="416"/>
                    </a:cubicBez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4" name="Text Box 88"/>
              <p:cNvSpPr txBox="1">
                <a:spLocks noChangeArrowheads="1"/>
              </p:cNvSpPr>
              <p:nvPr/>
            </p:nvSpPr>
            <p:spPr bwMode="auto">
              <a:xfrm>
                <a:off x="4532" y="3981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2</a:t>
                </a:r>
              </a:p>
            </p:txBody>
          </p:sp>
        </p:grpSp>
        <p:sp>
          <p:nvSpPr>
            <p:cNvPr id="4197" name="Text Box 101"/>
            <p:cNvSpPr txBox="1">
              <a:spLocks noChangeArrowheads="1"/>
            </p:cNvSpPr>
            <p:nvPr/>
          </p:nvSpPr>
          <p:spPr bwMode="auto">
            <a:xfrm>
              <a:off x="3984" y="3624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__</a:t>
              </a:r>
              <a:r>
                <a:rPr lang="en-US" sz="3200">
                  <a:latin typeface="Times New Roman" pitchFamily="18" charset="0"/>
                </a:rPr>
                <a:t>.</a:t>
              </a:r>
            </a:p>
          </p:txBody>
        </p:sp>
      </p:grpSp>
      <p:grpSp>
        <p:nvGrpSpPr>
          <p:cNvPr id="13" name="Group 106"/>
          <p:cNvGrpSpPr>
            <a:grpSpLocks/>
          </p:cNvGrpSpPr>
          <p:nvPr/>
        </p:nvGrpSpPr>
        <p:grpSpPr bwMode="auto">
          <a:xfrm>
            <a:off x="6413500" y="5969000"/>
            <a:ext cx="889000" cy="889000"/>
            <a:chOff x="4040" y="3624"/>
            <a:chExt cx="560" cy="560"/>
          </a:xfrm>
        </p:grpSpPr>
        <p:grpSp>
          <p:nvGrpSpPr>
            <p:cNvPr id="14" name="Group 92"/>
            <p:cNvGrpSpPr>
              <a:grpSpLocks/>
            </p:cNvGrpSpPr>
            <p:nvPr/>
          </p:nvGrpSpPr>
          <p:grpSpPr bwMode="auto">
            <a:xfrm>
              <a:off x="4040" y="3908"/>
              <a:ext cx="432" cy="276"/>
              <a:chOff x="4532" y="3936"/>
              <a:chExt cx="364" cy="276"/>
            </a:xfrm>
          </p:grpSpPr>
          <p:sp>
            <p:nvSpPr>
              <p:cNvPr id="4189" name="Freeform 93"/>
              <p:cNvSpPr>
                <a:spLocks/>
              </p:cNvSpPr>
              <p:nvPr/>
            </p:nvSpPr>
            <p:spPr bwMode="auto">
              <a:xfrm rot="1472264" flipV="1">
                <a:off x="4704" y="3936"/>
                <a:ext cx="192" cy="208"/>
              </a:xfrm>
              <a:custGeom>
                <a:avLst/>
                <a:gdLst/>
                <a:ahLst/>
                <a:cxnLst>
                  <a:cxn ang="0">
                    <a:pos x="0" y="224"/>
                  </a:cxn>
                  <a:cxn ang="0">
                    <a:pos x="576" y="32"/>
                  </a:cxn>
                  <a:cxn ang="0">
                    <a:pos x="672" y="416"/>
                  </a:cxn>
                </a:cxnLst>
                <a:rect l="0" t="0" r="r" b="b"/>
                <a:pathLst>
                  <a:path w="688" h="416">
                    <a:moveTo>
                      <a:pt x="0" y="224"/>
                    </a:moveTo>
                    <a:cubicBezTo>
                      <a:pt x="232" y="112"/>
                      <a:pt x="464" y="0"/>
                      <a:pt x="576" y="32"/>
                    </a:cubicBezTo>
                    <a:cubicBezTo>
                      <a:pt x="688" y="64"/>
                      <a:pt x="656" y="352"/>
                      <a:pt x="672" y="416"/>
                    </a:cubicBezTo>
                  </a:path>
                </a:pathLst>
              </a:custGeom>
              <a:noFill/>
              <a:ln w="38100" cmpd="sng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0" name="Text Box 94"/>
              <p:cNvSpPr txBox="1">
                <a:spLocks noChangeArrowheads="1"/>
              </p:cNvSpPr>
              <p:nvPr/>
            </p:nvSpPr>
            <p:spPr bwMode="auto">
              <a:xfrm>
                <a:off x="4532" y="3981"/>
                <a:ext cx="2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/>
                  <a:t>3</a:t>
                </a:r>
              </a:p>
            </p:txBody>
          </p:sp>
        </p:grpSp>
        <p:sp>
          <p:nvSpPr>
            <p:cNvPr id="4198" name="Text Box 102"/>
            <p:cNvSpPr txBox="1">
              <a:spLocks noChangeArrowheads="1"/>
            </p:cNvSpPr>
            <p:nvPr/>
          </p:nvSpPr>
          <p:spPr bwMode="auto">
            <a:xfrm>
              <a:off x="4264" y="3624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__</a:t>
              </a:r>
              <a:r>
                <a:rPr lang="en-US" sz="3200">
                  <a:latin typeface="Times New Roman" pitchFamily="18" charset="0"/>
                </a:rPr>
                <a:t>.</a:t>
              </a:r>
            </a:p>
          </p:txBody>
        </p:sp>
      </p:grpSp>
      <p:sp>
        <p:nvSpPr>
          <p:cNvPr id="4199" name="Text Box 103"/>
          <p:cNvSpPr txBox="1">
            <a:spLocks noChangeArrowheads="1"/>
          </p:cNvSpPr>
          <p:nvPr/>
        </p:nvSpPr>
        <p:spPr bwMode="auto">
          <a:xfrm>
            <a:off x="7086600" y="60071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= 4000 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3" grpId="0"/>
      <p:bldP spid="4144" grpId="0"/>
      <p:bldP spid="4145" grpId="0"/>
      <p:bldP spid="4146" grpId="0"/>
      <p:bldP spid="4147" grpId="0"/>
      <p:bldP spid="4148" grpId="0"/>
      <p:bldP spid="4159" grpId="0" animBg="1"/>
      <p:bldP spid="4172" grpId="0"/>
      <p:bldP spid="4179" grpId="0"/>
      <p:bldP spid="41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81000" y="3505200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Try these conversions using the ladder method.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33400" y="3987800"/>
            <a:ext cx="8077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1000 mg = _______ g 	1 L = _______ mL		160 cm = _______ mm </a:t>
            </a:r>
          </a:p>
          <a:p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14 km = _______ m	109 g = _______ kg 	250 m = _______ km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52400" y="152400"/>
            <a:ext cx="8839200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Conversion Practice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1000" y="5332413"/>
            <a:ext cx="8305800" cy="930275"/>
            <a:chOff x="240" y="3359"/>
            <a:chExt cx="5232" cy="586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240" y="3359"/>
              <a:ext cx="5232" cy="577"/>
              <a:chOff x="288" y="384"/>
              <a:chExt cx="5232" cy="577"/>
            </a:xfrm>
          </p:grpSpPr>
          <p:sp>
            <p:nvSpPr>
              <p:cNvPr id="8209" name="Text Box 17"/>
              <p:cNvSpPr txBox="1">
                <a:spLocks noChangeArrowheads="1"/>
              </p:cNvSpPr>
              <p:nvPr/>
            </p:nvSpPr>
            <p:spPr bwMode="auto">
              <a:xfrm>
                <a:off x="288" y="384"/>
                <a:ext cx="5232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b="1">
                    <a:latin typeface="Times New Roman" pitchFamily="18" charset="0"/>
                  </a:rPr>
                  <a:t>Compare using &lt;, &gt;, or =.</a:t>
                </a:r>
                <a:endParaRPr lang="en-US">
                  <a:latin typeface="Times New Roman" pitchFamily="18" charset="0"/>
                </a:endParaRPr>
              </a:p>
              <a:p>
                <a:r>
                  <a:rPr lang="en-US">
                    <a:latin typeface="Times New Roman" pitchFamily="18" charset="0"/>
                  </a:rPr>
                  <a:t/>
                </a:r>
                <a:br>
                  <a:rPr lang="en-US">
                    <a:latin typeface="Times New Roman" pitchFamily="18" charset="0"/>
                  </a:rPr>
                </a:br>
                <a:r>
                  <a:rPr lang="en-US">
                    <a:latin typeface="Times New Roman" pitchFamily="18" charset="0"/>
                  </a:rPr>
                  <a:t>	56 cm         6 m 			7 g          698 mg</a:t>
                </a:r>
              </a:p>
            </p:txBody>
          </p:sp>
          <p:sp>
            <p:nvSpPr>
              <p:cNvPr id="8210" name="Oval 18"/>
              <p:cNvSpPr>
                <a:spLocks noChangeArrowheads="1"/>
              </p:cNvSpPr>
              <p:nvPr/>
            </p:nvSpPr>
            <p:spPr bwMode="auto">
              <a:xfrm>
                <a:off x="1320" y="720"/>
                <a:ext cx="240" cy="24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1" name="Oval 19"/>
            <p:cNvSpPr>
              <a:spLocks noChangeArrowheads="1"/>
            </p:cNvSpPr>
            <p:nvPr/>
          </p:nvSpPr>
          <p:spPr bwMode="auto">
            <a:xfrm>
              <a:off x="3424" y="3705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2"/>
          <a:srcRect l="13194" t="35185" r="10417" b="23148"/>
          <a:stretch>
            <a:fillRect/>
          </a:stretch>
        </p:blipFill>
        <p:spPr bwMode="auto">
          <a:xfrm>
            <a:off x="1066800" y="762000"/>
            <a:ext cx="723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157,300 nanometers = ________ meters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.00573 Tm = ___________ cm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2574 pm = ____________ mm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.00369 Mm = _____________ dm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6 kilometers = _____________micrometers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 Gm = _________________ nm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Units – standard for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Length			meter			m</a:t>
            </a:r>
          </a:p>
          <a:p>
            <a:endParaRPr lang="en-US" dirty="0" smtClean="0"/>
          </a:p>
          <a:p>
            <a:r>
              <a:rPr lang="en-US" dirty="0" smtClean="0"/>
              <a:t>Mass			kilogram			kg</a:t>
            </a:r>
          </a:p>
          <a:p>
            <a:endParaRPr lang="en-US" dirty="0" smtClean="0"/>
          </a:p>
          <a:p>
            <a:r>
              <a:rPr lang="en-US" dirty="0" smtClean="0"/>
              <a:t>Temperature		Kelvin			K</a:t>
            </a:r>
          </a:p>
          <a:p>
            <a:endParaRPr lang="en-US" dirty="0" smtClean="0"/>
          </a:p>
          <a:p>
            <a:r>
              <a:rPr lang="en-US" dirty="0" smtClean="0"/>
              <a:t>Time			second			s</a:t>
            </a:r>
          </a:p>
          <a:p>
            <a:pPr>
              <a:buNone/>
            </a:pPr>
            <a:r>
              <a:rPr lang="en-US" dirty="0" smtClean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Proportions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like fractions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Used to change units but not the value</a:t>
            </a:r>
          </a:p>
          <a:p>
            <a:endParaRPr lang="en-US" dirty="0" smtClean="0"/>
          </a:p>
          <a:p>
            <a:r>
              <a:rPr lang="en-US" dirty="0" smtClean="0"/>
              <a:t>You must have conversion factors to use!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Convert 4.5 gallons to quarts.</a:t>
            </a:r>
            <a:endParaRPr lang="en-US" dirty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(start with the given)</a:t>
            </a:r>
            <a:endParaRPr lang="en-US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dirty="0" smtClean="0"/>
              <a:t>   4.5 gallons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   x    -------------------  =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How do we pick the conversion factor?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You want it to include both gallons and quarts, if possible.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 4.5 gallons to quarts.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4.5 gallons		     x   quarts</a:t>
            </a:r>
          </a:p>
          <a:p>
            <a:pPr>
              <a:buNone/>
            </a:pPr>
            <a:r>
              <a:rPr lang="en-US" dirty="0" smtClean="0"/>
              <a:t>---------------     =     ------------------   </a:t>
            </a:r>
          </a:p>
          <a:p>
            <a:pPr>
              <a:buNone/>
            </a:pPr>
            <a:r>
              <a:rPr lang="en-US" dirty="0" smtClean="0"/>
              <a:t>  1 gallon		      4 quarts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x = 18 quarts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Sometimes you need 2 conversion factors…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Convert 2.3 weeks to hours.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2.3 weeks         X days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-------------   =  -----------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1 week             1 day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X days           X hours</a:t>
            </a:r>
          </a:p>
          <a:p>
            <a:pPr>
              <a:buNone/>
            </a:pPr>
            <a:r>
              <a:rPr lang="en-US" dirty="0" smtClean="0"/>
              <a:t> -------------   =  -----------</a:t>
            </a:r>
          </a:p>
          <a:p>
            <a:pPr>
              <a:buNone/>
            </a:pPr>
            <a:r>
              <a:rPr lang="en-US" dirty="0" smtClean="0"/>
              <a:t>  1 day             24 hours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386.4 hours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doc = 17.4 </a:t>
            </a:r>
            <a:r>
              <a:rPr lang="en-US" dirty="0" err="1" smtClean="0"/>
              <a:t>pacs</a:t>
            </a:r>
            <a:endParaRPr lang="en-US" dirty="0" smtClean="0"/>
          </a:p>
          <a:p>
            <a:r>
              <a:rPr lang="en-US" dirty="0" smtClean="0"/>
              <a:t>How many docs do I have if I have 57 </a:t>
            </a:r>
            <a:r>
              <a:rPr lang="en-US" dirty="0" err="1" smtClean="0"/>
              <a:t>pacs</a:t>
            </a:r>
            <a:r>
              <a:rPr lang="en-US" dirty="0" smtClean="0"/>
              <a:t>?</a:t>
            </a:r>
          </a:p>
          <a:p>
            <a:r>
              <a:rPr lang="en-US" dirty="0" smtClean="0"/>
              <a:t>632 docs = __________ </a:t>
            </a:r>
            <a:r>
              <a:rPr lang="en-US" dirty="0" err="1" smtClean="0"/>
              <a:t>pacs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many minutes are in a year?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Conversions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Whitaker</a:t>
            </a:r>
            <a:endParaRPr lang="en-US" dirty="0" smtClean="0"/>
          </a:p>
          <a:p>
            <a:r>
              <a:rPr lang="en-US" dirty="0" smtClean="0"/>
              <a:t>Unit One, Day Three</a:t>
            </a:r>
          </a:p>
          <a:p>
            <a:r>
              <a:rPr lang="en-US" dirty="0" smtClean="0"/>
              <a:t>28 August 2013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453722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Anything that has mass and volume</a:t>
            </a:r>
          </a:p>
          <a:p>
            <a:r>
              <a:rPr lang="en-US" sz="3600" dirty="0" smtClean="0"/>
              <a:t>Many different properties are used to describe matter</a:t>
            </a:r>
          </a:p>
          <a:p>
            <a:r>
              <a:rPr lang="en-US" sz="3600" dirty="0" smtClean="0"/>
              <a:t>They can be broken down into two group: physical and chemical properties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963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definitions – don’t worry, we’re going to look at lots of examples.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143000" y="2209800"/>
            <a:ext cx="3419856" cy="349300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Physical Properties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an be observed without changing what the matter is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724400" y="2286000"/>
            <a:ext cx="3419856" cy="349300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Chemical Properties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re based on the ability to change into something else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0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Some examples of physical properties…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042416" y="2313432"/>
            <a:ext cx="3419856" cy="401116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Arial Black" pitchFamily="34" charset="0"/>
              </a:rPr>
              <a:t>Density – mass/volume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Boiling point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Melting point</a:t>
            </a:r>
          </a:p>
          <a:p>
            <a:pPr marL="68580" indent="0">
              <a:buNone/>
            </a:pPr>
            <a:endParaRPr lang="en-US" dirty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Solubility – ability of a substance to dissolve</a:t>
            </a:r>
          </a:p>
          <a:p>
            <a:endParaRPr lang="en-US" dirty="0">
              <a:latin typeface="Arial Black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Mass/volume</a:t>
            </a:r>
          </a:p>
          <a:p>
            <a:endParaRPr lang="en-US" dirty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</p:txBody>
      </p:sp>
      <p:pic>
        <p:nvPicPr>
          <p:cNvPr id="7" name="Picture 6" descr="boiling 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164681"/>
            <a:ext cx="933450" cy="1066800"/>
          </a:xfrm>
          <a:prstGeom prst="rect">
            <a:avLst/>
          </a:prstGeom>
        </p:spPr>
      </p:pic>
      <p:pic>
        <p:nvPicPr>
          <p:cNvPr id="8" name="Picture 5" descr="ice mel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6486" y="3581400"/>
            <a:ext cx="914400" cy="995363"/>
          </a:xfrm>
          <a:prstGeom prst="rect">
            <a:avLst/>
          </a:prstGeom>
          <a:noFill/>
        </p:spPr>
      </p:pic>
      <p:pic>
        <p:nvPicPr>
          <p:cNvPr id="9" name="Picture 5" descr="solu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4411" y="4724400"/>
            <a:ext cx="11430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89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Some examples of chemical properties…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 Black" pitchFamily="34" charset="0"/>
              </a:rPr>
              <a:t>f</a:t>
            </a:r>
            <a:r>
              <a:rPr lang="en-US" dirty="0" smtClean="0">
                <a:latin typeface="Arial Black" pitchFamily="34" charset="0"/>
              </a:rPr>
              <a:t>lammability</a:t>
            </a:r>
          </a:p>
          <a:p>
            <a:endParaRPr lang="en-US" dirty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reactivity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5" name="Content Placeholder 4" descr="flammability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118100" y="2133600"/>
            <a:ext cx="2133600" cy="1905000"/>
          </a:xfrm>
          <a:prstGeom prst="rect">
            <a:avLst/>
          </a:prstGeom>
        </p:spPr>
      </p:pic>
      <p:pic>
        <p:nvPicPr>
          <p:cNvPr id="6" name="Picture 5" descr="H2SO4 and sug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267200"/>
            <a:ext cx="18542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440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Matter can change.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What are two kinds of change matter can undergo?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sz="3600" dirty="0" smtClean="0">
                <a:latin typeface="Arial Black" pitchFamily="34" charset="0"/>
              </a:rPr>
              <a:t>Chemical change</a:t>
            </a:r>
          </a:p>
          <a:p>
            <a:endParaRPr lang="en-US" sz="3600" dirty="0">
              <a:latin typeface="Arial Black" pitchFamily="34" charset="0"/>
            </a:endParaRPr>
          </a:p>
          <a:p>
            <a:r>
              <a:rPr lang="en-US" sz="3600" dirty="0" smtClean="0">
                <a:latin typeface="Arial Black" pitchFamily="34" charset="0"/>
              </a:rPr>
              <a:t>Physical change</a:t>
            </a:r>
            <a:endParaRPr lang="en-US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85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Two kinds of change…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42416" y="2313432"/>
            <a:ext cx="3419856" cy="349300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i="1" dirty="0" smtClean="0">
                <a:latin typeface="Arial Black" pitchFamily="34" charset="0"/>
              </a:rPr>
              <a:t>Chemical change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sz="2400" dirty="0">
                <a:latin typeface="Arial Black" pitchFamily="34" charset="0"/>
              </a:rPr>
              <a:t>n</a:t>
            </a:r>
            <a:r>
              <a:rPr lang="en-US" sz="2400" dirty="0" smtClean="0">
                <a:latin typeface="Arial Black" pitchFamily="34" charset="0"/>
              </a:rPr>
              <a:t>ot reversible</a:t>
            </a:r>
          </a:p>
          <a:p>
            <a:endParaRPr lang="en-US" dirty="0" smtClean="0">
              <a:latin typeface="Arial Black" pitchFamily="34" charset="0"/>
            </a:endParaRPr>
          </a:p>
          <a:p>
            <a:r>
              <a:rPr lang="en-US" sz="2400" dirty="0">
                <a:latin typeface="Arial Black" pitchFamily="34" charset="0"/>
              </a:rPr>
              <a:t>m</a:t>
            </a:r>
            <a:r>
              <a:rPr lang="en-US" sz="2400" dirty="0" smtClean="0">
                <a:latin typeface="Arial Black" pitchFamily="34" charset="0"/>
              </a:rPr>
              <a:t>akes a new material</a:t>
            </a:r>
            <a:endParaRPr lang="en-US" sz="2400" dirty="0">
              <a:latin typeface="Arial Black" pitchFamily="34" charset="0"/>
            </a:endParaRPr>
          </a:p>
          <a:p>
            <a:endParaRPr lang="en-US" sz="2400" dirty="0" smtClean="0">
              <a:latin typeface="Arial Black" pitchFamily="34" charset="0"/>
            </a:endParaRPr>
          </a:p>
          <a:p>
            <a:r>
              <a:rPr lang="en-US" sz="2400" dirty="0">
                <a:latin typeface="Arial Black" pitchFamily="34" charset="0"/>
              </a:rPr>
              <a:t>i</a:t>
            </a:r>
            <a:r>
              <a:rPr lang="en-US" sz="2400" dirty="0" smtClean="0">
                <a:latin typeface="Arial Black" pitchFamily="34" charset="0"/>
              </a:rPr>
              <a:t>nvolves a change in energy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i="1" dirty="0" smtClean="0">
                <a:latin typeface="Arial Black" pitchFamily="34" charset="0"/>
              </a:rPr>
              <a:t>Physical change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sz="2400" dirty="0">
                <a:latin typeface="Arial Black" pitchFamily="34" charset="0"/>
              </a:rPr>
              <a:t>r</a:t>
            </a:r>
            <a:r>
              <a:rPr lang="en-US" sz="2400" dirty="0" smtClean="0">
                <a:latin typeface="Arial Black" pitchFamily="34" charset="0"/>
              </a:rPr>
              <a:t>eversible</a:t>
            </a:r>
          </a:p>
          <a:p>
            <a:endParaRPr lang="en-US" sz="2400" dirty="0">
              <a:latin typeface="Arial Black" pitchFamily="34" charset="0"/>
            </a:endParaRPr>
          </a:p>
          <a:p>
            <a:r>
              <a:rPr lang="en-US" sz="2400" dirty="0">
                <a:latin typeface="Arial Black" pitchFamily="34" charset="0"/>
              </a:rPr>
              <a:t>c</a:t>
            </a:r>
            <a:r>
              <a:rPr lang="en-US" sz="2400" dirty="0" smtClean="0">
                <a:latin typeface="Arial Black" pitchFamily="34" charset="0"/>
              </a:rPr>
              <a:t>hanges form, shape or size</a:t>
            </a:r>
          </a:p>
          <a:p>
            <a:endParaRPr lang="en-US" sz="2400" dirty="0">
              <a:latin typeface="Arial Black" pitchFamily="34" charset="0"/>
            </a:endParaRPr>
          </a:p>
          <a:p>
            <a:r>
              <a:rPr lang="en-US" sz="2400" dirty="0">
                <a:latin typeface="Arial Black" pitchFamily="34" charset="0"/>
              </a:rPr>
              <a:t>s</a:t>
            </a:r>
            <a:r>
              <a:rPr lang="en-US" sz="2400" dirty="0" smtClean="0">
                <a:latin typeface="Arial Black" pitchFamily="34" charset="0"/>
              </a:rPr>
              <a:t>till the same material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96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Examples of physical changes…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changes to paper:</a:t>
            </a:r>
          </a:p>
          <a:p>
            <a:pPr lvl="1"/>
            <a:r>
              <a:rPr lang="en-US" dirty="0" smtClean="0"/>
              <a:t>Crumple it into a ball</a:t>
            </a:r>
          </a:p>
          <a:p>
            <a:pPr lvl="1"/>
            <a:r>
              <a:rPr lang="en-US" dirty="0" smtClean="0"/>
              <a:t>Fold it into small squares</a:t>
            </a:r>
          </a:p>
          <a:p>
            <a:pPr lvl="1"/>
            <a:r>
              <a:rPr lang="en-US" dirty="0" smtClean="0"/>
              <a:t>Tear it in half</a:t>
            </a:r>
          </a:p>
          <a:p>
            <a:r>
              <a:rPr lang="en-US" dirty="0" smtClean="0"/>
              <a:t>Other physical changes:</a:t>
            </a:r>
          </a:p>
          <a:p>
            <a:pPr lvl="1"/>
            <a:r>
              <a:rPr lang="en-US" dirty="0" smtClean="0"/>
              <a:t>Stretch a rubber band</a:t>
            </a:r>
          </a:p>
          <a:p>
            <a:pPr lvl="1"/>
            <a:r>
              <a:rPr lang="en-US" dirty="0" smtClean="0"/>
              <a:t>Dissolve something in water</a:t>
            </a:r>
          </a:p>
          <a:p>
            <a:pPr lvl="1"/>
            <a:r>
              <a:rPr lang="en-US" dirty="0" smtClean="0"/>
              <a:t>Change state (solid-&gt;liquid-&gt;gas)</a:t>
            </a:r>
          </a:p>
          <a:p>
            <a:pPr lvl="1"/>
            <a:endParaRPr lang="en-US" dirty="0" smtClean="0"/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balled up pa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133600"/>
            <a:ext cx="1428750" cy="952500"/>
          </a:xfrm>
          <a:prstGeom prst="rect">
            <a:avLst/>
          </a:prstGeom>
        </p:spPr>
      </p:pic>
      <p:pic>
        <p:nvPicPr>
          <p:cNvPr id="8" name="Picture 7" descr="rubber%20band%20stretch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3810000"/>
            <a:ext cx="1371600" cy="981456"/>
          </a:xfrm>
          <a:prstGeom prst="rect">
            <a:avLst/>
          </a:prstGeom>
        </p:spPr>
      </p:pic>
      <p:pic>
        <p:nvPicPr>
          <p:cNvPr id="9" name="Picture 8" descr="dissol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5257800"/>
            <a:ext cx="14287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26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nges of st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066800"/>
            <a:ext cx="60960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6388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Changes of state are physical changes.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4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Examples of chemical changes…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Lighting a gas grill 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Cooking dinner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Eating dinner</a:t>
            </a:r>
            <a:endParaRPr lang="en-US" dirty="0"/>
          </a:p>
        </p:txBody>
      </p:sp>
      <p:pic>
        <p:nvPicPr>
          <p:cNvPr id="4" name="Picture 3" descr="gas gri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2256518"/>
            <a:ext cx="1295400" cy="1295400"/>
          </a:xfrm>
          <a:prstGeom prst="rect">
            <a:avLst/>
          </a:prstGeom>
        </p:spPr>
      </p:pic>
      <p:pic>
        <p:nvPicPr>
          <p:cNvPr id="5" name="Picture 4" descr="jane-cooking-di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667000"/>
            <a:ext cx="1400175" cy="1733550"/>
          </a:xfrm>
          <a:prstGeom prst="rect">
            <a:avLst/>
          </a:prstGeom>
        </p:spPr>
      </p:pic>
      <p:pic>
        <p:nvPicPr>
          <p:cNvPr id="6" name="Picture 5" descr="chemical diges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4800600"/>
            <a:ext cx="2209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959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Chemical changes involve</a:t>
            </a:r>
            <a:br>
              <a:rPr lang="en-US" dirty="0" smtClean="0">
                <a:solidFill>
                  <a:schemeClr val="tx1"/>
                </a:solidFill>
                <a:latin typeface="Arial Black" pitchFamily="34" charset="0"/>
              </a:rPr>
            </a:b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042416" y="2313432"/>
            <a:ext cx="3419856" cy="393496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rial Black" pitchFamily="34" charset="0"/>
              </a:rPr>
              <a:t>Energy in </a:t>
            </a:r>
            <a:r>
              <a:rPr lang="en-US" dirty="0" smtClean="0">
                <a:latin typeface="Arial Black" pitchFamily="34" charset="0"/>
                <a:sym typeface="Wingdings" pitchFamily="2" charset="2"/>
              </a:rPr>
              <a:t></a:t>
            </a:r>
            <a:endParaRPr lang="en-US" dirty="0" smtClean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endothermic</a:t>
            </a:r>
          </a:p>
          <a:p>
            <a:endParaRPr lang="en-US" dirty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Feels cold, because heat goes from your hand to the reaction.</a:t>
            </a:r>
          </a:p>
          <a:p>
            <a:endParaRPr lang="en-US" dirty="0">
              <a:latin typeface="Arial Black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645152" y="2313430"/>
            <a:ext cx="3419856" cy="370636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rial Black" pitchFamily="34" charset="0"/>
              </a:rPr>
              <a:t>Energy out </a:t>
            </a:r>
            <a:r>
              <a:rPr lang="en-US" dirty="0" smtClean="0">
                <a:latin typeface="Arial Black" pitchFamily="34" charset="0"/>
                <a:sym typeface="Wingdings" pitchFamily="2" charset="2"/>
              </a:rPr>
              <a:t></a:t>
            </a:r>
          </a:p>
          <a:p>
            <a:endParaRPr lang="en-US" dirty="0">
              <a:latin typeface="Arial Black" pitchFamily="34" charset="0"/>
              <a:sym typeface="Wingdings" pitchFamily="2" charset="2"/>
            </a:endParaRPr>
          </a:p>
          <a:p>
            <a:r>
              <a:rPr lang="en-US" dirty="0" smtClean="0">
                <a:latin typeface="Arial Black" pitchFamily="34" charset="0"/>
                <a:sym typeface="Wingdings" pitchFamily="2" charset="2"/>
              </a:rPr>
              <a:t>exothermic</a:t>
            </a:r>
          </a:p>
          <a:p>
            <a:endParaRPr lang="en-US" dirty="0">
              <a:latin typeface="Arial Black" pitchFamily="34" charset="0"/>
              <a:sym typeface="Wingdings" pitchFamily="2" charset="2"/>
            </a:endParaRPr>
          </a:p>
          <a:p>
            <a:endParaRPr lang="en-US" dirty="0" smtClean="0">
              <a:latin typeface="Arial Black" pitchFamily="34" charset="0"/>
              <a:sym typeface="Wingdings" pitchFamily="2" charset="2"/>
            </a:endParaRPr>
          </a:p>
          <a:p>
            <a:endParaRPr lang="en-US" dirty="0">
              <a:latin typeface="Arial Black" pitchFamily="34" charset="0"/>
              <a:sym typeface="Wingdings" pitchFamily="2" charset="2"/>
            </a:endParaRPr>
          </a:p>
          <a:p>
            <a:endParaRPr lang="en-US" dirty="0" smtClean="0">
              <a:latin typeface="Arial Black" pitchFamily="34" charset="0"/>
              <a:sym typeface="Wingdings" pitchFamily="2" charset="2"/>
            </a:endParaRPr>
          </a:p>
          <a:p>
            <a:r>
              <a:rPr lang="en-US" dirty="0" smtClean="0">
                <a:latin typeface="Arial Black" pitchFamily="34" charset="0"/>
                <a:sym typeface="Wingdings" pitchFamily="2" charset="2"/>
              </a:rPr>
              <a:t>Feels hot, because heat goes from the reaction to your hand.</a:t>
            </a:r>
            <a:endParaRPr lang="en-US" dirty="0">
              <a:latin typeface="Arial Black" pitchFamily="34" charset="0"/>
              <a:sym typeface="Wingdings" pitchFamily="2" charset="2"/>
            </a:endParaRPr>
          </a:p>
          <a:p>
            <a:endParaRPr lang="en-US" dirty="0" smtClean="0">
              <a:solidFill>
                <a:schemeClr val="bg1"/>
              </a:solidFill>
              <a:latin typeface="Arial Black" pitchFamily="34" charset="0"/>
              <a:sym typeface="Wingdings" pitchFamily="2" charset="2"/>
            </a:endParaRPr>
          </a:p>
          <a:p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158976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ENERGY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Picture 7" descr="endothermic rx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3100" y="3375479"/>
            <a:ext cx="1447800" cy="1447800"/>
          </a:xfrm>
          <a:prstGeom prst="rect">
            <a:avLst/>
          </a:prstGeom>
        </p:spPr>
      </p:pic>
      <p:pic>
        <p:nvPicPr>
          <p:cNvPr id="9" name="Picture 8" descr="exothermic rx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1086" y="3389993"/>
            <a:ext cx="14287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26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5000" b="1" dirty="0" smtClean="0"/>
              <a:t>Scientific notation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Really small numbers</a:t>
            </a:r>
          </a:p>
          <a:p>
            <a:pPr eaLnBrk="1" hangingPunct="1"/>
            <a:r>
              <a:rPr lang="en-US" b="1" dirty="0" smtClean="0"/>
              <a:t>Have negative exponents</a:t>
            </a:r>
          </a:p>
          <a:p>
            <a:pPr eaLnBrk="1" hangingPunct="1"/>
            <a:r>
              <a:rPr lang="en-US" b="1" dirty="0" smtClean="0"/>
              <a:t>0.0015 cm = 1.5 X 10 </a:t>
            </a:r>
            <a:r>
              <a:rPr lang="en-US" b="1" baseline="30000" dirty="0" smtClean="0"/>
              <a:t>-3</a:t>
            </a:r>
          </a:p>
        </p:txBody>
      </p:sp>
      <p:sp>
        <p:nvSpPr>
          <p:cNvPr id="5120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Really large numbers</a:t>
            </a:r>
          </a:p>
          <a:p>
            <a:pPr eaLnBrk="1" hangingPunct="1"/>
            <a:r>
              <a:rPr lang="en-US" b="1" dirty="0" smtClean="0"/>
              <a:t>Have positive exponents</a:t>
            </a:r>
          </a:p>
          <a:p>
            <a:pPr eaLnBrk="1" hangingPunct="1"/>
            <a:r>
              <a:rPr lang="en-US" b="1" dirty="0" smtClean="0"/>
              <a:t>34,500 = 3.45 X 10 </a:t>
            </a:r>
            <a:r>
              <a:rPr lang="en-US" b="1" baseline="30000" dirty="0" smtClean="0"/>
              <a:t>4</a:t>
            </a:r>
          </a:p>
        </p:txBody>
      </p:sp>
      <p:pic>
        <p:nvPicPr>
          <p:cNvPr id="51205" name="Picture 4" descr="scienctific not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525" y="3657600"/>
            <a:ext cx="24415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486936"/>
          </a:xfrm>
        </p:spPr>
        <p:txBody>
          <a:bodyPr>
            <a:normAutofit/>
          </a:bodyPr>
          <a:lstStyle/>
          <a:p>
            <a:r>
              <a:rPr lang="en-US" b="1" dirty="0" smtClean="0"/>
              <a:t>Indicators of Chemical Changes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43492" y="2743200"/>
            <a:ext cx="6777317" cy="3089429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Color Change</a:t>
            </a:r>
          </a:p>
          <a:p>
            <a:r>
              <a:rPr lang="en-US" sz="4400" dirty="0" smtClean="0"/>
              <a:t>Gas Produced</a:t>
            </a:r>
          </a:p>
          <a:p>
            <a:r>
              <a:rPr lang="en-US" sz="4400" dirty="0" smtClean="0"/>
              <a:t>Temperature Change</a:t>
            </a:r>
          </a:p>
          <a:p>
            <a:r>
              <a:rPr lang="en-US" sz="4400" dirty="0" smtClean="0"/>
              <a:t>Precipitate Formed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843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90800"/>
            <a:ext cx="6777317" cy="350897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Split up into two different groups: </a:t>
            </a:r>
          </a:p>
          <a:p>
            <a:endParaRPr lang="en-US" sz="3600" dirty="0" smtClean="0"/>
          </a:p>
          <a:p>
            <a:r>
              <a:rPr lang="en-US" sz="3600" dirty="0" smtClean="0"/>
              <a:t>Pure Substances</a:t>
            </a:r>
          </a:p>
          <a:p>
            <a:r>
              <a:rPr lang="en-US" sz="3600" dirty="0" smtClean="0"/>
              <a:t>Mixtures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5693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005917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Homogeneous – a mixture that is uniform </a:t>
            </a:r>
            <a:r>
              <a:rPr lang="en-US" dirty="0"/>
              <a:t>in </a:t>
            </a:r>
            <a:r>
              <a:rPr lang="en-US" dirty="0" smtClean="0"/>
              <a:t>composition and every </a:t>
            </a:r>
            <a:r>
              <a:rPr lang="en-US" dirty="0"/>
              <a:t>part of the solution has same properties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Solutions – special type of homogeneous mixture where different elements are present but are not chemically bonded to each other (example = salt water)</a:t>
            </a:r>
          </a:p>
          <a:p>
            <a:pPr>
              <a:buFontTx/>
              <a:buChar char="-"/>
            </a:pPr>
            <a:r>
              <a:rPr lang="en-US" dirty="0" smtClean="0"/>
              <a:t>Alloys – metal mixture composed or two or more elements (examples = brass, bronze, pewter, and steel)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331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Heterogeneous </a:t>
            </a:r>
            <a:r>
              <a:rPr lang="en-US" sz="3200" dirty="0" smtClean="0"/>
              <a:t>– A mixture that is made up of identifiable parts</a:t>
            </a:r>
          </a:p>
          <a:p>
            <a:pPr marL="68580" indent="0">
              <a:buNone/>
            </a:pPr>
            <a:r>
              <a:rPr lang="en-US" sz="3200" dirty="0" smtClean="0"/>
              <a:t>- Examples are salad, soil, cereal milk, …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19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Substances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different types: </a:t>
            </a:r>
          </a:p>
          <a:p>
            <a:r>
              <a:rPr lang="en-US" dirty="0" smtClean="0"/>
              <a:t>Elements and Compounds</a:t>
            </a:r>
          </a:p>
          <a:p>
            <a:r>
              <a:rPr lang="en-US" dirty="0" smtClean="0"/>
              <a:t>Elements are found on the periodic table</a:t>
            </a:r>
          </a:p>
          <a:p>
            <a:r>
              <a:rPr lang="en-US" dirty="0" smtClean="0"/>
              <a:t>Compounds are made up of two or more elements</a:t>
            </a:r>
          </a:p>
          <a:p>
            <a:endParaRPr lang="en-US" dirty="0" smtClean="0"/>
          </a:p>
          <a:p>
            <a:r>
              <a:rPr lang="en-US" dirty="0" smtClean="0"/>
              <a:t>What are some examples of each???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26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 as elements combine to form compounds and compounds break-down into elements</a:t>
            </a:r>
          </a:p>
          <a:p>
            <a:r>
              <a:rPr lang="en-US" dirty="0" smtClean="0"/>
              <a:t>Remember the indicators of chemical change!!</a:t>
            </a:r>
          </a:p>
          <a:p>
            <a:r>
              <a:rPr lang="en-US" dirty="0" smtClean="0"/>
              <a:t>Accompanied with an exchange of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120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838" y="623888"/>
            <a:ext cx="56483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8" y="566738"/>
            <a:ext cx="57245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calculat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762000"/>
            <a:ext cx="647858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467725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895600"/>
            <a:ext cx="72596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alibri" pitchFamily="34" charset="0"/>
              </a:rPr>
              <a:t>Convert 34,500 to scientific notation</a:t>
            </a:r>
            <a:r>
              <a:rPr lang="en-US" sz="3600">
                <a:latin typeface="Calibri" pitchFamily="34" charset="0"/>
              </a:rPr>
              <a:t>.</a:t>
            </a: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609600" y="1371600"/>
            <a:ext cx="7497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Calibri" pitchFamily="34" charset="0"/>
              </a:rPr>
              <a:t>Convert 0.00065 to scientific notation</a:t>
            </a:r>
            <a:r>
              <a:rPr lang="en-US" sz="360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Conversions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  <a:defRPr/>
            </a:pPr>
            <a:r>
              <a:rPr lang="en-US" b="1" dirty="0"/>
              <a:t>Metric Prefix Table</a:t>
            </a:r>
          </a:p>
          <a:p>
            <a:pPr>
              <a:buNone/>
              <a:defRPr/>
            </a:pPr>
            <a:r>
              <a:rPr lang="en-US" u="sng" dirty="0"/>
              <a:t>Prefix</a:t>
            </a:r>
            <a:r>
              <a:rPr lang="en-US" dirty="0"/>
              <a:t> 		</a:t>
            </a:r>
            <a:r>
              <a:rPr lang="en-US" u="sng" dirty="0"/>
              <a:t>Symbol</a:t>
            </a:r>
            <a:r>
              <a:rPr lang="en-US" dirty="0"/>
              <a:t> 		</a:t>
            </a:r>
            <a:r>
              <a:rPr lang="en-US" u="sng" dirty="0"/>
              <a:t>Multiplier</a:t>
            </a:r>
            <a:r>
              <a:rPr lang="en-US" dirty="0"/>
              <a:t> 		</a:t>
            </a:r>
            <a:r>
              <a:rPr lang="en-US" u="sng" dirty="0"/>
              <a:t>Exponential</a:t>
            </a:r>
            <a:r>
              <a:rPr lang="en-US" dirty="0"/>
              <a:t>  </a:t>
            </a:r>
          </a:p>
          <a:p>
            <a:pPr>
              <a:buNone/>
              <a:defRPr/>
            </a:pPr>
            <a:r>
              <a:rPr lang="en-US" dirty="0" err="1" smtClean="0"/>
              <a:t>tera</a:t>
            </a:r>
            <a:r>
              <a:rPr lang="en-US" dirty="0" smtClean="0"/>
              <a:t>		T		1,000,000,000,000	10</a:t>
            </a:r>
            <a:r>
              <a:rPr lang="en-US" baseline="30000" dirty="0" smtClean="0"/>
              <a:t>12</a:t>
            </a:r>
          </a:p>
          <a:p>
            <a:pPr>
              <a:buNone/>
              <a:defRPr/>
            </a:pPr>
            <a:r>
              <a:rPr lang="en-US" dirty="0" err="1" smtClean="0"/>
              <a:t>giga</a:t>
            </a:r>
            <a:r>
              <a:rPr lang="en-US" dirty="0" smtClean="0"/>
              <a:t> </a:t>
            </a:r>
            <a:r>
              <a:rPr lang="en-US" dirty="0"/>
              <a:t>		G 		1,000,000,000 		10</a:t>
            </a:r>
            <a:r>
              <a:rPr lang="en-US" baseline="30000" dirty="0"/>
              <a:t>9</a:t>
            </a:r>
            <a:r>
              <a:rPr lang="en-US" dirty="0"/>
              <a:t> </a:t>
            </a:r>
          </a:p>
          <a:p>
            <a:pPr>
              <a:buNone/>
              <a:defRPr/>
            </a:pPr>
            <a:r>
              <a:rPr lang="en-US" dirty="0"/>
              <a:t>mega 		M 		1,000,000 		10</a:t>
            </a:r>
            <a:r>
              <a:rPr lang="en-US" baseline="30000" dirty="0"/>
              <a:t>6</a:t>
            </a:r>
            <a:r>
              <a:rPr lang="en-US" dirty="0"/>
              <a:t> </a:t>
            </a:r>
          </a:p>
          <a:p>
            <a:pPr>
              <a:buNone/>
              <a:defRPr/>
            </a:pPr>
            <a:r>
              <a:rPr lang="en-US" dirty="0"/>
              <a:t>kilo 		k 		1,000 			10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pPr>
              <a:buNone/>
              <a:defRPr/>
            </a:pPr>
            <a:r>
              <a:rPr lang="en-US" dirty="0" err="1" smtClean="0"/>
              <a:t>hecto</a:t>
            </a:r>
            <a:r>
              <a:rPr lang="en-US" dirty="0" smtClean="0"/>
              <a:t>		h		100			10</a:t>
            </a:r>
            <a:r>
              <a:rPr lang="en-US" baseline="30000" dirty="0" smtClean="0"/>
              <a:t>2</a:t>
            </a:r>
          </a:p>
          <a:p>
            <a:pPr>
              <a:buNone/>
              <a:defRPr/>
            </a:pPr>
            <a:r>
              <a:rPr lang="en-US" dirty="0" err="1" smtClean="0"/>
              <a:t>deca</a:t>
            </a:r>
            <a:r>
              <a:rPr lang="en-US" dirty="0" smtClean="0"/>
              <a:t>		D		10			10</a:t>
            </a:r>
            <a:r>
              <a:rPr lang="en-US" baseline="30000" dirty="0" smtClean="0"/>
              <a:t>1</a:t>
            </a:r>
          </a:p>
          <a:p>
            <a:pPr>
              <a:buNone/>
              <a:defRPr/>
            </a:pPr>
            <a:r>
              <a:rPr lang="en-US" dirty="0" smtClean="0"/>
              <a:t>Base </a:t>
            </a:r>
            <a:r>
              <a:rPr lang="en-US" dirty="0"/>
              <a:t>Unit			 1 			10</a:t>
            </a:r>
            <a:r>
              <a:rPr lang="en-US" baseline="30000" dirty="0"/>
              <a:t>0</a:t>
            </a:r>
            <a:r>
              <a:rPr lang="en-US" dirty="0"/>
              <a:t> </a:t>
            </a:r>
          </a:p>
          <a:p>
            <a:pPr>
              <a:buNone/>
              <a:defRPr/>
            </a:pPr>
            <a:r>
              <a:rPr lang="en-US" dirty="0" err="1"/>
              <a:t>deci</a:t>
            </a:r>
            <a:r>
              <a:rPr lang="en-US" dirty="0"/>
              <a:t> 		d 		0.1 			10¯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pPr>
              <a:buNone/>
              <a:defRPr/>
            </a:pPr>
            <a:r>
              <a:rPr lang="en-US" dirty="0" err="1"/>
              <a:t>centi</a:t>
            </a:r>
            <a:r>
              <a:rPr lang="en-US" dirty="0"/>
              <a:t> 		c 		0.01 			10¯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>
              <a:buNone/>
              <a:defRPr/>
            </a:pPr>
            <a:r>
              <a:rPr lang="en-US" dirty="0" err="1"/>
              <a:t>milli</a:t>
            </a:r>
            <a:r>
              <a:rPr lang="en-US" dirty="0"/>
              <a:t> 		m 		0.001 			10¯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  <a:p>
            <a:pPr>
              <a:buNone/>
              <a:defRPr/>
            </a:pPr>
            <a:r>
              <a:rPr lang="en-US" dirty="0"/>
              <a:t>micro 		µ 		0.000001 		10¯</a:t>
            </a:r>
            <a:r>
              <a:rPr lang="en-US" baseline="30000" dirty="0"/>
              <a:t>6</a:t>
            </a:r>
          </a:p>
          <a:p>
            <a:pPr>
              <a:buNone/>
              <a:defRPr/>
            </a:pPr>
            <a:r>
              <a:rPr lang="en-US" dirty="0" err="1"/>
              <a:t>nano</a:t>
            </a:r>
            <a:r>
              <a:rPr lang="en-US" dirty="0"/>
              <a:t> 		n 		0.000000001 		10¯</a:t>
            </a:r>
            <a:r>
              <a:rPr lang="en-US" baseline="30000" dirty="0"/>
              <a:t>9</a:t>
            </a:r>
            <a:r>
              <a:rPr lang="en-US" dirty="0"/>
              <a:t> </a:t>
            </a:r>
          </a:p>
          <a:p>
            <a:pPr>
              <a:buNone/>
              <a:defRPr/>
            </a:pPr>
            <a:r>
              <a:rPr lang="en-US" dirty="0" err="1"/>
              <a:t>pico</a:t>
            </a:r>
            <a:r>
              <a:rPr lang="en-US" dirty="0"/>
              <a:t> 		p 		0.000000000001 </a:t>
            </a:r>
            <a:r>
              <a:rPr lang="en-US" dirty="0" smtClean="0"/>
              <a:t>	</a:t>
            </a:r>
            <a:r>
              <a:rPr lang="en-US" dirty="0"/>
              <a:t>	10¯</a:t>
            </a:r>
            <a:r>
              <a:rPr lang="en-US" baseline="30000" dirty="0"/>
              <a:t>12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786</Words>
  <Application>Microsoft Office PowerPoint</Application>
  <PresentationFormat>On-screen Show (4:3)</PresentationFormat>
  <Paragraphs>264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Warm-up</vt:lpstr>
      <vt:lpstr>Conversions</vt:lpstr>
      <vt:lpstr>Scientific notation</vt:lpstr>
      <vt:lpstr>Slide 4</vt:lpstr>
      <vt:lpstr>Slide 5</vt:lpstr>
      <vt:lpstr>Slide 6</vt:lpstr>
      <vt:lpstr>Slide 7</vt:lpstr>
      <vt:lpstr>Slide 8</vt:lpstr>
      <vt:lpstr>Metric Conversions</vt:lpstr>
      <vt:lpstr>Mnemonic Device</vt:lpstr>
      <vt:lpstr>Slide 11</vt:lpstr>
      <vt:lpstr>Slide 12</vt:lpstr>
      <vt:lpstr>More Practice</vt:lpstr>
      <vt:lpstr>SI Units – standard for metric</vt:lpstr>
      <vt:lpstr>Ratio Proportions</vt:lpstr>
      <vt:lpstr>Example:</vt:lpstr>
      <vt:lpstr>Convert 4.5 gallons to quarts.</vt:lpstr>
      <vt:lpstr>Sometimes you need 2 conversion factors…</vt:lpstr>
      <vt:lpstr>Conversion Practice</vt:lpstr>
      <vt:lpstr>Matter</vt:lpstr>
      <vt:lpstr>Basic definitions – don’t worry, we’re going to look at lots of examples.</vt:lpstr>
      <vt:lpstr>Some examples of physical properties…</vt:lpstr>
      <vt:lpstr>Some examples of chemical properties…</vt:lpstr>
      <vt:lpstr>Matter can change.</vt:lpstr>
      <vt:lpstr>Two kinds of change…</vt:lpstr>
      <vt:lpstr>Examples of physical changes…</vt:lpstr>
      <vt:lpstr>Slide 27</vt:lpstr>
      <vt:lpstr>Examples of chemical changes…</vt:lpstr>
      <vt:lpstr>Chemical changes involve </vt:lpstr>
      <vt:lpstr>Indicators of Chemical Changes</vt:lpstr>
      <vt:lpstr>Back to matter</vt:lpstr>
      <vt:lpstr>Mixtures</vt:lpstr>
      <vt:lpstr>Mixtures</vt:lpstr>
      <vt:lpstr>Pure Substances</vt:lpstr>
      <vt:lpstr>Chemical Reactions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</dc:creator>
  <cp:lastModifiedBy>pete</cp:lastModifiedBy>
  <cp:revision>19</cp:revision>
  <dcterms:created xsi:type="dcterms:W3CDTF">2013-01-24T11:45:39Z</dcterms:created>
  <dcterms:modified xsi:type="dcterms:W3CDTF">2013-08-27T19:24:19Z</dcterms:modified>
</cp:coreProperties>
</file>