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7" r:id="rId2"/>
    <p:sldId id="258" r:id="rId3"/>
    <p:sldId id="259" r:id="rId4"/>
    <p:sldId id="275" r:id="rId5"/>
    <p:sldId id="276" r:id="rId6"/>
    <p:sldId id="277" r:id="rId7"/>
    <p:sldId id="278" r:id="rId8"/>
    <p:sldId id="280" r:id="rId9"/>
    <p:sldId id="281" r:id="rId10"/>
    <p:sldId id="27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96F7B-4259-4CC2-8573-79580531E9E8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87D3-5ACE-46CD-9C3B-5C622002F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4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  <a:r>
              <a:rPr lang="en-US" baseline="0" dirty="0" smtClean="0"/>
              <a:t> – air </a:t>
            </a:r>
            <a:endParaRPr lang="en-US" dirty="0" smtClean="0"/>
          </a:p>
          <a:p>
            <a:r>
              <a:rPr lang="en-US" dirty="0" smtClean="0"/>
              <a:t>Solution – salt dissolved in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61E19-BD86-498A-B3C1-AF03DB3DF4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8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5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52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9716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33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0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3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2CE8-700B-425D-9925-27E1B7E08B36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CF8DD2-7F39-499D-B109-0F315CD91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vy-rose.co.uk/Chemistry/GCSE/What-is-an-atom.php" TargetMode="External"/><Relationship Id="rId3" Type="http://schemas.openxmlformats.org/officeDocument/2006/relationships/image" Target="../media/image2.gif"/><Relationship Id="rId7" Type="http://schemas.openxmlformats.org/officeDocument/2006/relationships/hyperlink" Target="http://www.ivy-rose.co.uk/Chemistry/GCSE/What-is-a-compound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vy-rose.co.uk/Chemistry/GCSE/What-is-a-mixture.php" TargetMode="External"/><Relationship Id="rId5" Type="http://schemas.openxmlformats.org/officeDocument/2006/relationships/hyperlink" Target="http://www.ivy-rose.co.uk/Chemistry/GCSE/What-is-an-element.php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ivy-rose.co.uk/Chemistry/GCSE/What-is-a-molecule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Convert the following into standard notation:</a:t>
            </a:r>
          </a:p>
          <a:p>
            <a:pPr lvl="2"/>
            <a:r>
              <a:rPr lang="en-US" sz="2800" dirty="0"/>
              <a:t>1.54 x 10</a:t>
            </a:r>
            <a:r>
              <a:rPr lang="en-US" sz="2800" baseline="30000" dirty="0"/>
              <a:t>4</a:t>
            </a:r>
          </a:p>
          <a:p>
            <a:pPr lvl="2"/>
            <a:r>
              <a:rPr lang="en-US" sz="2800" dirty="0"/>
              <a:t>6.0 x 10</a:t>
            </a:r>
            <a:r>
              <a:rPr lang="en-US" sz="2800" baseline="30000" dirty="0"/>
              <a:t>-3</a:t>
            </a:r>
          </a:p>
          <a:p>
            <a:r>
              <a:rPr lang="en-US" sz="3600" dirty="0" smtClean="0"/>
              <a:t>Write </a:t>
            </a:r>
            <a:r>
              <a:rPr lang="en-US" sz="3600" dirty="0"/>
              <a:t>the following in scientific notation:</a:t>
            </a:r>
          </a:p>
          <a:p>
            <a:pPr lvl="2"/>
            <a:r>
              <a:rPr lang="en-US" sz="2800" dirty="0"/>
              <a:t>1,900,000</a:t>
            </a:r>
          </a:p>
          <a:p>
            <a:pPr lvl="2"/>
            <a:r>
              <a:rPr lang="en-US" sz="2800" dirty="0"/>
              <a:t>0.0000054</a:t>
            </a:r>
          </a:p>
          <a:p>
            <a:r>
              <a:rPr lang="en-US" sz="3600" dirty="0" smtClean="0"/>
              <a:t>Perform the following conversions:</a:t>
            </a:r>
          </a:p>
          <a:p>
            <a:pPr lvl="2"/>
            <a:r>
              <a:rPr lang="en-US" sz="2800" dirty="0" smtClean="0"/>
              <a:t>15 cm = ________ m</a:t>
            </a:r>
          </a:p>
          <a:p>
            <a:pPr lvl="2"/>
            <a:r>
              <a:rPr lang="en-US" sz="2800" dirty="0" smtClean="0"/>
              <a:t>12 </a:t>
            </a:r>
            <a:r>
              <a:rPr lang="en-US" sz="2800" dirty="0" err="1" smtClean="0"/>
              <a:t>ft</a:t>
            </a:r>
            <a:r>
              <a:rPr lang="en-US" sz="2800" dirty="0" smtClean="0"/>
              <a:t> = _________ in</a:t>
            </a:r>
          </a:p>
          <a:p>
            <a:pPr lvl="2"/>
            <a:r>
              <a:rPr lang="en-US" sz="2800" dirty="0" smtClean="0"/>
              <a:t>0.0045 kg = _________ 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5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20000" cy="415622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Anything that has mass and volume</a:t>
            </a:r>
          </a:p>
          <a:p>
            <a:r>
              <a:rPr lang="en-US" sz="3600" dirty="0" smtClean="0"/>
              <a:t>Many different properties are used to describe matter</a:t>
            </a:r>
          </a:p>
          <a:p>
            <a:r>
              <a:rPr lang="en-US" sz="3600" dirty="0" smtClean="0"/>
              <a:t>They can be broken down into two groups: physical and chemical properties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588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definitions – don’t worry, we’re going to look at lots of examples.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2971800"/>
            <a:ext cx="3419856" cy="349300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Physical Properties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 be observed without changing what the matter is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419856" cy="349300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Chemical Properties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 based on the ability to change into something else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3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Some examples of physical properties…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42416" y="2313432"/>
            <a:ext cx="3419856" cy="40111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Density – mass/volume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Boiling point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Melting point</a:t>
            </a:r>
          </a:p>
          <a:p>
            <a:pPr marL="68580" indent="0">
              <a:buNone/>
            </a:pPr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Solubility – ability of a substance to dissolve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Mass/volume</a:t>
            </a:r>
          </a:p>
          <a:p>
            <a:endParaRPr lang="en-US" dirty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</p:txBody>
      </p:sp>
      <p:pic>
        <p:nvPicPr>
          <p:cNvPr id="7" name="Picture 6" descr="boiling 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164681"/>
            <a:ext cx="933450" cy="1066800"/>
          </a:xfrm>
          <a:prstGeom prst="rect">
            <a:avLst/>
          </a:prstGeom>
        </p:spPr>
      </p:pic>
      <p:pic>
        <p:nvPicPr>
          <p:cNvPr id="8" name="Picture 5" descr="ice mel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6486" y="3581400"/>
            <a:ext cx="914400" cy="995363"/>
          </a:xfrm>
          <a:prstGeom prst="rect">
            <a:avLst/>
          </a:prstGeom>
          <a:noFill/>
        </p:spPr>
      </p:pic>
      <p:pic>
        <p:nvPicPr>
          <p:cNvPr id="9" name="Picture 5" descr="solu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4411" y="4724400"/>
            <a:ext cx="11430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546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Some examples of chemical properties…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 Black" pitchFamily="34" charset="0"/>
              </a:rPr>
              <a:t>f</a:t>
            </a:r>
            <a:r>
              <a:rPr lang="en-US" dirty="0" smtClean="0">
                <a:latin typeface="Arial Black" pitchFamily="34" charset="0"/>
              </a:rPr>
              <a:t>lammability</a:t>
            </a:r>
          </a:p>
          <a:p>
            <a:endParaRPr lang="en-US" dirty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reactivity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Content Placeholder 4" descr="flammabilit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8100" y="2133600"/>
            <a:ext cx="2133600" cy="1905000"/>
          </a:xfrm>
          <a:prstGeom prst="rect">
            <a:avLst/>
          </a:prstGeom>
        </p:spPr>
      </p:pic>
      <p:pic>
        <p:nvPicPr>
          <p:cNvPr id="6" name="Picture 5" descr="H2SO4 and sug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267200"/>
            <a:ext cx="18542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Matter can change.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What are two kinds of change matter can undergo?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sz="3600" dirty="0" smtClean="0">
                <a:latin typeface="Arial Black" pitchFamily="34" charset="0"/>
              </a:rPr>
              <a:t>Chemical change</a:t>
            </a:r>
          </a:p>
          <a:p>
            <a:endParaRPr lang="en-US" sz="3600" dirty="0">
              <a:latin typeface="Arial Black" pitchFamily="34" charset="0"/>
            </a:endParaRPr>
          </a:p>
          <a:p>
            <a:r>
              <a:rPr lang="en-US" sz="3600" dirty="0" smtClean="0">
                <a:latin typeface="Arial Black" pitchFamily="34" charset="0"/>
              </a:rPr>
              <a:t>Physical change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10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Two kinds of change…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52672" cy="45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Arial Black" pitchFamily="34" charset="0"/>
              </a:rPr>
              <a:t>Chemical change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sz="2400" dirty="0">
                <a:latin typeface="Arial Black" pitchFamily="34" charset="0"/>
              </a:rPr>
              <a:t>n</a:t>
            </a:r>
            <a:r>
              <a:rPr lang="en-US" sz="2400" dirty="0" smtClean="0">
                <a:latin typeface="Arial Black" pitchFamily="34" charset="0"/>
              </a:rPr>
              <a:t>ot reversible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sz="2400" dirty="0">
                <a:latin typeface="Arial Black" pitchFamily="34" charset="0"/>
              </a:rPr>
              <a:t>m</a:t>
            </a:r>
            <a:r>
              <a:rPr lang="en-US" sz="2400" dirty="0" smtClean="0">
                <a:latin typeface="Arial Black" pitchFamily="34" charset="0"/>
              </a:rPr>
              <a:t>akes a new material</a:t>
            </a:r>
            <a:endParaRPr lang="en-US" sz="2400" dirty="0">
              <a:latin typeface="Arial Black" pitchFamily="34" charset="0"/>
            </a:endParaRPr>
          </a:p>
          <a:p>
            <a:endParaRPr lang="en-US" sz="2400" dirty="0" smtClean="0">
              <a:latin typeface="Arial Black" pitchFamily="34" charset="0"/>
            </a:endParaRPr>
          </a:p>
          <a:p>
            <a:r>
              <a:rPr lang="en-US" sz="3000" dirty="0">
                <a:latin typeface="Arial Black" pitchFamily="34" charset="0"/>
              </a:rPr>
              <a:t>i</a:t>
            </a:r>
            <a:r>
              <a:rPr lang="en-US" sz="3000" dirty="0" smtClean="0">
                <a:latin typeface="Arial Black" pitchFamily="34" charset="0"/>
              </a:rPr>
              <a:t>nvolves a change in energy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752600"/>
            <a:ext cx="3660648" cy="472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Arial Black" pitchFamily="34" charset="0"/>
              </a:rPr>
              <a:t>Physical change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sz="2400" dirty="0">
                <a:latin typeface="Arial Black" pitchFamily="34" charset="0"/>
              </a:rPr>
              <a:t>r</a:t>
            </a:r>
            <a:r>
              <a:rPr lang="en-US" sz="2400" dirty="0" smtClean="0">
                <a:latin typeface="Arial Black" pitchFamily="34" charset="0"/>
              </a:rPr>
              <a:t>eversible</a:t>
            </a: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2400" dirty="0">
                <a:latin typeface="Arial Black" pitchFamily="34" charset="0"/>
              </a:rPr>
              <a:t>c</a:t>
            </a:r>
            <a:r>
              <a:rPr lang="en-US" sz="2400" dirty="0" smtClean="0">
                <a:latin typeface="Arial Black" pitchFamily="34" charset="0"/>
              </a:rPr>
              <a:t>hanges form, shape or size</a:t>
            </a: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3300" b="1" dirty="0">
                <a:latin typeface="Arial Black" pitchFamily="34" charset="0"/>
              </a:rPr>
              <a:t>s</a:t>
            </a:r>
            <a:r>
              <a:rPr lang="en-US" sz="3300" b="1" dirty="0" smtClean="0">
                <a:latin typeface="Arial Black" pitchFamily="34" charset="0"/>
              </a:rPr>
              <a:t>till the same material</a:t>
            </a:r>
            <a:endParaRPr lang="en-US" sz="33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6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Examples of physical changes…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changes to paper:</a:t>
            </a:r>
          </a:p>
          <a:p>
            <a:pPr lvl="1"/>
            <a:r>
              <a:rPr lang="en-US" dirty="0" smtClean="0"/>
              <a:t>Crumple it into a ball</a:t>
            </a:r>
          </a:p>
          <a:p>
            <a:pPr lvl="1"/>
            <a:r>
              <a:rPr lang="en-US" dirty="0" smtClean="0"/>
              <a:t>Fold it into small squares</a:t>
            </a:r>
          </a:p>
          <a:p>
            <a:pPr lvl="1"/>
            <a:r>
              <a:rPr lang="en-US" dirty="0" smtClean="0"/>
              <a:t>Tear it in half</a:t>
            </a:r>
          </a:p>
          <a:p>
            <a:r>
              <a:rPr lang="en-US" dirty="0" smtClean="0"/>
              <a:t>Other physical changes:</a:t>
            </a:r>
          </a:p>
          <a:p>
            <a:pPr lvl="1"/>
            <a:r>
              <a:rPr lang="en-US" dirty="0" smtClean="0"/>
              <a:t>Stretch a rubber band</a:t>
            </a:r>
          </a:p>
          <a:p>
            <a:pPr lvl="1"/>
            <a:r>
              <a:rPr lang="en-US" b="1" dirty="0" smtClean="0"/>
              <a:t>Dissolve something in water</a:t>
            </a:r>
          </a:p>
          <a:p>
            <a:pPr lvl="1"/>
            <a:r>
              <a:rPr lang="en-US" b="1" dirty="0" smtClean="0"/>
              <a:t>Change state (solid-&gt;liquid-&gt;gas)</a:t>
            </a:r>
          </a:p>
          <a:p>
            <a:pPr lvl="1"/>
            <a:endParaRPr lang="en-US" dirty="0" smtClean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balled up 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133600"/>
            <a:ext cx="1428750" cy="952500"/>
          </a:xfrm>
          <a:prstGeom prst="rect">
            <a:avLst/>
          </a:prstGeom>
        </p:spPr>
      </p:pic>
      <p:pic>
        <p:nvPicPr>
          <p:cNvPr id="8" name="Picture 7" descr="rubber%20band%20stretch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810000"/>
            <a:ext cx="1371600" cy="981456"/>
          </a:xfrm>
          <a:prstGeom prst="rect">
            <a:avLst/>
          </a:prstGeom>
        </p:spPr>
      </p:pic>
      <p:pic>
        <p:nvPicPr>
          <p:cNvPr id="9" name="Picture 8" descr="dissol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5257800"/>
            <a:ext cx="14287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1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nges of st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066800"/>
            <a:ext cx="60960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6388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Changes of state are physical changes.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5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Examples of chemical changes…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a gas grill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Cooking dinner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Eating dinner</a:t>
            </a:r>
            <a:endParaRPr lang="en-US" dirty="0"/>
          </a:p>
        </p:txBody>
      </p:sp>
      <p:pic>
        <p:nvPicPr>
          <p:cNvPr id="4" name="Picture 3" descr="gas gr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256518"/>
            <a:ext cx="1295400" cy="1295400"/>
          </a:xfrm>
          <a:prstGeom prst="rect">
            <a:avLst/>
          </a:prstGeom>
        </p:spPr>
      </p:pic>
      <p:pic>
        <p:nvPicPr>
          <p:cNvPr id="5" name="Picture 4" descr="jane-cooking-di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667000"/>
            <a:ext cx="1400175" cy="1733550"/>
          </a:xfrm>
          <a:prstGeom prst="rect">
            <a:avLst/>
          </a:prstGeom>
        </p:spPr>
      </p:pic>
      <p:pic>
        <p:nvPicPr>
          <p:cNvPr id="6" name="Picture 5" descr="chemical diges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800600"/>
            <a:ext cx="2209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1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Chemical changes involve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42416" y="2313432"/>
            <a:ext cx="3419856" cy="393496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Black" pitchFamily="34" charset="0"/>
              </a:rPr>
              <a:t>Energy in </a:t>
            </a:r>
            <a:r>
              <a:rPr lang="en-US" dirty="0" smtClean="0">
                <a:latin typeface="Arial Black" pitchFamily="34" charset="0"/>
                <a:sym typeface="Wingdings" pitchFamily="2" charset="2"/>
              </a:rPr>
              <a:t></a:t>
            </a:r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endothermic</a:t>
            </a:r>
          </a:p>
          <a:p>
            <a:endParaRPr lang="en-US" dirty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Feels cold, because heat goes from your hand to the reaction.</a:t>
            </a:r>
          </a:p>
          <a:p>
            <a:endParaRPr lang="en-US" dirty="0">
              <a:latin typeface="Arial Black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5152" y="2313430"/>
            <a:ext cx="3419856" cy="370636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Black" pitchFamily="34" charset="0"/>
              </a:rPr>
              <a:t>Energy out </a:t>
            </a:r>
            <a:r>
              <a:rPr lang="en-US" dirty="0" smtClean="0">
                <a:latin typeface="Arial Black" pitchFamily="34" charset="0"/>
                <a:sym typeface="Wingdings" pitchFamily="2" charset="2"/>
              </a:rPr>
              <a:t></a:t>
            </a:r>
          </a:p>
          <a:p>
            <a:endParaRPr lang="en-US" dirty="0">
              <a:latin typeface="Arial Black" pitchFamily="34" charset="0"/>
              <a:sym typeface="Wingdings" pitchFamily="2" charset="2"/>
            </a:endParaRPr>
          </a:p>
          <a:p>
            <a:r>
              <a:rPr lang="en-US" dirty="0" smtClean="0">
                <a:latin typeface="Arial Black" pitchFamily="34" charset="0"/>
                <a:sym typeface="Wingdings" pitchFamily="2" charset="2"/>
              </a:rPr>
              <a:t>exothermic</a:t>
            </a:r>
          </a:p>
          <a:p>
            <a:endParaRPr lang="en-US" dirty="0">
              <a:latin typeface="Arial Black" pitchFamily="34" charset="0"/>
              <a:sym typeface="Wingdings" pitchFamily="2" charset="2"/>
            </a:endParaRPr>
          </a:p>
          <a:p>
            <a:endParaRPr lang="en-US" dirty="0" smtClean="0">
              <a:latin typeface="Arial Black" pitchFamily="34" charset="0"/>
              <a:sym typeface="Wingdings" pitchFamily="2" charset="2"/>
            </a:endParaRPr>
          </a:p>
          <a:p>
            <a:endParaRPr lang="en-US" dirty="0">
              <a:latin typeface="Arial Black" pitchFamily="34" charset="0"/>
              <a:sym typeface="Wingdings" pitchFamily="2" charset="2"/>
            </a:endParaRPr>
          </a:p>
          <a:p>
            <a:endParaRPr lang="en-US" dirty="0" smtClean="0">
              <a:latin typeface="Arial Black" pitchFamily="34" charset="0"/>
              <a:sym typeface="Wingdings" pitchFamily="2" charset="2"/>
            </a:endParaRPr>
          </a:p>
          <a:p>
            <a:r>
              <a:rPr lang="en-US" dirty="0" smtClean="0">
                <a:latin typeface="Arial Black" pitchFamily="34" charset="0"/>
                <a:sym typeface="Wingdings" pitchFamily="2" charset="2"/>
              </a:rPr>
              <a:t>Feels hot, because heat goes from the reaction to your hand.</a:t>
            </a:r>
            <a:endParaRPr lang="en-US" dirty="0">
              <a:latin typeface="Arial Black" pitchFamily="34" charset="0"/>
              <a:sym typeface="Wingdings" pitchFamily="2" charset="2"/>
            </a:endParaRPr>
          </a:p>
          <a:p>
            <a:endParaRPr lang="en-US" dirty="0" smtClean="0">
              <a:solidFill>
                <a:schemeClr val="bg1"/>
              </a:solidFill>
              <a:latin typeface="Arial Black" pitchFamily="34" charset="0"/>
              <a:sym typeface="Wingdings" pitchFamily="2" charset="2"/>
            </a:endParaRPr>
          </a:p>
          <a:p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58976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ENERGY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Picture 7" descr="endothermic rx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100" y="3375479"/>
            <a:ext cx="1447800" cy="1447800"/>
          </a:xfrm>
          <a:prstGeom prst="rect">
            <a:avLst/>
          </a:prstGeom>
        </p:spPr>
      </p:pic>
      <p:pic>
        <p:nvPicPr>
          <p:cNvPr id="9" name="Picture 8" descr="exothermic rx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1086" y="3389993"/>
            <a:ext cx="14287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1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Conversions!!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One, Day Four</a:t>
            </a:r>
          </a:p>
          <a:p>
            <a:r>
              <a:rPr lang="en-US" dirty="0" err="1" smtClean="0"/>
              <a:t>Kimrey</a:t>
            </a:r>
            <a:endParaRPr lang="en-US" dirty="0" smtClean="0"/>
          </a:p>
          <a:p>
            <a:r>
              <a:rPr lang="en-US" dirty="0" smtClean="0"/>
              <a:t>28 January 2013</a:t>
            </a:r>
          </a:p>
        </p:txBody>
      </p:sp>
    </p:spTree>
    <p:extLst>
      <p:ext uri="{BB962C8B-B14F-4D97-AF65-F5344CB8AC3E}">
        <p14:creationId xmlns:p14="http://schemas.microsoft.com/office/powerpoint/2010/main" val="13502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86936"/>
          </a:xfrm>
        </p:spPr>
        <p:txBody>
          <a:bodyPr>
            <a:normAutofit/>
          </a:bodyPr>
          <a:lstStyle/>
          <a:p>
            <a:r>
              <a:rPr lang="en-US" b="1" dirty="0" smtClean="0"/>
              <a:t>Indicators of Chemical Changes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089429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Color Change</a:t>
            </a:r>
          </a:p>
          <a:p>
            <a:r>
              <a:rPr lang="en-US" sz="4400" dirty="0" smtClean="0"/>
              <a:t>Gas Produced</a:t>
            </a:r>
          </a:p>
          <a:p>
            <a:r>
              <a:rPr lang="en-US" sz="4400" dirty="0" smtClean="0"/>
              <a:t>Temperature Change</a:t>
            </a:r>
          </a:p>
          <a:p>
            <a:r>
              <a:rPr lang="en-US" sz="4400" dirty="0" smtClean="0"/>
              <a:t>Precipitate Formed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6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as elements combine to form compounds and compounds break-down into elements</a:t>
            </a:r>
          </a:p>
          <a:p>
            <a:r>
              <a:rPr lang="en-US" dirty="0" smtClean="0"/>
              <a:t>Remember the indicators of chemical change!!</a:t>
            </a:r>
          </a:p>
          <a:p>
            <a:r>
              <a:rPr lang="en-US" dirty="0" smtClean="0"/>
              <a:t>Accompanied with an exchange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4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620000" cy="41562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Anything that has mass and volume</a:t>
            </a:r>
          </a:p>
          <a:p>
            <a:r>
              <a:rPr lang="en-US" sz="3600" dirty="0" smtClean="0"/>
              <a:t>Density = mass / volume</a:t>
            </a:r>
          </a:p>
        </p:txBody>
      </p:sp>
    </p:spTree>
    <p:extLst>
      <p:ext uri="{BB962C8B-B14F-4D97-AF65-F5344CB8AC3E}">
        <p14:creationId xmlns:p14="http://schemas.microsoft.com/office/powerpoint/2010/main" val="43588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010400" cy="43471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Split up into two different groups: </a:t>
            </a:r>
          </a:p>
          <a:p>
            <a:endParaRPr lang="en-US" sz="4000" dirty="0" smtClean="0"/>
          </a:p>
          <a:p>
            <a:r>
              <a:rPr lang="en-US" sz="4000" dirty="0" smtClean="0"/>
              <a:t>Pure Substances</a:t>
            </a:r>
          </a:p>
          <a:p>
            <a:r>
              <a:rPr lang="en-US" sz="4000" dirty="0" smtClean="0"/>
              <a:t>Mixtures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718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96200" cy="5029200"/>
          </a:xfrm>
        </p:spPr>
        <p:txBody>
          <a:bodyPr>
            <a:noAutofit/>
          </a:bodyPr>
          <a:lstStyle/>
          <a:p>
            <a:r>
              <a:rPr lang="en-US" sz="2900" b="1" dirty="0" smtClean="0"/>
              <a:t>Homogeneous </a:t>
            </a:r>
            <a:r>
              <a:rPr lang="en-US" sz="2900" dirty="0" smtClean="0"/>
              <a:t>– a mixture that is uniform </a:t>
            </a:r>
            <a:r>
              <a:rPr lang="en-US" sz="2900" dirty="0"/>
              <a:t>in </a:t>
            </a:r>
            <a:r>
              <a:rPr lang="en-US" sz="2900" dirty="0" smtClean="0"/>
              <a:t>composition and every </a:t>
            </a:r>
            <a:r>
              <a:rPr lang="en-US" sz="2900" dirty="0"/>
              <a:t>part of the solution has same properties</a:t>
            </a:r>
            <a:endParaRPr lang="en-US" sz="2900" dirty="0" smtClean="0"/>
          </a:p>
          <a:p>
            <a:pPr>
              <a:buFontTx/>
              <a:buChar char="-"/>
            </a:pPr>
            <a:r>
              <a:rPr lang="en-US" sz="2900" dirty="0" smtClean="0"/>
              <a:t>Solutions – special type of homogeneous mixture where different elements are present but are not chemically bonded to each other (example = salt water)</a:t>
            </a:r>
          </a:p>
          <a:p>
            <a:pPr>
              <a:buFontTx/>
              <a:buChar char="-"/>
            </a:pPr>
            <a:r>
              <a:rPr lang="en-US" sz="2900" dirty="0" smtClean="0"/>
              <a:t>Alloys – metal mixture composed or two or more elements (examples = brass, bronze, pewter, and steel)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6301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Heterogeneous</a:t>
            </a:r>
            <a:r>
              <a:rPr lang="en-US" sz="3200" dirty="0"/>
              <a:t> </a:t>
            </a:r>
            <a:r>
              <a:rPr lang="en-US" sz="3200" dirty="0" smtClean="0"/>
              <a:t>– A mixture that is made up of identifiable parts</a:t>
            </a:r>
          </a:p>
          <a:p>
            <a:pPr marL="68580" indent="0">
              <a:buNone/>
            </a:pPr>
            <a:r>
              <a:rPr lang="en-US" sz="3200" dirty="0" smtClean="0"/>
              <a:t>- Examples are salad, soil, cereal milk, …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6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types: </a:t>
            </a:r>
          </a:p>
          <a:p>
            <a:r>
              <a:rPr lang="en-US" dirty="0" smtClean="0"/>
              <a:t>Elements and Compounds</a:t>
            </a:r>
          </a:p>
          <a:p>
            <a:r>
              <a:rPr lang="en-US" dirty="0" smtClean="0"/>
              <a:t>Elements are found on the periodic table</a:t>
            </a:r>
          </a:p>
          <a:p>
            <a:r>
              <a:rPr lang="en-US" dirty="0" smtClean="0"/>
              <a:t>Compounds are made up of two or more elements</a:t>
            </a:r>
          </a:p>
          <a:p>
            <a:endParaRPr lang="en-US" dirty="0" smtClean="0"/>
          </a:p>
          <a:p>
            <a:r>
              <a:rPr lang="en-US" dirty="0" smtClean="0"/>
              <a:t>What are some examples of each???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4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vy-rose.co.uk/columnsp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650" cy="9525"/>
          </a:xfrm>
          <a:prstGeom prst="rect">
            <a:avLst/>
          </a:prstGeom>
          <a:noFill/>
        </p:spPr>
      </p:pic>
      <p:pic>
        <p:nvPicPr>
          <p:cNvPr id="1029" name="Picture 5" descr="http://www.ivy-rose.co.uk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0" cy="9525"/>
          </a:xfrm>
          <a:prstGeom prst="rect">
            <a:avLst/>
          </a:prstGeom>
          <a:noFill/>
        </p:spPr>
      </p:pic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28600" y="152400"/>
            <a:ext cx="8686800" cy="6505575"/>
            <a:chOff x="0" y="0"/>
            <a:chExt cx="4500" cy="3090"/>
          </a:xfrm>
        </p:grpSpPr>
        <p:pic>
          <p:nvPicPr>
            <p:cNvPr id="1030" name="Picture 6" descr="Elements, Mixtures, Compounds - Atoms and Molecul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500" cy="3090"/>
            </a:xfrm>
            <a:prstGeom prst="rect">
              <a:avLst/>
            </a:prstGeom>
            <a:noFill/>
          </p:spPr>
        </p:pic>
        <p:sp>
          <p:nvSpPr>
            <p:cNvPr id="1098" name="Rectangle 74">
              <a:hlinkClick r:id="rId5" tooltip="What is an Element ?"/>
            </p:cNvPr>
            <p:cNvSpPr>
              <a:spLocks noChangeArrowheads="1"/>
            </p:cNvSpPr>
            <p:nvPr/>
          </p:nvSpPr>
          <p:spPr bwMode="auto">
            <a:xfrm>
              <a:off x="36" y="258"/>
              <a:ext cx="186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73">
              <a:hlinkClick r:id="rId6" tooltip="What is a Mixture (in Chemistry) ?"/>
            </p:cNvPr>
            <p:cNvSpPr>
              <a:spLocks noChangeArrowheads="1"/>
            </p:cNvSpPr>
            <p:nvPr/>
          </p:nvSpPr>
          <p:spPr bwMode="auto">
            <a:xfrm>
              <a:off x="36" y="1188"/>
              <a:ext cx="18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72">
              <a:hlinkClick r:id="rId7" tooltip="What is a Compound ?"/>
            </p:cNvPr>
            <p:cNvSpPr>
              <a:spLocks noChangeArrowheads="1"/>
            </p:cNvSpPr>
            <p:nvPr/>
          </p:nvSpPr>
          <p:spPr bwMode="auto">
            <a:xfrm>
              <a:off x="30" y="2082"/>
              <a:ext cx="216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71">
              <a:hlinkClick r:id="rId8" tooltip="What is an Atom ?"/>
            </p:cNvPr>
            <p:cNvSpPr>
              <a:spLocks noChangeArrowheads="1"/>
            </p:cNvSpPr>
            <p:nvPr/>
          </p:nvSpPr>
          <p:spPr bwMode="auto">
            <a:xfrm>
              <a:off x="300" y="216"/>
              <a:ext cx="90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>
              <a:hlinkClick r:id="rId9" tooltip="What is a Molecule ?"/>
            </p:cNvPr>
            <p:cNvSpPr>
              <a:spLocks noChangeArrowheads="1"/>
            </p:cNvSpPr>
            <p:nvPr/>
          </p:nvSpPr>
          <p:spPr bwMode="auto">
            <a:xfrm>
              <a:off x="1242" y="216"/>
              <a:ext cx="912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69">
              <a:hlinkClick r:id="rId9" tooltip="What is a Molecule ?"/>
            </p:cNvPr>
            <p:cNvSpPr>
              <a:spLocks noChangeArrowheads="1"/>
            </p:cNvSpPr>
            <p:nvPr/>
          </p:nvSpPr>
          <p:spPr bwMode="auto">
            <a:xfrm>
              <a:off x="300" y="2100"/>
              <a:ext cx="90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Oval 68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372" y="1206"/>
              <a:ext cx="156" cy="1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Oval 67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618" y="1206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Oval 66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798" y="1266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Oval 65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954" y="1170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Oval 64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026" y="1356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Oval 63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330" y="1464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Oval 62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336" y="1638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Oval 61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516" y="1386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Oval 60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384" y="1896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Oval 59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558" y="1572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Oval 58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768" y="1458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Oval 57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516" y="1752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Oval 56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636" y="1908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Oval 55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744" y="1668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Oval 54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942" y="1536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Oval 53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996" y="1704"/>
              <a:ext cx="120" cy="12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Oval 52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810" y="1818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Oval 51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020" y="1890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Oval 50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272" y="1608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Oval 49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458" y="1578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Oval 48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590" y="1212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Oval 47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638" y="1434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Oval 46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572" y="1896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Oval 45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830" y="1908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Oval 44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986" y="1770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Oval 43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962" y="1302"/>
              <a:ext cx="132" cy="1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Oval 42">
              <a:hlinkClick r:id="rId8" tooltip="Atom"/>
            </p:cNvPr>
            <p:cNvSpPr>
              <a:spLocks noChangeAspect="1" noChangeArrowheads="1"/>
            </p:cNvSpPr>
            <p:nvPr/>
          </p:nvSpPr>
          <p:spPr bwMode="auto">
            <a:xfrm>
              <a:off x="1818" y="1422"/>
              <a:ext cx="144" cy="14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296" y="1182"/>
              <a:ext cx="240" cy="186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30" y="6"/>
                </a:cxn>
                <a:cxn ang="0">
                  <a:pos x="66" y="0"/>
                </a:cxn>
                <a:cxn ang="0">
                  <a:pos x="114" y="6"/>
                </a:cxn>
                <a:cxn ang="0">
                  <a:pos x="162" y="30"/>
                </a:cxn>
                <a:cxn ang="0">
                  <a:pos x="198" y="60"/>
                </a:cxn>
                <a:cxn ang="0">
                  <a:pos x="228" y="96"/>
                </a:cxn>
                <a:cxn ang="0">
                  <a:pos x="240" y="126"/>
                </a:cxn>
                <a:cxn ang="0">
                  <a:pos x="234" y="156"/>
                </a:cxn>
                <a:cxn ang="0">
                  <a:pos x="210" y="180"/>
                </a:cxn>
                <a:cxn ang="0">
                  <a:pos x="174" y="186"/>
                </a:cxn>
                <a:cxn ang="0">
                  <a:pos x="126" y="180"/>
                </a:cxn>
                <a:cxn ang="0">
                  <a:pos x="78" y="156"/>
                </a:cxn>
                <a:cxn ang="0">
                  <a:pos x="42" y="126"/>
                </a:cxn>
                <a:cxn ang="0">
                  <a:pos x="12" y="96"/>
                </a:cxn>
                <a:cxn ang="0">
                  <a:pos x="0" y="60"/>
                </a:cxn>
                <a:cxn ang="0">
                  <a:pos x="6" y="30"/>
                </a:cxn>
              </a:cxnLst>
              <a:rect l="0" t="0" r="r" b="b"/>
              <a:pathLst>
                <a:path w="240" h="186">
                  <a:moveTo>
                    <a:pt x="6" y="30"/>
                  </a:moveTo>
                  <a:lnTo>
                    <a:pt x="30" y="6"/>
                  </a:lnTo>
                  <a:lnTo>
                    <a:pt x="66" y="0"/>
                  </a:lnTo>
                  <a:lnTo>
                    <a:pt x="114" y="6"/>
                  </a:lnTo>
                  <a:lnTo>
                    <a:pt x="162" y="30"/>
                  </a:lnTo>
                  <a:lnTo>
                    <a:pt x="198" y="60"/>
                  </a:lnTo>
                  <a:lnTo>
                    <a:pt x="228" y="96"/>
                  </a:lnTo>
                  <a:lnTo>
                    <a:pt x="240" y="126"/>
                  </a:lnTo>
                  <a:lnTo>
                    <a:pt x="234" y="156"/>
                  </a:lnTo>
                  <a:lnTo>
                    <a:pt x="210" y="180"/>
                  </a:lnTo>
                  <a:lnTo>
                    <a:pt x="174" y="186"/>
                  </a:lnTo>
                  <a:lnTo>
                    <a:pt x="126" y="180"/>
                  </a:lnTo>
                  <a:lnTo>
                    <a:pt x="78" y="156"/>
                  </a:lnTo>
                  <a:lnTo>
                    <a:pt x="42" y="126"/>
                  </a:lnTo>
                  <a:lnTo>
                    <a:pt x="12" y="96"/>
                  </a:lnTo>
                  <a:lnTo>
                    <a:pt x="0" y="60"/>
                  </a:lnTo>
                  <a:lnTo>
                    <a:pt x="6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220" y="1176"/>
              <a:ext cx="240" cy="186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30" y="6"/>
                </a:cxn>
                <a:cxn ang="0">
                  <a:pos x="66" y="0"/>
                </a:cxn>
                <a:cxn ang="0">
                  <a:pos x="114" y="6"/>
                </a:cxn>
                <a:cxn ang="0">
                  <a:pos x="162" y="30"/>
                </a:cxn>
                <a:cxn ang="0">
                  <a:pos x="198" y="60"/>
                </a:cxn>
                <a:cxn ang="0">
                  <a:pos x="228" y="96"/>
                </a:cxn>
                <a:cxn ang="0">
                  <a:pos x="240" y="126"/>
                </a:cxn>
                <a:cxn ang="0">
                  <a:pos x="234" y="156"/>
                </a:cxn>
                <a:cxn ang="0">
                  <a:pos x="210" y="180"/>
                </a:cxn>
                <a:cxn ang="0">
                  <a:pos x="174" y="186"/>
                </a:cxn>
                <a:cxn ang="0">
                  <a:pos x="126" y="180"/>
                </a:cxn>
                <a:cxn ang="0">
                  <a:pos x="78" y="156"/>
                </a:cxn>
                <a:cxn ang="0">
                  <a:pos x="42" y="126"/>
                </a:cxn>
                <a:cxn ang="0">
                  <a:pos x="12" y="96"/>
                </a:cxn>
                <a:cxn ang="0">
                  <a:pos x="0" y="60"/>
                </a:cxn>
                <a:cxn ang="0">
                  <a:pos x="6" y="30"/>
                </a:cxn>
              </a:cxnLst>
              <a:rect l="0" t="0" r="r" b="b"/>
              <a:pathLst>
                <a:path w="240" h="186">
                  <a:moveTo>
                    <a:pt x="6" y="30"/>
                  </a:moveTo>
                  <a:lnTo>
                    <a:pt x="30" y="6"/>
                  </a:lnTo>
                  <a:lnTo>
                    <a:pt x="66" y="0"/>
                  </a:lnTo>
                  <a:lnTo>
                    <a:pt x="114" y="6"/>
                  </a:lnTo>
                  <a:lnTo>
                    <a:pt x="162" y="30"/>
                  </a:lnTo>
                  <a:lnTo>
                    <a:pt x="198" y="60"/>
                  </a:lnTo>
                  <a:lnTo>
                    <a:pt x="228" y="96"/>
                  </a:lnTo>
                  <a:lnTo>
                    <a:pt x="240" y="126"/>
                  </a:lnTo>
                  <a:lnTo>
                    <a:pt x="234" y="156"/>
                  </a:lnTo>
                  <a:lnTo>
                    <a:pt x="210" y="180"/>
                  </a:lnTo>
                  <a:lnTo>
                    <a:pt x="174" y="186"/>
                  </a:lnTo>
                  <a:lnTo>
                    <a:pt x="126" y="180"/>
                  </a:lnTo>
                  <a:lnTo>
                    <a:pt x="78" y="156"/>
                  </a:lnTo>
                  <a:lnTo>
                    <a:pt x="42" y="126"/>
                  </a:lnTo>
                  <a:lnTo>
                    <a:pt x="12" y="96"/>
                  </a:lnTo>
                  <a:lnTo>
                    <a:pt x="0" y="60"/>
                  </a:lnTo>
                  <a:lnTo>
                    <a:pt x="6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290" y="1404"/>
              <a:ext cx="246" cy="18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0" y="108"/>
                </a:cxn>
                <a:cxn ang="0">
                  <a:pos x="18" y="78"/>
                </a:cxn>
                <a:cxn ang="0">
                  <a:pos x="48" y="42"/>
                </a:cxn>
                <a:cxn ang="0">
                  <a:pos x="96" y="18"/>
                </a:cxn>
                <a:cxn ang="0">
                  <a:pos x="144" y="0"/>
                </a:cxn>
                <a:cxn ang="0">
                  <a:pos x="186" y="0"/>
                </a:cxn>
                <a:cxn ang="0">
                  <a:pos x="222" y="12"/>
                </a:cxn>
                <a:cxn ang="0">
                  <a:pos x="246" y="36"/>
                </a:cxn>
                <a:cxn ang="0">
                  <a:pos x="246" y="72"/>
                </a:cxn>
                <a:cxn ang="0">
                  <a:pos x="228" y="102"/>
                </a:cxn>
                <a:cxn ang="0">
                  <a:pos x="198" y="138"/>
                </a:cxn>
                <a:cxn ang="0">
                  <a:pos x="150" y="162"/>
                </a:cxn>
                <a:cxn ang="0">
                  <a:pos x="102" y="174"/>
                </a:cxn>
                <a:cxn ang="0">
                  <a:pos x="60" y="180"/>
                </a:cxn>
                <a:cxn ang="0">
                  <a:pos x="24" y="168"/>
                </a:cxn>
                <a:cxn ang="0">
                  <a:pos x="0" y="144"/>
                </a:cxn>
              </a:cxnLst>
              <a:rect l="0" t="0" r="r" b="b"/>
              <a:pathLst>
                <a:path w="246" h="180">
                  <a:moveTo>
                    <a:pt x="0" y="144"/>
                  </a:moveTo>
                  <a:lnTo>
                    <a:pt x="0" y="108"/>
                  </a:lnTo>
                  <a:lnTo>
                    <a:pt x="18" y="78"/>
                  </a:lnTo>
                  <a:lnTo>
                    <a:pt x="48" y="42"/>
                  </a:lnTo>
                  <a:lnTo>
                    <a:pt x="96" y="18"/>
                  </a:lnTo>
                  <a:lnTo>
                    <a:pt x="144" y="0"/>
                  </a:lnTo>
                  <a:lnTo>
                    <a:pt x="186" y="0"/>
                  </a:lnTo>
                  <a:lnTo>
                    <a:pt x="222" y="12"/>
                  </a:lnTo>
                  <a:lnTo>
                    <a:pt x="246" y="36"/>
                  </a:lnTo>
                  <a:lnTo>
                    <a:pt x="246" y="72"/>
                  </a:lnTo>
                  <a:lnTo>
                    <a:pt x="228" y="102"/>
                  </a:lnTo>
                  <a:lnTo>
                    <a:pt x="198" y="138"/>
                  </a:lnTo>
                  <a:lnTo>
                    <a:pt x="150" y="162"/>
                  </a:lnTo>
                  <a:lnTo>
                    <a:pt x="102" y="174"/>
                  </a:lnTo>
                  <a:lnTo>
                    <a:pt x="60" y="180"/>
                  </a:lnTo>
                  <a:lnTo>
                    <a:pt x="24" y="168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788" y="1176"/>
              <a:ext cx="216" cy="210"/>
            </a:xfrm>
            <a:custGeom>
              <a:avLst/>
              <a:gdLst/>
              <a:ahLst/>
              <a:cxnLst>
                <a:cxn ang="0">
                  <a:pos x="198" y="12"/>
                </a:cxn>
                <a:cxn ang="0">
                  <a:pos x="216" y="42"/>
                </a:cxn>
                <a:cxn ang="0">
                  <a:pos x="210" y="78"/>
                </a:cxn>
                <a:cxn ang="0">
                  <a:pos x="192" y="120"/>
                </a:cxn>
                <a:cxn ang="0">
                  <a:pos x="162" y="162"/>
                </a:cxn>
                <a:cxn ang="0">
                  <a:pos x="120" y="192"/>
                </a:cxn>
                <a:cxn ang="0">
                  <a:pos x="78" y="210"/>
                </a:cxn>
                <a:cxn ang="0">
                  <a:pos x="42" y="210"/>
                </a:cxn>
                <a:cxn ang="0">
                  <a:pos x="18" y="198"/>
                </a:cxn>
                <a:cxn ang="0">
                  <a:pos x="0" y="168"/>
                </a:cxn>
                <a:cxn ang="0">
                  <a:pos x="6" y="132"/>
                </a:cxn>
                <a:cxn ang="0">
                  <a:pos x="24" y="90"/>
                </a:cxn>
                <a:cxn ang="0">
                  <a:pos x="54" y="48"/>
                </a:cxn>
                <a:cxn ang="0">
                  <a:pos x="96" y="18"/>
                </a:cxn>
                <a:cxn ang="0">
                  <a:pos x="138" y="0"/>
                </a:cxn>
                <a:cxn ang="0">
                  <a:pos x="174" y="0"/>
                </a:cxn>
                <a:cxn ang="0">
                  <a:pos x="198" y="12"/>
                </a:cxn>
              </a:cxnLst>
              <a:rect l="0" t="0" r="r" b="b"/>
              <a:pathLst>
                <a:path w="216" h="210">
                  <a:moveTo>
                    <a:pt x="198" y="12"/>
                  </a:moveTo>
                  <a:lnTo>
                    <a:pt x="216" y="42"/>
                  </a:lnTo>
                  <a:lnTo>
                    <a:pt x="210" y="78"/>
                  </a:lnTo>
                  <a:lnTo>
                    <a:pt x="192" y="120"/>
                  </a:lnTo>
                  <a:lnTo>
                    <a:pt x="162" y="162"/>
                  </a:lnTo>
                  <a:lnTo>
                    <a:pt x="120" y="192"/>
                  </a:lnTo>
                  <a:lnTo>
                    <a:pt x="78" y="210"/>
                  </a:lnTo>
                  <a:lnTo>
                    <a:pt x="42" y="210"/>
                  </a:lnTo>
                  <a:lnTo>
                    <a:pt x="18" y="198"/>
                  </a:lnTo>
                  <a:lnTo>
                    <a:pt x="0" y="168"/>
                  </a:lnTo>
                  <a:lnTo>
                    <a:pt x="6" y="132"/>
                  </a:lnTo>
                  <a:lnTo>
                    <a:pt x="24" y="90"/>
                  </a:lnTo>
                  <a:lnTo>
                    <a:pt x="54" y="48"/>
                  </a:lnTo>
                  <a:lnTo>
                    <a:pt x="96" y="18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198" y="1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578" y="1704"/>
              <a:ext cx="258" cy="15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2" y="30"/>
                </a:cxn>
                <a:cxn ang="0">
                  <a:pos x="48" y="12"/>
                </a:cxn>
                <a:cxn ang="0">
                  <a:pos x="90" y="0"/>
                </a:cxn>
                <a:cxn ang="0">
                  <a:pos x="144" y="0"/>
                </a:cxn>
                <a:cxn ang="0">
                  <a:pos x="192" y="12"/>
                </a:cxn>
                <a:cxn ang="0">
                  <a:pos x="234" y="36"/>
                </a:cxn>
                <a:cxn ang="0">
                  <a:pos x="258" y="60"/>
                </a:cxn>
                <a:cxn ang="0">
                  <a:pos x="258" y="90"/>
                </a:cxn>
                <a:cxn ang="0">
                  <a:pos x="246" y="120"/>
                </a:cxn>
                <a:cxn ang="0">
                  <a:pos x="216" y="138"/>
                </a:cxn>
                <a:cxn ang="0">
                  <a:pos x="168" y="150"/>
                </a:cxn>
                <a:cxn ang="0">
                  <a:pos x="120" y="150"/>
                </a:cxn>
                <a:cxn ang="0">
                  <a:pos x="66" y="138"/>
                </a:cxn>
                <a:cxn ang="0">
                  <a:pos x="30" y="114"/>
                </a:cxn>
                <a:cxn ang="0">
                  <a:pos x="6" y="90"/>
                </a:cxn>
                <a:cxn ang="0">
                  <a:pos x="0" y="60"/>
                </a:cxn>
              </a:cxnLst>
              <a:rect l="0" t="0" r="r" b="b"/>
              <a:pathLst>
                <a:path w="258" h="150">
                  <a:moveTo>
                    <a:pt x="0" y="60"/>
                  </a:moveTo>
                  <a:lnTo>
                    <a:pt x="12" y="30"/>
                  </a:lnTo>
                  <a:lnTo>
                    <a:pt x="48" y="12"/>
                  </a:lnTo>
                  <a:lnTo>
                    <a:pt x="90" y="0"/>
                  </a:lnTo>
                  <a:lnTo>
                    <a:pt x="144" y="0"/>
                  </a:lnTo>
                  <a:lnTo>
                    <a:pt x="192" y="12"/>
                  </a:lnTo>
                  <a:lnTo>
                    <a:pt x="234" y="36"/>
                  </a:lnTo>
                  <a:lnTo>
                    <a:pt x="258" y="60"/>
                  </a:lnTo>
                  <a:lnTo>
                    <a:pt x="258" y="90"/>
                  </a:lnTo>
                  <a:lnTo>
                    <a:pt x="246" y="120"/>
                  </a:lnTo>
                  <a:lnTo>
                    <a:pt x="216" y="138"/>
                  </a:lnTo>
                  <a:lnTo>
                    <a:pt x="168" y="150"/>
                  </a:lnTo>
                  <a:lnTo>
                    <a:pt x="120" y="150"/>
                  </a:lnTo>
                  <a:lnTo>
                    <a:pt x="66" y="138"/>
                  </a:lnTo>
                  <a:lnTo>
                    <a:pt x="30" y="114"/>
                  </a:lnTo>
                  <a:lnTo>
                    <a:pt x="6" y="90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284" y="1776"/>
              <a:ext cx="210" cy="216"/>
            </a:xfrm>
            <a:custGeom>
              <a:avLst/>
              <a:gdLst/>
              <a:ahLst/>
              <a:cxnLst>
                <a:cxn ang="0">
                  <a:pos x="192" y="12"/>
                </a:cxn>
                <a:cxn ang="0">
                  <a:pos x="210" y="42"/>
                </a:cxn>
                <a:cxn ang="0">
                  <a:pos x="204" y="78"/>
                </a:cxn>
                <a:cxn ang="0">
                  <a:pos x="192" y="120"/>
                </a:cxn>
                <a:cxn ang="0">
                  <a:pos x="162" y="156"/>
                </a:cxn>
                <a:cxn ang="0">
                  <a:pos x="120" y="192"/>
                </a:cxn>
                <a:cxn ang="0">
                  <a:pos x="84" y="210"/>
                </a:cxn>
                <a:cxn ang="0">
                  <a:pos x="48" y="216"/>
                </a:cxn>
                <a:cxn ang="0">
                  <a:pos x="18" y="204"/>
                </a:cxn>
                <a:cxn ang="0">
                  <a:pos x="0" y="174"/>
                </a:cxn>
                <a:cxn ang="0">
                  <a:pos x="6" y="138"/>
                </a:cxn>
                <a:cxn ang="0">
                  <a:pos x="18" y="96"/>
                </a:cxn>
                <a:cxn ang="0">
                  <a:pos x="48" y="54"/>
                </a:cxn>
                <a:cxn ang="0">
                  <a:pos x="90" y="24"/>
                </a:cxn>
                <a:cxn ang="0">
                  <a:pos x="132" y="0"/>
                </a:cxn>
                <a:cxn ang="0">
                  <a:pos x="168" y="0"/>
                </a:cxn>
                <a:cxn ang="0">
                  <a:pos x="192" y="12"/>
                </a:cxn>
              </a:cxnLst>
              <a:rect l="0" t="0" r="r" b="b"/>
              <a:pathLst>
                <a:path w="210" h="216">
                  <a:moveTo>
                    <a:pt x="192" y="12"/>
                  </a:moveTo>
                  <a:lnTo>
                    <a:pt x="210" y="42"/>
                  </a:lnTo>
                  <a:lnTo>
                    <a:pt x="204" y="78"/>
                  </a:lnTo>
                  <a:lnTo>
                    <a:pt x="192" y="120"/>
                  </a:lnTo>
                  <a:lnTo>
                    <a:pt x="162" y="156"/>
                  </a:lnTo>
                  <a:lnTo>
                    <a:pt x="120" y="192"/>
                  </a:lnTo>
                  <a:lnTo>
                    <a:pt x="84" y="210"/>
                  </a:lnTo>
                  <a:lnTo>
                    <a:pt x="48" y="216"/>
                  </a:lnTo>
                  <a:lnTo>
                    <a:pt x="18" y="204"/>
                  </a:lnTo>
                  <a:lnTo>
                    <a:pt x="0" y="174"/>
                  </a:lnTo>
                  <a:lnTo>
                    <a:pt x="6" y="138"/>
                  </a:lnTo>
                  <a:lnTo>
                    <a:pt x="18" y="96"/>
                  </a:lnTo>
                  <a:lnTo>
                    <a:pt x="48" y="54"/>
                  </a:lnTo>
                  <a:lnTo>
                    <a:pt x="90" y="24"/>
                  </a:lnTo>
                  <a:lnTo>
                    <a:pt x="132" y="0"/>
                  </a:lnTo>
                  <a:lnTo>
                    <a:pt x="168" y="0"/>
                  </a:lnTo>
                  <a:lnTo>
                    <a:pt x="192" y="1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1884" y="1548"/>
              <a:ext cx="216" cy="210"/>
            </a:xfrm>
            <a:custGeom>
              <a:avLst/>
              <a:gdLst/>
              <a:ahLst/>
              <a:cxnLst>
                <a:cxn ang="0">
                  <a:pos x="204" y="18"/>
                </a:cxn>
                <a:cxn ang="0">
                  <a:pos x="216" y="42"/>
                </a:cxn>
                <a:cxn ang="0">
                  <a:pos x="216" y="84"/>
                </a:cxn>
                <a:cxn ang="0">
                  <a:pos x="192" y="120"/>
                </a:cxn>
                <a:cxn ang="0">
                  <a:pos x="162" y="162"/>
                </a:cxn>
                <a:cxn ang="0">
                  <a:pos x="120" y="192"/>
                </a:cxn>
                <a:cxn ang="0">
                  <a:pos x="78" y="210"/>
                </a:cxn>
                <a:cxn ang="0">
                  <a:pos x="36" y="210"/>
                </a:cxn>
                <a:cxn ang="0">
                  <a:pos x="12" y="192"/>
                </a:cxn>
                <a:cxn ang="0">
                  <a:pos x="0" y="162"/>
                </a:cxn>
                <a:cxn ang="0">
                  <a:pos x="6" y="126"/>
                </a:cxn>
                <a:cxn ang="0">
                  <a:pos x="24" y="84"/>
                </a:cxn>
                <a:cxn ang="0">
                  <a:pos x="60" y="48"/>
                </a:cxn>
                <a:cxn ang="0">
                  <a:pos x="102" y="18"/>
                </a:cxn>
                <a:cxn ang="0">
                  <a:pos x="144" y="0"/>
                </a:cxn>
                <a:cxn ang="0">
                  <a:pos x="180" y="0"/>
                </a:cxn>
                <a:cxn ang="0">
                  <a:pos x="204" y="18"/>
                </a:cxn>
              </a:cxnLst>
              <a:rect l="0" t="0" r="r" b="b"/>
              <a:pathLst>
                <a:path w="216" h="210">
                  <a:moveTo>
                    <a:pt x="204" y="18"/>
                  </a:moveTo>
                  <a:lnTo>
                    <a:pt x="216" y="42"/>
                  </a:lnTo>
                  <a:lnTo>
                    <a:pt x="216" y="84"/>
                  </a:lnTo>
                  <a:lnTo>
                    <a:pt x="192" y="120"/>
                  </a:lnTo>
                  <a:lnTo>
                    <a:pt x="162" y="162"/>
                  </a:lnTo>
                  <a:lnTo>
                    <a:pt x="120" y="192"/>
                  </a:lnTo>
                  <a:lnTo>
                    <a:pt x="78" y="210"/>
                  </a:lnTo>
                  <a:lnTo>
                    <a:pt x="36" y="210"/>
                  </a:lnTo>
                  <a:lnTo>
                    <a:pt x="12" y="192"/>
                  </a:lnTo>
                  <a:lnTo>
                    <a:pt x="0" y="162"/>
                  </a:lnTo>
                  <a:lnTo>
                    <a:pt x="6" y="126"/>
                  </a:lnTo>
                  <a:lnTo>
                    <a:pt x="24" y="84"/>
                  </a:lnTo>
                  <a:lnTo>
                    <a:pt x="60" y="48"/>
                  </a:lnTo>
                  <a:lnTo>
                    <a:pt x="102" y="18"/>
                  </a:lnTo>
                  <a:lnTo>
                    <a:pt x="144" y="0"/>
                  </a:lnTo>
                  <a:lnTo>
                    <a:pt x="180" y="0"/>
                  </a:lnTo>
                  <a:lnTo>
                    <a:pt x="204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220" y="1770"/>
              <a:ext cx="204" cy="216"/>
            </a:xfrm>
            <a:custGeom>
              <a:avLst/>
              <a:gdLst/>
              <a:ahLst/>
              <a:cxnLst>
                <a:cxn ang="0">
                  <a:pos x="192" y="12"/>
                </a:cxn>
                <a:cxn ang="0">
                  <a:pos x="204" y="42"/>
                </a:cxn>
                <a:cxn ang="0">
                  <a:pos x="204" y="78"/>
                </a:cxn>
                <a:cxn ang="0">
                  <a:pos x="186" y="120"/>
                </a:cxn>
                <a:cxn ang="0">
                  <a:pos x="156" y="162"/>
                </a:cxn>
                <a:cxn ang="0">
                  <a:pos x="120" y="192"/>
                </a:cxn>
                <a:cxn ang="0">
                  <a:pos x="78" y="210"/>
                </a:cxn>
                <a:cxn ang="0">
                  <a:pos x="42" y="216"/>
                </a:cxn>
                <a:cxn ang="0">
                  <a:pos x="12" y="204"/>
                </a:cxn>
                <a:cxn ang="0">
                  <a:pos x="0" y="174"/>
                </a:cxn>
                <a:cxn ang="0">
                  <a:pos x="0" y="138"/>
                </a:cxn>
                <a:cxn ang="0">
                  <a:pos x="18" y="96"/>
                </a:cxn>
                <a:cxn ang="0">
                  <a:pos x="48" y="54"/>
                </a:cxn>
                <a:cxn ang="0">
                  <a:pos x="90" y="24"/>
                </a:cxn>
                <a:cxn ang="0">
                  <a:pos x="126" y="6"/>
                </a:cxn>
                <a:cxn ang="0">
                  <a:pos x="168" y="0"/>
                </a:cxn>
                <a:cxn ang="0">
                  <a:pos x="192" y="12"/>
                </a:cxn>
              </a:cxnLst>
              <a:rect l="0" t="0" r="r" b="b"/>
              <a:pathLst>
                <a:path w="204" h="216">
                  <a:moveTo>
                    <a:pt x="192" y="12"/>
                  </a:moveTo>
                  <a:lnTo>
                    <a:pt x="204" y="42"/>
                  </a:lnTo>
                  <a:lnTo>
                    <a:pt x="204" y="78"/>
                  </a:lnTo>
                  <a:lnTo>
                    <a:pt x="186" y="120"/>
                  </a:lnTo>
                  <a:lnTo>
                    <a:pt x="156" y="162"/>
                  </a:lnTo>
                  <a:lnTo>
                    <a:pt x="120" y="192"/>
                  </a:lnTo>
                  <a:lnTo>
                    <a:pt x="78" y="210"/>
                  </a:lnTo>
                  <a:lnTo>
                    <a:pt x="42" y="216"/>
                  </a:lnTo>
                  <a:lnTo>
                    <a:pt x="12" y="204"/>
                  </a:lnTo>
                  <a:lnTo>
                    <a:pt x="0" y="174"/>
                  </a:lnTo>
                  <a:lnTo>
                    <a:pt x="0" y="138"/>
                  </a:lnTo>
                  <a:lnTo>
                    <a:pt x="18" y="96"/>
                  </a:lnTo>
                  <a:lnTo>
                    <a:pt x="48" y="54"/>
                  </a:lnTo>
                  <a:lnTo>
                    <a:pt x="90" y="24"/>
                  </a:lnTo>
                  <a:lnTo>
                    <a:pt x="126" y="6"/>
                  </a:lnTo>
                  <a:lnTo>
                    <a:pt x="168" y="0"/>
                  </a:lnTo>
                  <a:lnTo>
                    <a:pt x="192" y="1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430" y="1494"/>
              <a:ext cx="222" cy="210"/>
            </a:xfrm>
            <a:custGeom>
              <a:avLst/>
              <a:gdLst/>
              <a:ahLst/>
              <a:cxnLst>
                <a:cxn ang="0">
                  <a:pos x="210" y="18"/>
                </a:cxn>
                <a:cxn ang="0">
                  <a:pos x="222" y="42"/>
                </a:cxn>
                <a:cxn ang="0">
                  <a:pos x="216" y="78"/>
                </a:cxn>
                <a:cxn ang="0">
                  <a:pos x="198" y="120"/>
                </a:cxn>
                <a:cxn ang="0">
                  <a:pos x="162" y="162"/>
                </a:cxn>
                <a:cxn ang="0">
                  <a:pos x="120" y="192"/>
                </a:cxn>
                <a:cxn ang="0">
                  <a:pos x="78" y="204"/>
                </a:cxn>
                <a:cxn ang="0">
                  <a:pos x="42" y="210"/>
                </a:cxn>
                <a:cxn ang="0">
                  <a:pos x="12" y="192"/>
                </a:cxn>
                <a:cxn ang="0">
                  <a:pos x="0" y="162"/>
                </a:cxn>
                <a:cxn ang="0">
                  <a:pos x="6" y="126"/>
                </a:cxn>
                <a:cxn ang="0">
                  <a:pos x="24" y="84"/>
                </a:cxn>
                <a:cxn ang="0">
                  <a:pos x="60" y="48"/>
                </a:cxn>
                <a:cxn ang="0">
                  <a:pos x="102" y="18"/>
                </a:cxn>
                <a:cxn ang="0">
                  <a:pos x="144" y="0"/>
                </a:cxn>
                <a:cxn ang="0">
                  <a:pos x="180" y="0"/>
                </a:cxn>
                <a:cxn ang="0">
                  <a:pos x="210" y="18"/>
                </a:cxn>
              </a:cxnLst>
              <a:rect l="0" t="0" r="r" b="b"/>
              <a:pathLst>
                <a:path w="222" h="210">
                  <a:moveTo>
                    <a:pt x="210" y="18"/>
                  </a:moveTo>
                  <a:lnTo>
                    <a:pt x="222" y="42"/>
                  </a:lnTo>
                  <a:lnTo>
                    <a:pt x="216" y="78"/>
                  </a:lnTo>
                  <a:lnTo>
                    <a:pt x="198" y="120"/>
                  </a:lnTo>
                  <a:lnTo>
                    <a:pt x="162" y="162"/>
                  </a:lnTo>
                  <a:lnTo>
                    <a:pt x="120" y="192"/>
                  </a:lnTo>
                  <a:lnTo>
                    <a:pt x="78" y="204"/>
                  </a:lnTo>
                  <a:lnTo>
                    <a:pt x="42" y="210"/>
                  </a:lnTo>
                  <a:lnTo>
                    <a:pt x="12" y="192"/>
                  </a:lnTo>
                  <a:lnTo>
                    <a:pt x="0" y="162"/>
                  </a:lnTo>
                  <a:lnTo>
                    <a:pt x="6" y="126"/>
                  </a:lnTo>
                  <a:lnTo>
                    <a:pt x="24" y="84"/>
                  </a:lnTo>
                  <a:lnTo>
                    <a:pt x="60" y="48"/>
                  </a:lnTo>
                  <a:lnTo>
                    <a:pt x="102" y="18"/>
                  </a:lnTo>
                  <a:lnTo>
                    <a:pt x="144" y="0"/>
                  </a:lnTo>
                  <a:lnTo>
                    <a:pt x="180" y="0"/>
                  </a:lnTo>
                  <a:lnTo>
                    <a:pt x="210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778" y="1494"/>
              <a:ext cx="222" cy="210"/>
            </a:xfrm>
            <a:custGeom>
              <a:avLst/>
              <a:gdLst/>
              <a:ahLst/>
              <a:cxnLst>
                <a:cxn ang="0">
                  <a:pos x="210" y="18"/>
                </a:cxn>
                <a:cxn ang="0">
                  <a:pos x="222" y="42"/>
                </a:cxn>
                <a:cxn ang="0">
                  <a:pos x="216" y="78"/>
                </a:cxn>
                <a:cxn ang="0">
                  <a:pos x="198" y="120"/>
                </a:cxn>
                <a:cxn ang="0">
                  <a:pos x="162" y="162"/>
                </a:cxn>
                <a:cxn ang="0">
                  <a:pos x="120" y="192"/>
                </a:cxn>
                <a:cxn ang="0">
                  <a:pos x="78" y="204"/>
                </a:cxn>
                <a:cxn ang="0">
                  <a:pos x="42" y="210"/>
                </a:cxn>
                <a:cxn ang="0">
                  <a:pos x="12" y="192"/>
                </a:cxn>
                <a:cxn ang="0">
                  <a:pos x="0" y="162"/>
                </a:cxn>
                <a:cxn ang="0">
                  <a:pos x="6" y="126"/>
                </a:cxn>
                <a:cxn ang="0">
                  <a:pos x="24" y="84"/>
                </a:cxn>
                <a:cxn ang="0">
                  <a:pos x="60" y="48"/>
                </a:cxn>
                <a:cxn ang="0">
                  <a:pos x="102" y="18"/>
                </a:cxn>
                <a:cxn ang="0">
                  <a:pos x="144" y="0"/>
                </a:cxn>
                <a:cxn ang="0">
                  <a:pos x="180" y="0"/>
                </a:cxn>
                <a:cxn ang="0">
                  <a:pos x="210" y="18"/>
                </a:cxn>
              </a:cxnLst>
              <a:rect l="0" t="0" r="r" b="b"/>
              <a:pathLst>
                <a:path w="222" h="210">
                  <a:moveTo>
                    <a:pt x="210" y="18"/>
                  </a:moveTo>
                  <a:lnTo>
                    <a:pt x="222" y="42"/>
                  </a:lnTo>
                  <a:lnTo>
                    <a:pt x="216" y="78"/>
                  </a:lnTo>
                  <a:lnTo>
                    <a:pt x="198" y="120"/>
                  </a:lnTo>
                  <a:lnTo>
                    <a:pt x="162" y="162"/>
                  </a:lnTo>
                  <a:lnTo>
                    <a:pt x="120" y="192"/>
                  </a:lnTo>
                  <a:lnTo>
                    <a:pt x="78" y="204"/>
                  </a:lnTo>
                  <a:lnTo>
                    <a:pt x="42" y="210"/>
                  </a:lnTo>
                  <a:lnTo>
                    <a:pt x="12" y="192"/>
                  </a:lnTo>
                  <a:lnTo>
                    <a:pt x="0" y="162"/>
                  </a:lnTo>
                  <a:lnTo>
                    <a:pt x="6" y="126"/>
                  </a:lnTo>
                  <a:lnTo>
                    <a:pt x="24" y="84"/>
                  </a:lnTo>
                  <a:lnTo>
                    <a:pt x="60" y="48"/>
                  </a:lnTo>
                  <a:lnTo>
                    <a:pt x="102" y="18"/>
                  </a:lnTo>
                  <a:lnTo>
                    <a:pt x="144" y="0"/>
                  </a:lnTo>
                  <a:lnTo>
                    <a:pt x="180" y="0"/>
                  </a:lnTo>
                  <a:lnTo>
                    <a:pt x="210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646" y="1890"/>
              <a:ext cx="264" cy="15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8" y="30"/>
                </a:cxn>
                <a:cxn ang="0">
                  <a:pos x="48" y="12"/>
                </a:cxn>
                <a:cxn ang="0">
                  <a:pos x="96" y="0"/>
                </a:cxn>
                <a:cxn ang="0">
                  <a:pos x="144" y="0"/>
                </a:cxn>
                <a:cxn ang="0">
                  <a:pos x="198" y="12"/>
                </a:cxn>
                <a:cxn ang="0">
                  <a:pos x="234" y="36"/>
                </a:cxn>
                <a:cxn ang="0">
                  <a:pos x="258" y="60"/>
                </a:cxn>
                <a:cxn ang="0">
                  <a:pos x="264" y="90"/>
                </a:cxn>
                <a:cxn ang="0">
                  <a:pos x="246" y="120"/>
                </a:cxn>
                <a:cxn ang="0">
                  <a:pos x="216" y="138"/>
                </a:cxn>
                <a:cxn ang="0">
                  <a:pos x="168" y="150"/>
                </a:cxn>
                <a:cxn ang="0">
                  <a:pos x="120" y="150"/>
                </a:cxn>
                <a:cxn ang="0">
                  <a:pos x="72" y="138"/>
                </a:cxn>
                <a:cxn ang="0">
                  <a:pos x="30" y="114"/>
                </a:cxn>
                <a:cxn ang="0">
                  <a:pos x="6" y="90"/>
                </a:cxn>
                <a:cxn ang="0">
                  <a:pos x="0" y="60"/>
                </a:cxn>
              </a:cxnLst>
              <a:rect l="0" t="0" r="r" b="b"/>
              <a:pathLst>
                <a:path w="264" h="150">
                  <a:moveTo>
                    <a:pt x="0" y="60"/>
                  </a:moveTo>
                  <a:lnTo>
                    <a:pt x="18" y="30"/>
                  </a:lnTo>
                  <a:lnTo>
                    <a:pt x="48" y="12"/>
                  </a:lnTo>
                  <a:lnTo>
                    <a:pt x="96" y="0"/>
                  </a:lnTo>
                  <a:lnTo>
                    <a:pt x="144" y="0"/>
                  </a:lnTo>
                  <a:lnTo>
                    <a:pt x="198" y="12"/>
                  </a:lnTo>
                  <a:lnTo>
                    <a:pt x="234" y="36"/>
                  </a:lnTo>
                  <a:lnTo>
                    <a:pt x="258" y="60"/>
                  </a:lnTo>
                  <a:lnTo>
                    <a:pt x="264" y="90"/>
                  </a:lnTo>
                  <a:lnTo>
                    <a:pt x="246" y="120"/>
                  </a:lnTo>
                  <a:lnTo>
                    <a:pt x="216" y="138"/>
                  </a:lnTo>
                  <a:lnTo>
                    <a:pt x="168" y="150"/>
                  </a:lnTo>
                  <a:lnTo>
                    <a:pt x="120" y="150"/>
                  </a:lnTo>
                  <a:lnTo>
                    <a:pt x="72" y="138"/>
                  </a:lnTo>
                  <a:lnTo>
                    <a:pt x="30" y="114"/>
                  </a:lnTo>
                  <a:lnTo>
                    <a:pt x="6" y="90"/>
                  </a:lnTo>
                  <a:lnTo>
                    <a:pt x="0" y="6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718" y="1176"/>
              <a:ext cx="210" cy="216"/>
            </a:xfrm>
            <a:custGeom>
              <a:avLst/>
              <a:gdLst/>
              <a:ahLst/>
              <a:cxnLst>
                <a:cxn ang="0">
                  <a:pos x="198" y="12"/>
                </a:cxn>
                <a:cxn ang="0">
                  <a:pos x="210" y="42"/>
                </a:cxn>
                <a:cxn ang="0">
                  <a:pos x="210" y="84"/>
                </a:cxn>
                <a:cxn ang="0">
                  <a:pos x="192" y="126"/>
                </a:cxn>
                <a:cxn ang="0">
                  <a:pos x="162" y="162"/>
                </a:cxn>
                <a:cxn ang="0">
                  <a:pos x="120" y="198"/>
                </a:cxn>
                <a:cxn ang="0">
                  <a:pos x="78" y="216"/>
                </a:cxn>
                <a:cxn ang="0">
                  <a:pos x="42" y="216"/>
                </a:cxn>
                <a:cxn ang="0">
                  <a:pos x="12" y="204"/>
                </a:cxn>
                <a:cxn ang="0">
                  <a:pos x="0" y="174"/>
                </a:cxn>
                <a:cxn ang="0">
                  <a:pos x="0" y="132"/>
                </a:cxn>
                <a:cxn ang="0">
                  <a:pos x="18" y="90"/>
                </a:cxn>
                <a:cxn ang="0">
                  <a:pos x="54" y="54"/>
                </a:cxn>
                <a:cxn ang="0">
                  <a:pos x="90" y="18"/>
                </a:cxn>
                <a:cxn ang="0">
                  <a:pos x="132" y="0"/>
                </a:cxn>
                <a:cxn ang="0">
                  <a:pos x="168" y="0"/>
                </a:cxn>
                <a:cxn ang="0">
                  <a:pos x="198" y="12"/>
                </a:cxn>
              </a:cxnLst>
              <a:rect l="0" t="0" r="r" b="b"/>
              <a:pathLst>
                <a:path w="210" h="216">
                  <a:moveTo>
                    <a:pt x="198" y="12"/>
                  </a:moveTo>
                  <a:lnTo>
                    <a:pt x="210" y="42"/>
                  </a:lnTo>
                  <a:lnTo>
                    <a:pt x="210" y="84"/>
                  </a:lnTo>
                  <a:lnTo>
                    <a:pt x="192" y="126"/>
                  </a:lnTo>
                  <a:lnTo>
                    <a:pt x="162" y="162"/>
                  </a:lnTo>
                  <a:lnTo>
                    <a:pt x="120" y="198"/>
                  </a:lnTo>
                  <a:lnTo>
                    <a:pt x="78" y="216"/>
                  </a:lnTo>
                  <a:lnTo>
                    <a:pt x="42" y="216"/>
                  </a:lnTo>
                  <a:lnTo>
                    <a:pt x="12" y="204"/>
                  </a:lnTo>
                  <a:lnTo>
                    <a:pt x="0" y="174"/>
                  </a:lnTo>
                  <a:lnTo>
                    <a:pt x="0" y="132"/>
                  </a:lnTo>
                  <a:lnTo>
                    <a:pt x="18" y="90"/>
                  </a:lnTo>
                  <a:lnTo>
                    <a:pt x="54" y="54"/>
                  </a:lnTo>
                  <a:lnTo>
                    <a:pt x="90" y="18"/>
                  </a:lnTo>
                  <a:lnTo>
                    <a:pt x="132" y="0"/>
                  </a:lnTo>
                  <a:lnTo>
                    <a:pt x="168" y="0"/>
                  </a:lnTo>
                  <a:lnTo>
                    <a:pt x="198" y="1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226" y="1590"/>
              <a:ext cx="162" cy="132"/>
            </a:xfrm>
            <a:custGeom>
              <a:avLst/>
              <a:gdLst/>
              <a:ahLst/>
              <a:cxnLst>
                <a:cxn ang="0">
                  <a:pos x="156" y="12"/>
                </a:cxn>
                <a:cxn ang="0">
                  <a:pos x="162" y="36"/>
                </a:cxn>
                <a:cxn ang="0">
                  <a:pos x="156" y="60"/>
                </a:cxn>
                <a:cxn ang="0">
                  <a:pos x="138" y="84"/>
                </a:cxn>
                <a:cxn ang="0">
                  <a:pos x="114" y="108"/>
                </a:cxn>
                <a:cxn ang="0">
                  <a:pos x="78" y="126"/>
                </a:cxn>
                <a:cxn ang="0">
                  <a:pos x="48" y="132"/>
                </a:cxn>
                <a:cxn ang="0">
                  <a:pos x="24" y="132"/>
                </a:cxn>
                <a:cxn ang="0">
                  <a:pos x="6" y="120"/>
                </a:cxn>
                <a:cxn ang="0">
                  <a:pos x="0" y="96"/>
                </a:cxn>
                <a:cxn ang="0">
                  <a:pos x="6" y="72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84" y="6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56" y="12"/>
                </a:cxn>
              </a:cxnLst>
              <a:rect l="0" t="0" r="r" b="b"/>
              <a:pathLst>
                <a:path w="162" h="132">
                  <a:moveTo>
                    <a:pt x="156" y="12"/>
                  </a:moveTo>
                  <a:lnTo>
                    <a:pt x="162" y="36"/>
                  </a:lnTo>
                  <a:lnTo>
                    <a:pt x="156" y="60"/>
                  </a:lnTo>
                  <a:lnTo>
                    <a:pt x="138" y="84"/>
                  </a:lnTo>
                  <a:lnTo>
                    <a:pt x="114" y="108"/>
                  </a:lnTo>
                  <a:lnTo>
                    <a:pt x="78" y="126"/>
                  </a:lnTo>
                  <a:lnTo>
                    <a:pt x="48" y="132"/>
                  </a:lnTo>
                  <a:lnTo>
                    <a:pt x="24" y="132"/>
                  </a:lnTo>
                  <a:lnTo>
                    <a:pt x="6" y="120"/>
                  </a:lnTo>
                  <a:lnTo>
                    <a:pt x="0" y="96"/>
                  </a:lnTo>
                  <a:lnTo>
                    <a:pt x="6" y="72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84" y="6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56" y="1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226" y="1350"/>
              <a:ext cx="108" cy="18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0" y="0"/>
                </a:cxn>
                <a:cxn ang="0">
                  <a:pos x="78" y="18"/>
                </a:cxn>
                <a:cxn ang="0">
                  <a:pos x="96" y="42"/>
                </a:cxn>
                <a:cxn ang="0">
                  <a:pos x="108" y="78"/>
                </a:cxn>
                <a:cxn ang="0">
                  <a:pos x="108" y="114"/>
                </a:cxn>
                <a:cxn ang="0">
                  <a:pos x="102" y="144"/>
                </a:cxn>
                <a:cxn ang="0">
                  <a:pos x="90" y="168"/>
                </a:cxn>
                <a:cxn ang="0">
                  <a:pos x="72" y="180"/>
                </a:cxn>
                <a:cxn ang="0">
                  <a:pos x="48" y="174"/>
                </a:cxn>
                <a:cxn ang="0">
                  <a:pos x="30" y="156"/>
                </a:cxn>
                <a:cxn ang="0">
                  <a:pos x="12" y="132"/>
                </a:cxn>
                <a:cxn ang="0">
                  <a:pos x="0" y="96"/>
                </a:cxn>
                <a:cxn ang="0">
                  <a:pos x="0" y="60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108" h="180">
                  <a:moveTo>
                    <a:pt x="36" y="0"/>
                  </a:moveTo>
                  <a:lnTo>
                    <a:pt x="60" y="0"/>
                  </a:lnTo>
                  <a:lnTo>
                    <a:pt x="78" y="18"/>
                  </a:lnTo>
                  <a:lnTo>
                    <a:pt x="96" y="42"/>
                  </a:lnTo>
                  <a:lnTo>
                    <a:pt x="108" y="78"/>
                  </a:lnTo>
                  <a:lnTo>
                    <a:pt x="108" y="114"/>
                  </a:lnTo>
                  <a:lnTo>
                    <a:pt x="102" y="144"/>
                  </a:lnTo>
                  <a:lnTo>
                    <a:pt x="90" y="168"/>
                  </a:lnTo>
                  <a:lnTo>
                    <a:pt x="72" y="180"/>
                  </a:lnTo>
                  <a:lnTo>
                    <a:pt x="48" y="174"/>
                  </a:lnTo>
                  <a:lnTo>
                    <a:pt x="30" y="156"/>
                  </a:lnTo>
                  <a:lnTo>
                    <a:pt x="12" y="132"/>
                  </a:lnTo>
                  <a:lnTo>
                    <a:pt x="0" y="96"/>
                  </a:lnTo>
                  <a:lnTo>
                    <a:pt x="0" y="60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400" y="1380"/>
              <a:ext cx="174" cy="114"/>
            </a:xfrm>
            <a:custGeom>
              <a:avLst/>
              <a:gdLst/>
              <a:ahLst/>
              <a:cxnLst>
                <a:cxn ang="0">
                  <a:pos x="168" y="24"/>
                </a:cxn>
                <a:cxn ang="0">
                  <a:pos x="174" y="48"/>
                </a:cxn>
                <a:cxn ang="0">
                  <a:pos x="162" y="72"/>
                </a:cxn>
                <a:cxn ang="0">
                  <a:pos x="138" y="90"/>
                </a:cxn>
                <a:cxn ang="0">
                  <a:pos x="108" y="108"/>
                </a:cxn>
                <a:cxn ang="0">
                  <a:pos x="72" y="114"/>
                </a:cxn>
                <a:cxn ang="0">
                  <a:pos x="42" y="114"/>
                </a:cxn>
                <a:cxn ang="0">
                  <a:pos x="18" y="108"/>
                </a:cxn>
                <a:cxn ang="0">
                  <a:pos x="6" y="90"/>
                </a:cxn>
                <a:cxn ang="0">
                  <a:pos x="0" y="66"/>
                </a:cxn>
                <a:cxn ang="0">
                  <a:pos x="12" y="42"/>
                </a:cxn>
                <a:cxn ang="0">
                  <a:pos x="36" y="24"/>
                </a:cxn>
                <a:cxn ang="0">
                  <a:pos x="66" y="6"/>
                </a:cxn>
                <a:cxn ang="0">
                  <a:pos x="102" y="0"/>
                </a:cxn>
                <a:cxn ang="0">
                  <a:pos x="132" y="0"/>
                </a:cxn>
                <a:cxn ang="0">
                  <a:pos x="156" y="6"/>
                </a:cxn>
                <a:cxn ang="0">
                  <a:pos x="168" y="24"/>
                </a:cxn>
              </a:cxnLst>
              <a:rect l="0" t="0" r="r" b="b"/>
              <a:pathLst>
                <a:path w="174" h="114">
                  <a:moveTo>
                    <a:pt x="168" y="24"/>
                  </a:moveTo>
                  <a:lnTo>
                    <a:pt x="174" y="48"/>
                  </a:lnTo>
                  <a:lnTo>
                    <a:pt x="162" y="72"/>
                  </a:lnTo>
                  <a:lnTo>
                    <a:pt x="138" y="90"/>
                  </a:lnTo>
                  <a:lnTo>
                    <a:pt x="108" y="108"/>
                  </a:lnTo>
                  <a:lnTo>
                    <a:pt x="72" y="114"/>
                  </a:lnTo>
                  <a:lnTo>
                    <a:pt x="42" y="114"/>
                  </a:lnTo>
                  <a:lnTo>
                    <a:pt x="18" y="108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12" y="42"/>
                  </a:lnTo>
                  <a:lnTo>
                    <a:pt x="36" y="24"/>
                  </a:lnTo>
                  <a:lnTo>
                    <a:pt x="66" y="6"/>
                  </a:lnTo>
                  <a:lnTo>
                    <a:pt x="102" y="0"/>
                  </a:lnTo>
                  <a:lnTo>
                    <a:pt x="132" y="0"/>
                  </a:lnTo>
                  <a:lnTo>
                    <a:pt x="156" y="6"/>
                  </a:lnTo>
                  <a:lnTo>
                    <a:pt x="168" y="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580" y="1194"/>
              <a:ext cx="108" cy="18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0" y="0"/>
                </a:cxn>
                <a:cxn ang="0">
                  <a:pos x="78" y="18"/>
                </a:cxn>
                <a:cxn ang="0">
                  <a:pos x="96" y="42"/>
                </a:cxn>
                <a:cxn ang="0">
                  <a:pos x="108" y="78"/>
                </a:cxn>
                <a:cxn ang="0">
                  <a:pos x="108" y="114"/>
                </a:cxn>
                <a:cxn ang="0">
                  <a:pos x="102" y="144"/>
                </a:cxn>
                <a:cxn ang="0">
                  <a:pos x="90" y="168"/>
                </a:cxn>
                <a:cxn ang="0">
                  <a:pos x="72" y="180"/>
                </a:cxn>
                <a:cxn ang="0">
                  <a:pos x="48" y="174"/>
                </a:cxn>
                <a:cxn ang="0">
                  <a:pos x="30" y="156"/>
                </a:cxn>
                <a:cxn ang="0">
                  <a:pos x="12" y="132"/>
                </a:cxn>
                <a:cxn ang="0">
                  <a:pos x="0" y="96"/>
                </a:cxn>
                <a:cxn ang="0">
                  <a:pos x="0" y="60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108" h="180">
                  <a:moveTo>
                    <a:pt x="36" y="0"/>
                  </a:moveTo>
                  <a:lnTo>
                    <a:pt x="60" y="0"/>
                  </a:lnTo>
                  <a:lnTo>
                    <a:pt x="78" y="18"/>
                  </a:lnTo>
                  <a:lnTo>
                    <a:pt x="96" y="42"/>
                  </a:lnTo>
                  <a:lnTo>
                    <a:pt x="108" y="78"/>
                  </a:lnTo>
                  <a:lnTo>
                    <a:pt x="108" y="114"/>
                  </a:lnTo>
                  <a:lnTo>
                    <a:pt x="102" y="144"/>
                  </a:lnTo>
                  <a:lnTo>
                    <a:pt x="90" y="168"/>
                  </a:lnTo>
                  <a:lnTo>
                    <a:pt x="72" y="180"/>
                  </a:lnTo>
                  <a:lnTo>
                    <a:pt x="48" y="174"/>
                  </a:lnTo>
                  <a:lnTo>
                    <a:pt x="30" y="156"/>
                  </a:lnTo>
                  <a:lnTo>
                    <a:pt x="12" y="132"/>
                  </a:lnTo>
                  <a:lnTo>
                    <a:pt x="0" y="96"/>
                  </a:lnTo>
                  <a:lnTo>
                    <a:pt x="0" y="60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658" y="1440"/>
              <a:ext cx="162" cy="138"/>
            </a:xfrm>
            <a:custGeom>
              <a:avLst/>
              <a:gdLst/>
              <a:ahLst/>
              <a:cxnLst>
                <a:cxn ang="0">
                  <a:pos x="156" y="18"/>
                </a:cxn>
                <a:cxn ang="0">
                  <a:pos x="162" y="36"/>
                </a:cxn>
                <a:cxn ang="0">
                  <a:pos x="156" y="60"/>
                </a:cxn>
                <a:cxn ang="0">
                  <a:pos x="138" y="90"/>
                </a:cxn>
                <a:cxn ang="0">
                  <a:pos x="114" y="114"/>
                </a:cxn>
                <a:cxn ang="0">
                  <a:pos x="84" y="132"/>
                </a:cxn>
                <a:cxn ang="0">
                  <a:pos x="48" y="138"/>
                </a:cxn>
                <a:cxn ang="0">
                  <a:pos x="24" y="138"/>
                </a:cxn>
                <a:cxn ang="0">
                  <a:pos x="6" y="120"/>
                </a:cxn>
                <a:cxn ang="0">
                  <a:pos x="0" y="102"/>
                </a:cxn>
                <a:cxn ang="0">
                  <a:pos x="6" y="7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84" y="6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56" y="18"/>
                </a:cxn>
              </a:cxnLst>
              <a:rect l="0" t="0" r="r" b="b"/>
              <a:pathLst>
                <a:path w="162" h="138">
                  <a:moveTo>
                    <a:pt x="156" y="18"/>
                  </a:moveTo>
                  <a:lnTo>
                    <a:pt x="162" y="36"/>
                  </a:lnTo>
                  <a:lnTo>
                    <a:pt x="156" y="60"/>
                  </a:lnTo>
                  <a:lnTo>
                    <a:pt x="138" y="90"/>
                  </a:lnTo>
                  <a:lnTo>
                    <a:pt x="114" y="114"/>
                  </a:lnTo>
                  <a:lnTo>
                    <a:pt x="84" y="132"/>
                  </a:lnTo>
                  <a:lnTo>
                    <a:pt x="48" y="138"/>
                  </a:lnTo>
                  <a:lnTo>
                    <a:pt x="24" y="138"/>
                  </a:lnTo>
                  <a:lnTo>
                    <a:pt x="6" y="120"/>
                  </a:lnTo>
                  <a:lnTo>
                    <a:pt x="0" y="102"/>
                  </a:lnTo>
                  <a:lnTo>
                    <a:pt x="6" y="7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84" y="6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56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472" y="1800"/>
              <a:ext cx="138" cy="162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36" y="0"/>
                </a:cxn>
                <a:cxn ang="0">
                  <a:pos x="60" y="6"/>
                </a:cxn>
                <a:cxn ang="0">
                  <a:pos x="90" y="24"/>
                </a:cxn>
                <a:cxn ang="0">
                  <a:pos x="114" y="48"/>
                </a:cxn>
                <a:cxn ang="0">
                  <a:pos x="132" y="84"/>
                </a:cxn>
                <a:cxn ang="0">
                  <a:pos x="138" y="114"/>
                </a:cxn>
                <a:cxn ang="0">
                  <a:pos x="138" y="138"/>
                </a:cxn>
                <a:cxn ang="0">
                  <a:pos x="120" y="156"/>
                </a:cxn>
                <a:cxn ang="0">
                  <a:pos x="102" y="162"/>
                </a:cxn>
                <a:cxn ang="0">
                  <a:pos x="78" y="156"/>
                </a:cxn>
                <a:cxn ang="0">
                  <a:pos x="48" y="138"/>
                </a:cxn>
                <a:cxn ang="0">
                  <a:pos x="24" y="114"/>
                </a:cxn>
                <a:cxn ang="0">
                  <a:pos x="6" y="78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18" y="6"/>
                </a:cxn>
              </a:cxnLst>
              <a:rect l="0" t="0" r="r" b="b"/>
              <a:pathLst>
                <a:path w="138" h="162">
                  <a:moveTo>
                    <a:pt x="18" y="6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90" y="24"/>
                  </a:lnTo>
                  <a:lnTo>
                    <a:pt x="114" y="48"/>
                  </a:lnTo>
                  <a:lnTo>
                    <a:pt x="132" y="84"/>
                  </a:lnTo>
                  <a:lnTo>
                    <a:pt x="138" y="114"/>
                  </a:lnTo>
                  <a:lnTo>
                    <a:pt x="138" y="138"/>
                  </a:lnTo>
                  <a:lnTo>
                    <a:pt x="120" y="156"/>
                  </a:lnTo>
                  <a:lnTo>
                    <a:pt x="102" y="162"/>
                  </a:lnTo>
                  <a:lnTo>
                    <a:pt x="78" y="156"/>
                  </a:lnTo>
                  <a:lnTo>
                    <a:pt x="48" y="138"/>
                  </a:lnTo>
                  <a:lnTo>
                    <a:pt x="24" y="114"/>
                  </a:lnTo>
                  <a:lnTo>
                    <a:pt x="6" y="78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18" y="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670" y="1698"/>
              <a:ext cx="114" cy="174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48" y="0"/>
                </a:cxn>
                <a:cxn ang="0">
                  <a:pos x="72" y="12"/>
                </a:cxn>
                <a:cxn ang="0">
                  <a:pos x="90" y="36"/>
                </a:cxn>
                <a:cxn ang="0">
                  <a:pos x="108" y="66"/>
                </a:cxn>
                <a:cxn ang="0">
                  <a:pos x="114" y="102"/>
                </a:cxn>
                <a:cxn ang="0">
                  <a:pos x="114" y="132"/>
                </a:cxn>
                <a:cxn ang="0">
                  <a:pos x="108" y="156"/>
                </a:cxn>
                <a:cxn ang="0">
                  <a:pos x="90" y="168"/>
                </a:cxn>
                <a:cxn ang="0">
                  <a:pos x="66" y="174"/>
                </a:cxn>
                <a:cxn ang="0">
                  <a:pos x="42" y="162"/>
                </a:cxn>
                <a:cxn ang="0">
                  <a:pos x="24" y="138"/>
                </a:cxn>
                <a:cxn ang="0">
                  <a:pos x="6" y="108"/>
                </a:cxn>
                <a:cxn ang="0">
                  <a:pos x="0" y="72"/>
                </a:cxn>
                <a:cxn ang="0">
                  <a:pos x="0" y="42"/>
                </a:cxn>
                <a:cxn ang="0">
                  <a:pos x="6" y="18"/>
                </a:cxn>
                <a:cxn ang="0">
                  <a:pos x="24" y="6"/>
                </a:cxn>
              </a:cxnLst>
              <a:rect l="0" t="0" r="r" b="b"/>
              <a:pathLst>
                <a:path w="114" h="174">
                  <a:moveTo>
                    <a:pt x="24" y="6"/>
                  </a:moveTo>
                  <a:lnTo>
                    <a:pt x="48" y="0"/>
                  </a:lnTo>
                  <a:lnTo>
                    <a:pt x="72" y="12"/>
                  </a:lnTo>
                  <a:lnTo>
                    <a:pt x="90" y="36"/>
                  </a:lnTo>
                  <a:lnTo>
                    <a:pt x="108" y="66"/>
                  </a:lnTo>
                  <a:lnTo>
                    <a:pt x="114" y="102"/>
                  </a:lnTo>
                  <a:lnTo>
                    <a:pt x="114" y="132"/>
                  </a:lnTo>
                  <a:lnTo>
                    <a:pt x="108" y="156"/>
                  </a:lnTo>
                  <a:lnTo>
                    <a:pt x="90" y="168"/>
                  </a:lnTo>
                  <a:lnTo>
                    <a:pt x="66" y="174"/>
                  </a:lnTo>
                  <a:lnTo>
                    <a:pt x="42" y="162"/>
                  </a:lnTo>
                  <a:lnTo>
                    <a:pt x="24" y="138"/>
                  </a:lnTo>
                  <a:lnTo>
                    <a:pt x="6" y="108"/>
                  </a:lnTo>
                  <a:lnTo>
                    <a:pt x="0" y="72"/>
                  </a:lnTo>
                  <a:lnTo>
                    <a:pt x="0" y="42"/>
                  </a:lnTo>
                  <a:lnTo>
                    <a:pt x="6" y="18"/>
                  </a:lnTo>
                  <a:lnTo>
                    <a:pt x="24" y="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910" y="1746"/>
              <a:ext cx="114" cy="17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8" y="0"/>
                </a:cxn>
                <a:cxn ang="0">
                  <a:pos x="72" y="12"/>
                </a:cxn>
                <a:cxn ang="0">
                  <a:pos x="90" y="36"/>
                </a:cxn>
                <a:cxn ang="0">
                  <a:pos x="108" y="72"/>
                </a:cxn>
                <a:cxn ang="0">
                  <a:pos x="114" y="108"/>
                </a:cxn>
                <a:cxn ang="0">
                  <a:pos x="114" y="138"/>
                </a:cxn>
                <a:cxn ang="0">
                  <a:pos x="108" y="162"/>
                </a:cxn>
                <a:cxn ang="0">
                  <a:pos x="90" y="174"/>
                </a:cxn>
                <a:cxn ang="0">
                  <a:pos x="66" y="174"/>
                </a:cxn>
                <a:cxn ang="0">
                  <a:pos x="42" y="162"/>
                </a:cxn>
                <a:cxn ang="0">
                  <a:pos x="24" y="138"/>
                </a:cxn>
                <a:cxn ang="0">
                  <a:pos x="6" y="102"/>
                </a:cxn>
                <a:cxn ang="0">
                  <a:pos x="0" y="66"/>
                </a:cxn>
                <a:cxn ang="0">
                  <a:pos x="0" y="36"/>
                </a:cxn>
                <a:cxn ang="0">
                  <a:pos x="6" y="12"/>
                </a:cxn>
                <a:cxn ang="0">
                  <a:pos x="24" y="0"/>
                </a:cxn>
              </a:cxnLst>
              <a:rect l="0" t="0" r="r" b="b"/>
              <a:pathLst>
                <a:path w="114" h="174">
                  <a:moveTo>
                    <a:pt x="24" y="0"/>
                  </a:moveTo>
                  <a:lnTo>
                    <a:pt x="48" y="0"/>
                  </a:lnTo>
                  <a:lnTo>
                    <a:pt x="72" y="12"/>
                  </a:lnTo>
                  <a:lnTo>
                    <a:pt x="90" y="36"/>
                  </a:lnTo>
                  <a:lnTo>
                    <a:pt x="108" y="72"/>
                  </a:lnTo>
                  <a:lnTo>
                    <a:pt x="114" y="108"/>
                  </a:lnTo>
                  <a:lnTo>
                    <a:pt x="114" y="138"/>
                  </a:lnTo>
                  <a:lnTo>
                    <a:pt x="108" y="162"/>
                  </a:lnTo>
                  <a:lnTo>
                    <a:pt x="90" y="174"/>
                  </a:lnTo>
                  <a:lnTo>
                    <a:pt x="66" y="174"/>
                  </a:lnTo>
                  <a:lnTo>
                    <a:pt x="42" y="162"/>
                  </a:lnTo>
                  <a:lnTo>
                    <a:pt x="24" y="138"/>
                  </a:lnTo>
                  <a:lnTo>
                    <a:pt x="6" y="102"/>
                  </a:lnTo>
                  <a:lnTo>
                    <a:pt x="0" y="66"/>
                  </a:lnTo>
                  <a:lnTo>
                    <a:pt x="0" y="36"/>
                  </a:lnTo>
                  <a:lnTo>
                    <a:pt x="6" y="12"/>
                  </a:lnTo>
                  <a:lnTo>
                    <a:pt x="24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2898" y="1320"/>
              <a:ext cx="174" cy="120"/>
            </a:xfrm>
            <a:custGeom>
              <a:avLst/>
              <a:gdLst/>
              <a:ahLst/>
              <a:cxnLst>
                <a:cxn ang="0">
                  <a:pos x="174" y="84"/>
                </a:cxn>
                <a:cxn ang="0">
                  <a:pos x="162" y="102"/>
                </a:cxn>
                <a:cxn ang="0">
                  <a:pos x="138" y="114"/>
                </a:cxn>
                <a:cxn ang="0">
                  <a:pos x="108" y="120"/>
                </a:cxn>
                <a:cxn ang="0">
                  <a:pos x="72" y="114"/>
                </a:cxn>
                <a:cxn ang="0">
                  <a:pos x="36" y="102"/>
                </a:cxn>
                <a:cxn ang="0">
                  <a:pos x="12" y="84"/>
                </a:cxn>
                <a:cxn ang="0">
                  <a:pos x="0" y="60"/>
                </a:cxn>
                <a:cxn ang="0">
                  <a:pos x="0" y="36"/>
                </a:cxn>
                <a:cxn ang="0">
                  <a:pos x="12" y="18"/>
                </a:cxn>
                <a:cxn ang="0">
                  <a:pos x="36" y="6"/>
                </a:cxn>
                <a:cxn ang="0">
                  <a:pos x="66" y="0"/>
                </a:cxn>
                <a:cxn ang="0">
                  <a:pos x="102" y="6"/>
                </a:cxn>
                <a:cxn ang="0">
                  <a:pos x="138" y="18"/>
                </a:cxn>
                <a:cxn ang="0">
                  <a:pos x="162" y="42"/>
                </a:cxn>
                <a:cxn ang="0">
                  <a:pos x="174" y="60"/>
                </a:cxn>
                <a:cxn ang="0">
                  <a:pos x="174" y="84"/>
                </a:cxn>
              </a:cxnLst>
              <a:rect l="0" t="0" r="r" b="b"/>
              <a:pathLst>
                <a:path w="174" h="120">
                  <a:moveTo>
                    <a:pt x="174" y="84"/>
                  </a:moveTo>
                  <a:lnTo>
                    <a:pt x="162" y="102"/>
                  </a:lnTo>
                  <a:lnTo>
                    <a:pt x="138" y="114"/>
                  </a:lnTo>
                  <a:lnTo>
                    <a:pt x="108" y="120"/>
                  </a:lnTo>
                  <a:lnTo>
                    <a:pt x="72" y="114"/>
                  </a:lnTo>
                  <a:lnTo>
                    <a:pt x="36" y="102"/>
                  </a:lnTo>
                  <a:lnTo>
                    <a:pt x="12" y="84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12" y="18"/>
                  </a:lnTo>
                  <a:lnTo>
                    <a:pt x="36" y="6"/>
                  </a:lnTo>
                  <a:lnTo>
                    <a:pt x="66" y="0"/>
                  </a:lnTo>
                  <a:lnTo>
                    <a:pt x="102" y="6"/>
                  </a:lnTo>
                  <a:lnTo>
                    <a:pt x="138" y="18"/>
                  </a:lnTo>
                  <a:lnTo>
                    <a:pt x="162" y="42"/>
                  </a:lnTo>
                  <a:lnTo>
                    <a:pt x="174" y="60"/>
                  </a:lnTo>
                  <a:lnTo>
                    <a:pt x="174" y="8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162" y="1356"/>
              <a:ext cx="114" cy="18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0" y="6"/>
                </a:cxn>
                <a:cxn ang="0">
                  <a:pos x="78" y="18"/>
                </a:cxn>
                <a:cxn ang="0">
                  <a:pos x="96" y="42"/>
                </a:cxn>
                <a:cxn ang="0">
                  <a:pos x="108" y="78"/>
                </a:cxn>
                <a:cxn ang="0">
                  <a:pos x="114" y="114"/>
                </a:cxn>
                <a:cxn ang="0">
                  <a:pos x="108" y="144"/>
                </a:cxn>
                <a:cxn ang="0">
                  <a:pos x="96" y="168"/>
                </a:cxn>
                <a:cxn ang="0">
                  <a:pos x="72" y="180"/>
                </a:cxn>
                <a:cxn ang="0">
                  <a:pos x="54" y="174"/>
                </a:cxn>
                <a:cxn ang="0">
                  <a:pos x="30" y="162"/>
                </a:cxn>
                <a:cxn ang="0">
                  <a:pos x="12" y="132"/>
                </a:cxn>
                <a:cxn ang="0">
                  <a:pos x="0" y="96"/>
                </a:cxn>
                <a:cxn ang="0">
                  <a:pos x="0" y="60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114" h="180">
                  <a:moveTo>
                    <a:pt x="36" y="0"/>
                  </a:moveTo>
                  <a:lnTo>
                    <a:pt x="60" y="6"/>
                  </a:lnTo>
                  <a:lnTo>
                    <a:pt x="78" y="18"/>
                  </a:lnTo>
                  <a:lnTo>
                    <a:pt x="96" y="42"/>
                  </a:lnTo>
                  <a:lnTo>
                    <a:pt x="108" y="78"/>
                  </a:lnTo>
                  <a:lnTo>
                    <a:pt x="114" y="114"/>
                  </a:lnTo>
                  <a:lnTo>
                    <a:pt x="108" y="144"/>
                  </a:lnTo>
                  <a:lnTo>
                    <a:pt x="96" y="168"/>
                  </a:lnTo>
                  <a:lnTo>
                    <a:pt x="72" y="180"/>
                  </a:lnTo>
                  <a:lnTo>
                    <a:pt x="54" y="174"/>
                  </a:lnTo>
                  <a:lnTo>
                    <a:pt x="30" y="162"/>
                  </a:lnTo>
                  <a:lnTo>
                    <a:pt x="12" y="132"/>
                  </a:lnTo>
                  <a:lnTo>
                    <a:pt x="0" y="96"/>
                  </a:lnTo>
                  <a:lnTo>
                    <a:pt x="0" y="60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180" y="1596"/>
              <a:ext cx="162" cy="138"/>
            </a:xfrm>
            <a:custGeom>
              <a:avLst/>
              <a:gdLst/>
              <a:ahLst/>
              <a:cxnLst>
                <a:cxn ang="0">
                  <a:pos x="156" y="18"/>
                </a:cxn>
                <a:cxn ang="0">
                  <a:pos x="162" y="36"/>
                </a:cxn>
                <a:cxn ang="0">
                  <a:pos x="156" y="60"/>
                </a:cxn>
                <a:cxn ang="0">
                  <a:pos x="138" y="90"/>
                </a:cxn>
                <a:cxn ang="0">
                  <a:pos x="114" y="114"/>
                </a:cxn>
                <a:cxn ang="0">
                  <a:pos x="84" y="132"/>
                </a:cxn>
                <a:cxn ang="0">
                  <a:pos x="48" y="138"/>
                </a:cxn>
                <a:cxn ang="0">
                  <a:pos x="24" y="138"/>
                </a:cxn>
                <a:cxn ang="0">
                  <a:pos x="6" y="120"/>
                </a:cxn>
                <a:cxn ang="0">
                  <a:pos x="0" y="102"/>
                </a:cxn>
                <a:cxn ang="0">
                  <a:pos x="6" y="7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84" y="6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56" y="18"/>
                </a:cxn>
              </a:cxnLst>
              <a:rect l="0" t="0" r="r" b="b"/>
              <a:pathLst>
                <a:path w="162" h="138">
                  <a:moveTo>
                    <a:pt x="156" y="18"/>
                  </a:moveTo>
                  <a:lnTo>
                    <a:pt x="162" y="36"/>
                  </a:lnTo>
                  <a:lnTo>
                    <a:pt x="156" y="60"/>
                  </a:lnTo>
                  <a:lnTo>
                    <a:pt x="138" y="90"/>
                  </a:lnTo>
                  <a:lnTo>
                    <a:pt x="114" y="114"/>
                  </a:lnTo>
                  <a:lnTo>
                    <a:pt x="84" y="132"/>
                  </a:lnTo>
                  <a:lnTo>
                    <a:pt x="48" y="138"/>
                  </a:lnTo>
                  <a:lnTo>
                    <a:pt x="24" y="138"/>
                  </a:lnTo>
                  <a:lnTo>
                    <a:pt x="6" y="120"/>
                  </a:lnTo>
                  <a:lnTo>
                    <a:pt x="0" y="102"/>
                  </a:lnTo>
                  <a:lnTo>
                    <a:pt x="6" y="7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84" y="6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56" y="1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342" y="1368"/>
              <a:ext cx="168" cy="120"/>
            </a:xfrm>
            <a:custGeom>
              <a:avLst/>
              <a:gdLst/>
              <a:ahLst/>
              <a:cxnLst>
                <a:cxn ang="0">
                  <a:pos x="168" y="30"/>
                </a:cxn>
                <a:cxn ang="0">
                  <a:pos x="168" y="48"/>
                </a:cxn>
                <a:cxn ang="0">
                  <a:pos x="156" y="72"/>
                </a:cxn>
                <a:cxn ang="0">
                  <a:pos x="138" y="90"/>
                </a:cxn>
                <a:cxn ang="0">
                  <a:pos x="108" y="108"/>
                </a:cxn>
                <a:cxn ang="0">
                  <a:pos x="72" y="120"/>
                </a:cxn>
                <a:cxn ang="0">
                  <a:pos x="42" y="114"/>
                </a:cxn>
                <a:cxn ang="0">
                  <a:pos x="18" y="108"/>
                </a:cxn>
                <a:cxn ang="0">
                  <a:pos x="0" y="90"/>
                </a:cxn>
                <a:cxn ang="0">
                  <a:pos x="0" y="66"/>
                </a:cxn>
                <a:cxn ang="0">
                  <a:pos x="12" y="48"/>
                </a:cxn>
                <a:cxn ang="0">
                  <a:pos x="36" y="24"/>
                </a:cxn>
                <a:cxn ang="0">
                  <a:pos x="66" y="6"/>
                </a:cxn>
                <a:cxn ang="0">
                  <a:pos x="102" y="0"/>
                </a:cxn>
                <a:cxn ang="0">
                  <a:pos x="132" y="0"/>
                </a:cxn>
                <a:cxn ang="0">
                  <a:pos x="156" y="12"/>
                </a:cxn>
                <a:cxn ang="0">
                  <a:pos x="168" y="30"/>
                </a:cxn>
              </a:cxnLst>
              <a:rect l="0" t="0" r="r" b="b"/>
              <a:pathLst>
                <a:path w="168" h="120">
                  <a:moveTo>
                    <a:pt x="168" y="30"/>
                  </a:moveTo>
                  <a:lnTo>
                    <a:pt x="168" y="48"/>
                  </a:lnTo>
                  <a:lnTo>
                    <a:pt x="156" y="72"/>
                  </a:lnTo>
                  <a:lnTo>
                    <a:pt x="138" y="90"/>
                  </a:lnTo>
                  <a:lnTo>
                    <a:pt x="108" y="108"/>
                  </a:lnTo>
                  <a:lnTo>
                    <a:pt x="72" y="120"/>
                  </a:lnTo>
                  <a:lnTo>
                    <a:pt x="42" y="114"/>
                  </a:lnTo>
                  <a:lnTo>
                    <a:pt x="18" y="108"/>
                  </a:lnTo>
                  <a:lnTo>
                    <a:pt x="0" y="90"/>
                  </a:lnTo>
                  <a:lnTo>
                    <a:pt x="0" y="66"/>
                  </a:lnTo>
                  <a:lnTo>
                    <a:pt x="12" y="48"/>
                  </a:lnTo>
                  <a:lnTo>
                    <a:pt x="36" y="24"/>
                  </a:lnTo>
                  <a:lnTo>
                    <a:pt x="66" y="6"/>
                  </a:lnTo>
                  <a:lnTo>
                    <a:pt x="102" y="0"/>
                  </a:lnTo>
                  <a:lnTo>
                    <a:pt x="132" y="0"/>
                  </a:lnTo>
                  <a:lnTo>
                    <a:pt x="156" y="12"/>
                  </a:lnTo>
                  <a:lnTo>
                    <a:pt x="168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342" y="1704"/>
              <a:ext cx="138" cy="162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36" y="0"/>
                </a:cxn>
                <a:cxn ang="0">
                  <a:pos x="60" y="6"/>
                </a:cxn>
                <a:cxn ang="0">
                  <a:pos x="90" y="24"/>
                </a:cxn>
                <a:cxn ang="0">
                  <a:pos x="114" y="48"/>
                </a:cxn>
                <a:cxn ang="0">
                  <a:pos x="132" y="84"/>
                </a:cxn>
                <a:cxn ang="0">
                  <a:pos x="138" y="114"/>
                </a:cxn>
                <a:cxn ang="0">
                  <a:pos x="138" y="138"/>
                </a:cxn>
                <a:cxn ang="0">
                  <a:pos x="120" y="156"/>
                </a:cxn>
                <a:cxn ang="0">
                  <a:pos x="102" y="162"/>
                </a:cxn>
                <a:cxn ang="0">
                  <a:pos x="78" y="156"/>
                </a:cxn>
                <a:cxn ang="0">
                  <a:pos x="48" y="138"/>
                </a:cxn>
                <a:cxn ang="0">
                  <a:pos x="24" y="114"/>
                </a:cxn>
                <a:cxn ang="0">
                  <a:pos x="6" y="78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18" y="6"/>
                </a:cxn>
              </a:cxnLst>
              <a:rect l="0" t="0" r="r" b="b"/>
              <a:pathLst>
                <a:path w="138" h="162">
                  <a:moveTo>
                    <a:pt x="18" y="6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90" y="24"/>
                  </a:lnTo>
                  <a:lnTo>
                    <a:pt x="114" y="48"/>
                  </a:lnTo>
                  <a:lnTo>
                    <a:pt x="132" y="84"/>
                  </a:lnTo>
                  <a:lnTo>
                    <a:pt x="138" y="114"/>
                  </a:lnTo>
                  <a:lnTo>
                    <a:pt x="138" y="138"/>
                  </a:lnTo>
                  <a:lnTo>
                    <a:pt x="120" y="156"/>
                  </a:lnTo>
                  <a:lnTo>
                    <a:pt x="102" y="162"/>
                  </a:lnTo>
                  <a:lnTo>
                    <a:pt x="78" y="156"/>
                  </a:lnTo>
                  <a:lnTo>
                    <a:pt x="48" y="138"/>
                  </a:lnTo>
                  <a:lnTo>
                    <a:pt x="24" y="114"/>
                  </a:lnTo>
                  <a:lnTo>
                    <a:pt x="6" y="78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18" y="6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612" y="1422"/>
              <a:ext cx="180" cy="114"/>
            </a:xfrm>
            <a:custGeom>
              <a:avLst/>
              <a:gdLst/>
              <a:ahLst/>
              <a:cxnLst>
                <a:cxn ang="0">
                  <a:pos x="180" y="84"/>
                </a:cxn>
                <a:cxn ang="0">
                  <a:pos x="162" y="102"/>
                </a:cxn>
                <a:cxn ang="0">
                  <a:pos x="138" y="114"/>
                </a:cxn>
                <a:cxn ang="0">
                  <a:pos x="108" y="114"/>
                </a:cxn>
                <a:cxn ang="0">
                  <a:pos x="72" y="108"/>
                </a:cxn>
                <a:cxn ang="0">
                  <a:pos x="42" y="96"/>
                </a:cxn>
                <a:cxn ang="0">
                  <a:pos x="18" y="78"/>
                </a:cxn>
                <a:cxn ang="0">
                  <a:pos x="0" y="60"/>
                </a:cxn>
                <a:cxn ang="0">
                  <a:pos x="0" y="36"/>
                </a:cxn>
                <a:cxn ang="0">
                  <a:pos x="12" y="18"/>
                </a:cxn>
                <a:cxn ang="0">
                  <a:pos x="36" y="6"/>
                </a:cxn>
                <a:cxn ang="0">
                  <a:pos x="66" y="0"/>
                </a:cxn>
                <a:cxn ang="0">
                  <a:pos x="102" y="6"/>
                </a:cxn>
                <a:cxn ang="0">
                  <a:pos x="138" y="18"/>
                </a:cxn>
                <a:cxn ang="0">
                  <a:pos x="162" y="36"/>
                </a:cxn>
                <a:cxn ang="0">
                  <a:pos x="180" y="60"/>
                </a:cxn>
                <a:cxn ang="0">
                  <a:pos x="180" y="84"/>
                </a:cxn>
              </a:cxnLst>
              <a:rect l="0" t="0" r="r" b="b"/>
              <a:pathLst>
                <a:path w="180" h="114">
                  <a:moveTo>
                    <a:pt x="180" y="84"/>
                  </a:moveTo>
                  <a:lnTo>
                    <a:pt x="162" y="102"/>
                  </a:lnTo>
                  <a:lnTo>
                    <a:pt x="138" y="114"/>
                  </a:lnTo>
                  <a:lnTo>
                    <a:pt x="108" y="114"/>
                  </a:lnTo>
                  <a:lnTo>
                    <a:pt x="72" y="108"/>
                  </a:lnTo>
                  <a:lnTo>
                    <a:pt x="42" y="96"/>
                  </a:lnTo>
                  <a:lnTo>
                    <a:pt x="18" y="78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12" y="18"/>
                  </a:lnTo>
                  <a:lnTo>
                    <a:pt x="36" y="6"/>
                  </a:lnTo>
                  <a:lnTo>
                    <a:pt x="66" y="0"/>
                  </a:lnTo>
                  <a:lnTo>
                    <a:pt x="102" y="6"/>
                  </a:lnTo>
                  <a:lnTo>
                    <a:pt x="138" y="18"/>
                  </a:lnTo>
                  <a:lnTo>
                    <a:pt x="162" y="36"/>
                  </a:lnTo>
                  <a:lnTo>
                    <a:pt x="180" y="60"/>
                  </a:lnTo>
                  <a:lnTo>
                    <a:pt x="180" y="8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576" y="1236"/>
              <a:ext cx="168" cy="132"/>
            </a:xfrm>
            <a:custGeom>
              <a:avLst/>
              <a:gdLst/>
              <a:ahLst/>
              <a:cxnLst>
                <a:cxn ang="0">
                  <a:pos x="162" y="24"/>
                </a:cxn>
                <a:cxn ang="0">
                  <a:pos x="168" y="42"/>
                </a:cxn>
                <a:cxn ang="0">
                  <a:pos x="162" y="66"/>
                </a:cxn>
                <a:cxn ang="0">
                  <a:pos x="144" y="90"/>
                </a:cxn>
                <a:cxn ang="0">
                  <a:pos x="114" y="114"/>
                </a:cxn>
                <a:cxn ang="0">
                  <a:pos x="84" y="126"/>
                </a:cxn>
                <a:cxn ang="0">
                  <a:pos x="54" y="132"/>
                </a:cxn>
                <a:cxn ang="0">
                  <a:pos x="24" y="126"/>
                </a:cxn>
                <a:cxn ang="0">
                  <a:pos x="6" y="114"/>
                </a:cxn>
                <a:cxn ang="0">
                  <a:pos x="0" y="90"/>
                </a:cxn>
                <a:cxn ang="0">
                  <a:pos x="6" y="66"/>
                </a:cxn>
                <a:cxn ang="0">
                  <a:pos x="24" y="42"/>
                </a:cxn>
                <a:cxn ang="0">
                  <a:pos x="54" y="18"/>
                </a:cxn>
                <a:cxn ang="0">
                  <a:pos x="84" y="6"/>
                </a:cxn>
                <a:cxn ang="0">
                  <a:pos x="120" y="0"/>
                </a:cxn>
                <a:cxn ang="0">
                  <a:pos x="144" y="6"/>
                </a:cxn>
                <a:cxn ang="0">
                  <a:pos x="162" y="24"/>
                </a:cxn>
              </a:cxnLst>
              <a:rect l="0" t="0" r="r" b="b"/>
              <a:pathLst>
                <a:path w="168" h="132">
                  <a:moveTo>
                    <a:pt x="162" y="24"/>
                  </a:moveTo>
                  <a:lnTo>
                    <a:pt x="168" y="42"/>
                  </a:lnTo>
                  <a:lnTo>
                    <a:pt x="162" y="66"/>
                  </a:lnTo>
                  <a:lnTo>
                    <a:pt x="144" y="90"/>
                  </a:lnTo>
                  <a:lnTo>
                    <a:pt x="114" y="114"/>
                  </a:lnTo>
                  <a:lnTo>
                    <a:pt x="84" y="126"/>
                  </a:lnTo>
                  <a:lnTo>
                    <a:pt x="54" y="132"/>
                  </a:lnTo>
                  <a:lnTo>
                    <a:pt x="24" y="126"/>
                  </a:lnTo>
                  <a:lnTo>
                    <a:pt x="6" y="114"/>
                  </a:lnTo>
                  <a:lnTo>
                    <a:pt x="0" y="90"/>
                  </a:lnTo>
                  <a:lnTo>
                    <a:pt x="6" y="66"/>
                  </a:lnTo>
                  <a:lnTo>
                    <a:pt x="24" y="42"/>
                  </a:lnTo>
                  <a:lnTo>
                    <a:pt x="54" y="18"/>
                  </a:lnTo>
                  <a:lnTo>
                    <a:pt x="84" y="6"/>
                  </a:lnTo>
                  <a:lnTo>
                    <a:pt x="120" y="0"/>
                  </a:lnTo>
                  <a:lnTo>
                    <a:pt x="144" y="6"/>
                  </a:lnTo>
                  <a:lnTo>
                    <a:pt x="162" y="2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>
              <a:hlinkClick r:id="rId9" tooltip="Molecule"/>
            </p:cNvPr>
            <p:cNvSpPr>
              <a:spLocks/>
            </p:cNvSpPr>
            <p:nvPr/>
          </p:nvSpPr>
          <p:spPr bwMode="auto">
            <a:xfrm>
              <a:off x="3630" y="1662"/>
              <a:ext cx="114" cy="18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0" y="6"/>
                </a:cxn>
                <a:cxn ang="0">
                  <a:pos x="78" y="18"/>
                </a:cxn>
                <a:cxn ang="0">
                  <a:pos x="96" y="42"/>
                </a:cxn>
                <a:cxn ang="0">
                  <a:pos x="108" y="78"/>
                </a:cxn>
                <a:cxn ang="0">
                  <a:pos x="114" y="114"/>
                </a:cxn>
                <a:cxn ang="0">
                  <a:pos x="108" y="144"/>
                </a:cxn>
                <a:cxn ang="0">
                  <a:pos x="96" y="168"/>
                </a:cxn>
                <a:cxn ang="0">
                  <a:pos x="72" y="180"/>
                </a:cxn>
                <a:cxn ang="0">
                  <a:pos x="54" y="174"/>
                </a:cxn>
                <a:cxn ang="0">
                  <a:pos x="30" y="162"/>
                </a:cxn>
                <a:cxn ang="0">
                  <a:pos x="12" y="132"/>
                </a:cxn>
                <a:cxn ang="0">
                  <a:pos x="0" y="96"/>
                </a:cxn>
                <a:cxn ang="0">
                  <a:pos x="0" y="60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6" y="0"/>
                </a:cxn>
              </a:cxnLst>
              <a:rect l="0" t="0" r="r" b="b"/>
              <a:pathLst>
                <a:path w="114" h="180">
                  <a:moveTo>
                    <a:pt x="36" y="0"/>
                  </a:moveTo>
                  <a:lnTo>
                    <a:pt x="60" y="6"/>
                  </a:lnTo>
                  <a:lnTo>
                    <a:pt x="78" y="18"/>
                  </a:lnTo>
                  <a:lnTo>
                    <a:pt x="96" y="42"/>
                  </a:lnTo>
                  <a:lnTo>
                    <a:pt x="108" y="78"/>
                  </a:lnTo>
                  <a:lnTo>
                    <a:pt x="114" y="114"/>
                  </a:lnTo>
                  <a:lnTo>
                    <a:pt x="108" y="144"/>
                  </a:lnTo>
                  <a:lnTo>
                    <a:pt x="96" y="168"/>
                  </a:lnTo>
                  <a:lnTo>
                    <a:pt x="72" y="180"/>
                  </a:lnTo>
                  <a:lnTo>
                    <a:pt x="54" y="174"/>
                  </a:lnTo>
                  <a:lnTo>
                    <a:pt x="30" y="162"/>
                  </a:lnTo>
                  <a:lnTo>
                    <a:pt x="12" y="132"/>
                  </a:lnTo>
                  <a:lnTo>
                    <a:pt x="0" y="96"/>
                  </a:lnTo>
                  <a:lnTo>
                    <a:pt x="0" y="60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6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Oval 13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228" y="1176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Oval 12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792" y="1218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Oval 11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378" y="1488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10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138" y="1812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Oval 9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480" y="1848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Oval 8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798" y="1776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Oval 7">
              <a:hlinkClick r:id="rId9" tooltip="Molecule of a Compound"/>
            </p:cNvPr>
            <p:cNvSpPr>
              <a:spLocks noChangeAspect="1" noChangeArrowheads="1"/>
            </p:cNvSpPr>
            <p:nvPr/>
          </p:nvSpPr>
          <p:spPr bwMode="auto">
            <a:xfrm>
              <a:off x="3774" y="1524"/>
              <a:ext cx="204" cy="20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Atoms – basic unit of matter that consists of a nucleus and is surrounded by electrons</a:t>
            </a:r>
          </a:p>
          <a:p>
            <a:pPr>
              <a:buNone/>
            </a:pP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4000" dirty="0" smtClean="0"/>
              <a:t>Molecules – a neutral group of two or more ions held together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529</Words>
  <Application>Microsoft Office PowerPoint</Application>
  <PresentationFormat>On-screen Show (4:3)</PresentationFormat>
  <Paragraphs>143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Wingdings</vt:lpstr>
      <vt:lpstr>Wingdings 3</vt:lpstr>
      <vt:lpstr>Wisp</vt:lpstr>
      <vt:lpstr>3rd Warm-up</vt:lpstr>
      <vt:lpstr>More Conversions!!</vt:lpstr>
      <vt:lpstr>Matter</vt:lpstr>
      <vt:lpstr>Matter</vt:lpstr>
      <vt:lpstr>Mixtures</vt:lpstr>
      <vt:lpstr>Mixtures</vt:lpstr>
      <vt:lpstr>Pure Substances</vt:lpstr>
      <vt:lpstr>PowerPoint Presentation</vt:lpstr>
      <vt:lpstr>Important Definitions</vt:lpstr>
      <vt:lpstr>Matter</vt:lpstr>
      <vt:lpstr>Basic definitions – don’t worry, we’re going to look at lots of examples.</vt:lpstr>
      <vt:lpstr>Some examples of physical properties…</vt:lpstr>
      <vt:lpstr>Some examples of chemical properties…</vt:lpstr>
      <vt:lpstr>Matter can change.</vt:lpstr>
      <vt:lpstr>Two kinds of change…</vt:lpstr>
      <vt:lpstr>Examples of physical changes…</vt:lpstr>
      <vt:lpstr>PowerPoint Presentation</vt:lpstr>
      <vt:lpstr>Examples of chemical changes…</vt:lpstr>
      <vt:lpstr>Chemical changes involve </vt:lpstr>
      <vt:lpstr>Indicators of Chemical Changes</vt:lpstr>
      <vt:lpstr>Chemical Reactions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Jean Kimrey</dc:creator>
  <cp:lastModifiedBy>Kuhn, Christopher</cp:lastModifiedBy>
  <cp:revision>9</cp:revision>
  <dcterms:created xsi:type="dcterms:W3CDTF">2013-01-28T01:47:35Z</dcterms:created>
  <dcterms:modified xsi:type="dcterms:W3CDTF">2016-09-02T11:41:16Z</dcterms:modified>
</cp:coreProperties>
</file>