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0"/>
  </p:notesMasterIdLst>
  <p:sldIdLst>
    <p:sldId id="260" r:id="rId2"/>
    <p:sldId id="256" r:id="rId3"/>
    <p:sldId id="268" r:id="rId4"/>
    <p:sldId id="263" r:id="rId5"/>
    <p:sldId id="273" r:id="rId6"/>
    <p:sldId id="265" r:id="rId7"/>
    <p:sldId id="274" r:id="rId8"/>
    <p:sldId id="266" r:id="rId9"/>
    <p:sldId id="267" r:id="rId10"/>
    <p:sldId id="275" r:id="rId11"/>
    <p:sldId id="276" r:id="rId12"/>
    <p:sldId id="277" r:id="rId13"/>
    <p:sldId id="278" r:id="rId14"/>
    <p:sldId id="279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D28304-4808-4206-A6C3-96EED2EE1F4D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6E9005-8C4D-455E-B6E4-7CD796EE89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38667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6E9005-8C4D-455E-B6E4-7CD796EE893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78785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7195A34-D23F-4D9A-A4A2-6951AE65AE2D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5849CBB-3A38-4688-99BA-8B17642345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195A34-D23F-4D9A-A4A2-6951AE65AE2D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849CBB-3A38-4688-99BA-8B17642345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195A34-D23F-4D9A-A4A2-6951AE65AE2D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849CBB-3A38-4688-99BA-8B17642345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195A34-D23F-4D9A-A4A2-6951AE65AE2D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849CBB-3A38-4688-99BA-8B17642345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195A34-D23F-4D9A-A4A2-6951AE65AE2D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849CBB-3A38-4688-99BA-8B17642345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195A34-D23F-4D9A-A4A2-6951AE65AE2D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849CBB-3A38-4688-99BA-8B17642345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195A34-D23F-4D9A-A4A2-6951AE65AE2D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849CBB-3A38-4688-99BA-8B17642345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195A34-D23F-4D9A-A4A2-6951AE65AE2D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849CBB-3A38-4688-99BA-8B17642345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195A34-D23F-4D9A-A4A2-6951AE65AE2D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849CBB-3A38-4688-99BA-8B17642345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7195A34-D23F-4D9A-A4A2-6951AE65AE2D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849CBB-3A38-4688-99BA-8B17642345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7195A34-D23F-4D9A-A4A2-6951AE65AE2D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5849CBB-3A38-4688-99BA-8B17642345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7195A34-D23F-4D9A-A4A2-6951AE65AE2D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5849CBB-3A38-4688-99BA-8B17642345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What does VSEPR stand for?</a:t>
            </a:r>
          </a:p>
          <a:p>
            <a:endParaRPr lang="en-US" dirty="0" smtClean="0"/>
          </a:p>
          <a:p>
            <a:r>
              <a:rPr lang="en-US" dirty="0" smtClean="0"/>
              <a:t>List the five different shapes of molecules.</a:t>
            </a:r>
          </a:p>
          <a:p>
            <a:endParaRPr lang="en-US" dirty="0" smtClean="0"/>
          </a:p>
          <a:p>
            <a:r>
              <a:rPr lang="en-US" dirty="0" smtClean="0"/>
              <a:t>Predict the shape of the following:</a:t>
            </a:r>
          </a:p>
          <a:p>
            <a:pPr lvl="1"/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S</a:t>
            </a:r>
          </a:p>
          <a:p>
            <a:pPr lvl="1"/>
            <a:r>
              <a:rPr lang="en-US" dirty="0"/>
              <a:t>O</a:t>
            </a:r>
            <a:r>
              <a:rPr lang="en-US" baseline="-25000" dirty="0"/>
              <a:t>3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/>
              <a:t>CCl</a:t>
            </a:r>
            <a:r>
              <a:rPr lang="en-US" baseline="-25000" dirty="0"/>
              <a:t>4</a:t>
            </a:r>
            <a:r>
              <a:rPr lang="en-US" dirty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6609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Intermolecular Forces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Hydrogen bonding </a:t>
            </a:r>
          </a:p>
          <a:p>
            <a:r>
              <a:rPr lang="en-US" sz="2800" dirty="0" smtClean="0"/>
              <a:t>Dipole-Dipole </a:t>
            </a:r>
          </a:p>
          <a:p>
            <a:r>
              <a:rPr lang="en-US" sz="2800" dirty="0" smtClean="0"/>
              <a:t>London Dispersion Forces</a:t>
            </a:r>
          </a:p>
        </p:txBody>
      </p:sp>
    </p:spTree>
    <p:extLst>
      <p:ext uri="{BB962C8B-B14F-4D97-AF65-F5344CB8AC3E}">
        <p14:creationId xmlns:p14="http://schemas.microsoft.com/office/powerpoint/2010/main" xmlns="" val="51508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Hydrogen Bonding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620000" cy="4876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strongest of the intermolecular forces. </a:t>
            </a:r>
          </a:p>
          <a:p>
            <a:r>
              <a:rPr lang="en-US" sz="2400" dirty="0" smtClean="0"/>
              <a:t>Between hydrogen and oxygen, hydrogen and fluorine, or hydrogen and nitrogen atoms from different molecules</a:t>
            </a:r>
          </a:p>
          <a:p>
            <a:r>
              <a:rPr lang="en-US" sz="2400" dirty="0" smtClean="0"/>
              <a:t>It’s an electrostatic attraction, not a true chemical bond</a:t>
            </a:r>
          </a:p>
          <a:p>
            <a:endParaRPr lang="en-US" sz="2400" dirty="0"/>
          </a:p>
          <a:p>
            <a:r>
              <a:rPr lang="en-US" sz="2400" dirty="0" smtClean="0"/>
              <a:t>Very important in water!</a:t>
            </a:r>
            <a:endParaRPr lang="en-US" sz="2400" dirty="0"/>
          </a:p>
        </p:txBody>
      </p:sp>
      <p:pic>
        <p:nvPicPr>
          <p:cNvPr id="2050" name="Picture 2" descr="https://encrypted-tbn1.gstatic.com/images?q=tbn:ANd9GcTL-PUSTidP28IKc2aO3jH6F5zu15qTPpdoTeY7_OnzYvD_lOQ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733800"/>
            <a:ext cx="3352800" cy="2403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8029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Dipole-Dipole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Attractive forces between the positive end of one polar molecule and the negative end of another polar molecule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269673"/>
            <a:ext cx="5743575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5091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London Dispersion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Also called induced dipole </a:t>
            </a:r>
          </a:p>
          <a:p>
            <a:r>
              <a:rPr lang="en-US" sz="3200" dirty="0" smtClean="0"/>
              <a:t>Between non-polar molecules</a:t>
            </a:r>
          </a:p>
          <a:p>
            <a:r>
              <a:rPr lang="en-US" sz="3200" dirty="0" smtClean="0"/>
              <a:t>Very very weak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423631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intermolecular forces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dirty="0" smtClean="0"/>
              <a:t>Hydrogen bonds are the strongest</a:t>
            </a:r>
          </a:p>
          <a:p>
            <a:pPr lvl="0"/>
            <a:r>
              <a:rPr lang="en-US" sz="3200" dirty="0" smtClean="0"/>
              <a:t>Then comes dipole-dipole interactions</a:t>
            </a:r>
          </a:p>
          <a:p>
            <a:pPr lvl="0"/>
            <a:r>
              <a:rPr lang="en-US" sz="3200" dirty="0" smtClean="0"/>
              <a:t>And the weakest intermolecular forces are London Dispersion forces</a:t>
            </a:r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1998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 of Bonds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Non-polar bonds are the weakest</a:t>
            </a:r>
          </a:p>
          <a:p>
            <a:r>
              <a:rPr lang="en-US" sz="2800" dirty="0" smtClean="0"/>
              <a:t>Then come polar</a:t>
            </a:r>
          </a:p>
          <a:p>
            <a:r>
              <a:rPr lang="en-US" sz="2800" dirty="0" smtClean="0"/>
              <a:t>And the strongest bonds are ionic</a:t>
            </a:r>
          </a:p>
          <a:p>
            <a:endParaRPr lang="en-US" sz="2800" dirty="0" smtClean="0"/>
          </a:p>
          <a:p>
            <a:r>
              <a:rPr lang="en-US" sz="2800" dirty="0" smtClean="0"/>
              <a:t>Triple bonds are stronger than double bonds and double bonds are stronger than single bonds (but ionic is </a:t>
            </a:r>
            <a:r>
              <a:rPr lang="en-US" sz="2800" smtClean="0"/>
              <a:t>stronger than all of them!)</a:t>
            </a:r>
          </a:p>
          <a:p>
            <a:endParaRPr lang="en-US" sz="2800" dirty="0"/>
          </a:p>
          <a:p>
            <a:pPr lvl="0"/>
            <a:r>
              <a:rPr lang="en-US" sz="2800" dirty="0"/>
              <a:t>Bond strength is measured by boiling points and melting </a:t>
            </a:r>
            <a:r>
              <a:rPr lang="en-US" sz="2800" dirty="0" smtClean="0"/>
              <a:t>points</a:t>
            </a:r>
          </a:p>
          <a:p>
            <a:pPr lvl="1"/>
            <a:r>
              <a:rPr lang="en-US" sz="2600" dirty="0" smtClean="0"/>
              <a:t>the </a:t>
            </a:r>
            <a:r>
              <a:rPr lang="en-US" sz="2600" dirty="0"/>
              <a:t>stronger the bond, the higher the melting point.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84435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Properties of Ionic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Ionic bonds are the </a:t>
            </a:r>
            <a:r>
              <a:rPr lang="en-US" sz="2800" dirty="0" smtClean="0"/>
              <a:t>strongest!!</a:t>
            </a:r>
            <a:endParaRPr lang="en-US" sz="2800" dirty="0"/>
          </a:p>
          <a:p>
            <a:pPr lvl="0"/>
            <a:r>
              <a:rPr lang="en-US" sz="2800" dirty="0" smtClean="0"/>
              <a:t>Composed of positive and negative ions</a:t>
            </a:r>
          </a:p>
          <a:p>
            <a:pPr lvl="0"/>
            <a:r>
              <a:rPr lang="en-US" sz="2800" dirty="0" smtClean="0"/>
              <a:t>Form between a metal and a non-metal or a metal and a polyatomic ion</a:t>
            </a:r>
          </a:p>
          <a:p>
            <a:pPr lvl="0"/>
            <a:r>
              <a:rPr lang="en-US" sz="2800" dirty="0" smtClean="0"/>
              <a:t>Are all solids</a:t>
            </a:r>
          </a:p>
          <a:p>
            <a:pPr lvl="0"/>
            <a:r>
              <a:rPr lang="en-US" sz="2800" dirty="0" smtClean="0"/>
              <a:t>When bonded, they are arranged very neatly – become crystals</a:t>
            </a:r>
          </a:p>
          <a:p>
            <a:pPr lvl="0"/>
            <a:r>
              <a:rPr lang="en-US" sz="2800" dirty="0" smtClean="0"/>
              <a:t>High melting points and boiling points</a:t>
            </a:r>
          </a:p>
          <a:p>
            <a:pPr lvl="0"/>
            <a:r>
              <a:rPr lang="en-US" sz="2800" dirty="0" smtClean="0"/>
              <a:t>Brittle</a:t>
            </a:r>
          </a:p>
          <a:p>
            <a:pPr lvl="0"/>
            <a:r>
              <a:rPr lang="en-US" sz="2800" dirty="0" smtClean="0"/>
              <a:t>Conduct electricity when dissolved in water</a:t>
            </a:r>
          </a:p>
          <a:p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05800" cy="5029200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en-US" sz="4200" dirty="0" smtClean="0"/>
              <a:t>Smallest unit is a molecule</a:t>
            </a:r>
          </a:p>
          <a:p>
            <a:pPr lvl="0"/>
            <a:r>
              <a:rPr lang="en-US" sz="4200" dirty="0" smtClean="0"/>
              <a:t>May be solid, liquid, or gas</a:t>
            </a:r>
          </a:p>
          <a:p>
            <a:pPr lvl="0"/>
            <a:r>
              <a:rPr lang="en-US" sz="4200" dirty="0" smtClean="0"/>
              <a:t>Low melting point</a:t>
            </a:r>
          </a:p>
          <a:p>
            <a:pPr lvl="0"/>
            <a:r>
              <a:rPr lang="en-US" sz="4200" dirty="0" smtClean="0"/>
              <a:t>High to low solubility in water – depending on polarity</a:t>
            </a:r>
          </a:p>
          <a:p>
            <a:pPr lvl="0"/>
            <a:r>
              <a:rPr lang="en-US" sz="4200" dirty="0" smtClean="0"/>
              <a:t>Covalent solids are softer than ionic solids</a:t>
            </a:r>
          </a:p>
          <a:p>
            <a:pPr lvl="0"/>
            <a:r>
              <a:rPr lang="en-US" sz="4200" dirty="0" smtClean="0"/>
              <a:t>Non-polar compounds do not dissolve in water</a:t>
            </a:r>
          </a:p>
          <a:p>
            <a:pPr lvl="0"/>
            <a:r>
              <a:rPr lang="en-US" sz="4200" dirty="0" smtClean="0"/>
              <a:t>Polar compounds dissolve in water and don’t conduct electricity</a:t>
            </a:r>
          </a:p>
          <a:p>
            <a:r>
              <a:rPr lang="en-US" sz="4200" dirty="0" smtClean="0"/>
              <a:t>Examples:</a:t>
            </a:r>
          </a:p>
          <a:p>
            <a:pPr lvl="1"/>
            <a:r>
              <a:rPr lang="en-US" sz="4200" dirty="0" smtClean="0"/>
              <a:t>Sugar			</a:t>
            </a:r>
          </a:p>
          <a:p>
            <a:pPr lvl="1"/>
            <a:r>
              <a:rPr lang="en-US" sz="4200" dirty="0" smtClean="0"/>
              <a:t>Wax</a:t>
            </a:r>
          </a:p>
          <a:p>
            <a:pPr lvl="1"/>
            <a:r>
              <a:rPr lang="en-US" sz="4200" dirty="0" smtClean="0"/>
              <a:t>Alcohol		</a:t>
            </a:r>
          </a:p>
          <a:p>
            <a:pPr lvl="1"/>
            <a:r>
              <a:rPr lang="en-US" sz="4200" dirty="0" smtClean="0"/>
              <a:t>Iodine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Properties of Covalent Compounds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7027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Properties of Metallic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 smtClean="0"/>
              <a:t>Shiny</a:t>
            </a:r>
          </a:p>
          <a:p>
            <a:pPr lvl="0"/>
            <a:r>
              <a:rPr lang="en-US" sz="2800" dirty="0" smtClean="0"/>
              <a:t>Malleable</a:t>
            </a:r>
          </a:p>
          <a:p>
            <a:pPr lvl="0"/>
            <a:r>
              <a:rPr lang="en-US" sz="2800" dirty="0" smtClean="0"/>
              <a:t>Ductile</a:t>
            </a:r>
          </a:p>
          <a:p>
            <a:pPr lvl="0"/>
            <a:r>
              <a:rPr lang="en-US" sz="2800" dirty="0" smtClean="0"/>
              <a:t>Crystalline</a:t>
            </a:r>
          </a:p>
          <a:p>
            <a:pPr lvl="0"/>
            <a:r>
              <a:rPr lang="en-US" sz="2800" dirty="0" smtClean="0"/>
              <a:t>Solid at room temperature (except for Hg)</a:t>
            </a:r>
          </a:p>
          <a:p>
            <a:pPr lvl="0"/>
            <a:r>
              <a:rPr lang="en-US" sz="2800" dirty="0" smtClean="0"/>
              <a:t>Melting points vary widely</a:t>
            </a:r>
          </a:p>
          <a:p>
            <a:pPr lvl="0"/>
            <a:r>
              <a:rPr lang="en-US" sz="2800" dirty="0" smtClean="0"/>
              <a:t>Good conductors of heat and electricity</a:t>
            </a:r>
          </a:p>
          <a:p>
            <a:pPr marL="11430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Overall Polarity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Bonding, </a:t>
            </a:r>
            <a:r>
              <a:rPr lang="en-US" dirty="0" smtClean="0"/>
              <a:t>Day Four</a:t>
            </a:r>
          </a:p>
          <a:p>
            <a:r>
              <a:rPr lang="en-US" dirty="0" smtClean="0"/>
              <a:t>Whitaker</a:t>
            </a:r>
            <a:endParaRPr lang="en-US" dirty="0" smtClean="0"/>
          </a:p>
          <a:p>
            <a:r>
              <a:rPr lang="en-US" dirty="0" smtClean="0"/>
              <a:t>4 October </a:t>
            </a:r>
            <a:r>
              <a:rPr lang="en-US" dirty="0" smtClean="0"/>
              <a:t>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you remember?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 Polarity??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8557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Polarity</a:t>
            </a:r>
            <a:r>
              <a:rPr lang="en-US" dirty="0" smtClean="0"/>
              <a:t> is defined as </a:t>
            </a:r>
            <a:r>
              <a:rPr lang="en-US" b="1" dirty="0" smtClean="0"/>
              <a:t>the unequal distribution of electrons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can be used in describing of bonds, as we have discussed. </a:t>
            </a:r>
          </a:p>
          <a:p>
            <a:r>
              <a:rPr lang="en-US" dirty="0" smtClean="0"/>
              <a:t>It can also be used to describe an entire molecule.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Polarity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04112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169091"/>
          </a:xfrm>
        </p:spPr>
        <p:txBody>
          <a:bodyPr/>
          <a:lstStyle/>
          <a:p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</a:rPr>
              <a:t>Polar </a:t>
            </a: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</a:rPr>
              <a:t>molecules </a:t>
            </a:r>
            <a:r>
              <a:rPr lang="en-US" sz="3200" b="1" dirty="0" smtClean="0"/>
              <a:t>have a slightly positive end and a slightly negative end.  </a:t>
            </a:r>
          </a:p>
          <a:p>
            <a:endParaRPr lang="en-US" dirty="0"/>
          </a:p>
        </p:txBody>
      </p:sp>
      <p:pic>
        <p:nvPicPr>
          <p:cNvPr id="1026" name="Picture 2" descr="http://faculty.clintoncc.suny.edu/faculty/michael.gregory/files/bio%20101/bio%20101%20lectures/chemistry/water%20molecule%20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2286000"/>
            <a:ext cx="3667125" cy="39316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Bent</a:t>
            </a:r>
            <a:r>
              <a:rPr lang="en-US" sz="3200" dirty="0"/>
              <a:t>, and </a:t>
            </a:r>
            <a:r>
              <a:rPr lang="en-US" sz="3200" dirty="0" err="1">
                <a:solidFill>
                  <a:schemeClr val="bg2">
                    <a:lumMod val="50000"/>
                  </a:schemeClr>
                </a:solidFill>
              </a:rPr>
              <a:t>trigonal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pyramidal</a:t>
            </a:r>
            <a:r>
              <a:rPr lang="en-US" sz="3200" dirty="0" smtClean="0"/>
              <a:t> molecules are </a:t>
            </a:r>
            <a:r>
              <a:rPr lang="en-US" sz="3200" b="1" dirty="0" smtClean="0"/>
              <a:t>ALWAYS</a:t>
            </a:r>
            <a:r>
              <a:rPr lang="en-US" sz="3200" dirty="0" smtClean="0"/>
              <a:t> polar. </a:t>
            </a:r>
          </a:p>
          <a:p>
            <a:endParaRPr lang="en-US" sz="3200" dirty="0" smtClean="0"/>
          </a:p>
          <a:p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Tetrahedral</a:t>
            </a:r>
            <a:r>
              <a:rPr lang="en-US" sz="3200" dirty="0" smtClean="0"/>
              <a:t>, </a:t>
            </a:r>
            <a:r>
              <a:rPr lang="en-US" sz="3200" dirty="0" err="1" smtClean="0">
                <a:solidFill>
                  <a:schemeClr val="bg2">
                    <a:lumMod val="50000"/>
                  </a:schemeClr>
                </a:solidFill>
              </a:rPr>
              <a:t>trigonal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 planar</a:t>
            </a:r>
            <a:r>
              <a:rPr lang="en-US" sz="3200" dirty="0" smtClean="0"/>
              <a:t>, and 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linear</a:t>
            </a:r>
            <a:r>
              <a:rPr lang="en-US" sz="3200" dirty="0"/>
              <a:t> </a:t>
            </a:r>
            <a:r>
              <a:rPr lang="en-US" sz="3200" dirty="0" smtClean="0"/>
              <a:t>can also be polar </a:t>
            </a:r>
            <a:r>
              <a:rPr lang="en-US" sz="3200" b="1" dirty="0" smtClean="0"/>
              <a:t>IF and ONLY IF </a:t>
            </a:r>
            <a:r>
              <a:rPr lang="en-US" sz="3200" dirty="0" smtClean="0"/>
              <a:t>there are different elements.  </a:t>
            </a:r>
          </a:p>
          <a:p>
            <a:pPr lvl="1"/>
            <a:r>
              <a:rPr lang="en-US" sz="2800" dirty="0"/>
              <a:t>Ex. </a:t>
            </a:r>
            <a:r>
              <a:rPr lang="en-US" sz="2800" dirty="0" smtClean="0"/>
              <a:t>CH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F</a:t>
            </a:r>
            <a:endParaRPr lang="en-US" sz="2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you know if a molecule is polar?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89714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If there are </a:t>
            </a:r>
            <a:r>
              <a:rPr lang="en-US" sz="3200" b="1" dirty="0" smtClean="0"/>
              <a:t>lone pairs </a:t>
            </a:r>
            <a:r>
              <a:rPr lang="en-US" sz="3200" dirty="0" smtClean="0"/>
              <a:t>then it’s </a:t>
            </a:r>
            <a:r>
              <a:rPr lang="en-US" sz="3200" b="1" dirty="0" smtClean="0"/>
              <a:t>polar</a:t>
            </a:r>
            <a:r>
              <a:rPr lang="en-US" sz="3200" dirty="0" smtClean="0"/>
              <a:t>!!</a:t>
            </a:r>
            <a:endParaRPr lang="en-US" sz="32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if the following molecules are polar or non-polar. To do this, draw the Dot Diagram and determine the shape!</a:t>
            </a:r>
          </a:p>
          <a:p>
            <a:r>
              <a:rPr lang="en-US" dirty="0" smtClean="0"/>
              <a:t>CH</a:t>
            </a:r>
            <a:r>
              <a:rPr lang="en-US" baseline="-25000" dirty="0" smtClean="0"/>
              <a:t>4</a:t>
            </a:r>
            <a:endParaRPr lang="en-US" dirty="0" smtClean="0"/>
          </a:p>
          <a:p>
            <a:r>
              <a:rPr lang="en-US" dirty="0" smtClean="0"/>
              <a:t>NH</a:t>
            </a:r>
            <a:r>
              <a:rPr lang="en-US" baseline="-25000" dirty="0" smtClean="0"/>
              <a:t>3</a:t>
            </a:r>
          </a:p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  <a:p>
            <a:r>
              <a:rPr lang="en-US" dirty="0" smtClean="0"/>
              <a:t>CSeF</a:t>
            </a:r>
            <a:r>
              <a:rPr lang="en-US" baseline="-25000" dirty="0" smtClean="0"/>
              <a:t>2</a:t>
            </a:r>
            <a:endParaRPr lang="en-US" dirty="0" smtClean="0"/>
          </a:p>
          <a:p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2303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Determine if the molecule is polar or non-polar:</a:t>
            </a:r>
          </a:p>
          <a:p>
            <a:r>
              <a:rPr lang="en-US" sz="3200" dirty="0" smtClean="0"/>
              <a:t>NH</a:t>
            </a:r>
            <a:r>
              <a:rPr lang="en-US" sz="3200" baseline="-25000" dirty="0" smtClean="0"/>
              <a:t>3</a:t>
            </a:r>
          </a:p>
          <a:p>
            <a:r>
              <a:rPr lang="en-US" sz="3200" dirty="0" err="1" smtClean="0"/>
              <a:t>HCl</a:t>
            </a:r>
            <a:endParaRPr lang="en-US" sz="3200" dirty="0" smtClean="0"/>
          </a:p>
          <a:p>
            <a:r>
              <a:rPr lang="en-US" sz="3200" dirty="0" smtClean="0"/>
              <a:t>O</a:t>
            </a:r>
            <a:r>
              <a:rPr lang="en-US" sz="3200" baseline="-25000" dirty="0" smtClean="0"/>
              <a:t>2</a:t>
            </a:r>
          </a:p>
          <a:p>
            <a:r>
              <a:rPr lang="en-US" sz="3200" dirty="0" smtClean="0"/>
              <a:t>CHF</a:t>
            </a:r>
            <a:r>
              <a:rPr lang="en-US" sz="3200" baseline="-25000" dirty="0" smtClean="0"/>
              <a:t>3</a:t>
            </a:r>
          </a:p>
          <a:p>
            <a:r>
              <a:rPr lang="en-US" sz="3200" dirty="0" smtClean="0"/>
              <a:t>OF</a:t>
            </a:r>
            <a:r>
              <a:rPr lang="en-US" sz="3200" baseline="-25000" dirty="0" smtClean="0"/>
              <a:t>2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Practice!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1200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473</TotalTime>
  <Words>497</Words>
  <Application>Microsoft Office PowerPoint</Application>
  <PresentationFormat>On-screen Show (4:3)</PresentationFormat>
  <Paragraphs>102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Concourse</vt:lpstr>
      <vt:lpstr>Warm Up</vt:lpstr>
      <vt:lpstr>Overall Polarity</vt:lpstr>
      <vt:lpstr>Remember Polarity??</vt:lpstr>
      <vt:lpstr>Polarity</vt:lpstr>
      <vt:lpstr>Slide 5</vt:lpstr>
      <vt:lpstr>How do you know if a molecule is polar?</vt:lpstr>
      <vt:lpstr>Slide 7</vt:lpstr>
      <vt:lpstr>Examples</vt:lpstr>
      <vt:lpstr>More Practice!</vt:lpstr>
      <vt:lpstr>Types of Intermolecular Forces</vt:lpstr>
      <vt:lpstr>Hydrogen Bonding </vt:lpstr>
      <vt:lpstr>Dipole-Dipole</vt:lpstr>
      <vt:lpstr>London Dispersion </vt:lpstr>
      <vt:lpstr>So, intermolecular forces summary</vt:lpstr>
      <vt:lpstr>Strength of Bonds</vt:lpstr>
      <vt:lpstr> Properties of Ionic Compounds</vt:lpstr>
      <vt:lpstr>Properties of Covalent Compounds</vt:lpstr>
      <vt:lpstr>Properties of Metallic Compounds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pete</dc:creator>
  <cp:lastModifiedBy>pete</cp:lastModifiedBy>
  <cp:revision>22</cp:revision>
  <dcterms:created xsi:type="dcterms:W3CDTF">2012-10-02T21:24:19Z</dcterms:created>
  <dcterms:modified xsi:type="dcterms:W3CDTF">2013-10-04T11:35:52Z</dcterms:modified>
</cp:coreProperties>
</file>