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3" r:id="rId2"/>
    <p:sldId id="279" r:id="rId3"/>
    <p:sldId id="256" r:id="rId4"/>
    <p:sldId id="261" r:id="rId5"/>
    <p:sldId id="257" r:id="rId6"/>
    <p:sldId id="263" r:id="rId7"/>
    <p:sldId id="272" r:id="rId8"/>
    <p:sldId id="259" r:id="rId9"/>
    <p:sldId id="27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442D6-A0C6-4BCF-A1EB-A879FC33899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47A0D-7976-4FC0-8C79-15F31BACB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2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C78C69-7E43-4166-AB94-837C1D721C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B950CB-9226-458E-AA5D-0FCC1B44F43B}" type="datetimeFigureOut">
              <a:rPr lang="en-US" smtClean="0"/>
              <a:pPr/>
              <a:t>10/4/2016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For the following molecules, Draw the Lewis Dot Structures, Predict the shape, Tell if the bonds are polar or </a:t>
            </a:r>
            <a:r>
              <a:rPr lang="en-US" sz="2800" dirty="0" err="1" smtClean="0"/>
              <a:t>nonpolar</a:t>
            </a:r>
            <a:r>
              <a:rPr lang="en-US" sz="2800" dirty="0" smtClean="0"/>
              <a:t>, and tell if the molecule itself is polar or </a:t>
            </a:r>
            <a:r>
              <a:rPr lang="en-US" sz="2800" dirty="0" err="1" smtClean="0"/>
              <a:t>nonpolar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</a:t>
            </a:r>
          </a:p>
          <a:p>
            <a:pPr lvl="1"/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/>
              <a:t>CCl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Autofit/>
          </a:bodyPr>
          <a:lstStyle/>
          <a:p>
            <a:r>
              <a:rPr lang="en-US" sz="5400" dirty="0" smtClean="0"/>
              <a:t>Na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S</a:t>
            </a:r>
          </a:p>
          <a:p>
            <a:r>
              <a:rPr lang="en-US" sz="5400" dirty="0" smtClean="0"/>
              <a:t>CBr</a:t>
            </a:r>
            <a:r>
              <a:rPr lang="en-US" sz="5400" baseline="-25000" dirty="0" smtClean="0"/>
              <a:t>4</a:t>
            </a:r>
          </a:p>
          <a:p>
            <a:r>
              <a:rPr lang="en-US" sz="5400" dirty="0" smtClean="0"/>
              <a:t>SO</a:t>
            </a:r>
            <a:r>
              <a:rPr lang="en-US" sz="5400" baseline="-25000" dirty="0" smtClean="0"/>
              <a:t>3</a:t>
            </a:r>
            <a:endParaRPr lang="en-US" sz="5400" dirty="0" smtClean="0"/>
          </a:p>
          <a:p>
            <a:r>
              <a:rPr lang="en-US" sz="5400" dirty="0" smtClean="0"/>
              <a:t>CaI</a:t>
            </a:r>
            <a:r>
              <a:rPr lang="en-US" sz="5400" baseline="-25000" dirty="0" smtClean="0"/>
              <a:t>2</a:t>
            </a:r>
            <a:endParaRPr lang="en-US" sz="5400" dirty="0" smtClean="0"/>
          </a:p>
          <a:p>
            <a:r>
              <a:rPr lang="en-US" sz="5400" dirty="0" smtClean="0"/>
              <a:t>PCl</a:t>
            </a:r>
            <a:r>
              <a:rPr lang="en-US" sz="5400" baseline="-25000" dirty="0" smtClean="0"/>
              <a:t>3</a:t>
            </a:r>
          </a:p>
          <a:p>
            <a:r>
              <a:rPr lang="en-US" sz="5400" dirty="0" smtClean="0"/>
              <a:t>N</a:t>
            </a:r>
            <a:r>
              <a:rPr lang="en-US" sz="5400" baseline="-250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Predict the shape and polarity of the following covalent molecules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OF</a:t>
            </a:r>
            <a:r>
              <a:rPr lang="en-US" sz="3600" baseline="-25000" dirty="0" smtClean="0"/>
              <a:t>2</a:t>
            </a:r>
          </a:p>
          <a:p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</a:p>
          <a:p>
            <a:r>
              <a:rPr lang="en-US" sz="3600" dirty="0" smtClean="0"/>
              <a:t>CH</a:t>
            </a:r>
            <a:r>
              <a:rPr lang="en-US" sz="3600" baseline="-25000" dirty="0" smtClean="0"/>
              <a:t>4</a:t>
            </a:r>
          </a:p>
          <a:p>
            <a:r>
              <a:rPr lang="en-US" sz="3600" dirty="0" smtClean="0"/>
              <a:t>PCl</a:t>
            </a:r>
            <a:r>
              <a:rPr lang="en-US" sz="3600" baseline="-25000" dirty="0" smtClean="0"/>
              <a:t>3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828800"/>
          </a:xfrm>
        </p:spPr>
        <p:txBody>
          <a:bodyPr/>
          <a:lstStyle/>
          <a:p>
            <a:r>
              <a:rPr lang="en-US" dirty="0" smtClean="0"/>
              <a:t>Properties of Bonds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Bonding, Day </a:t>
            </a:r>
            <a:r>
              <a:rPr lang="en-US" dirty="0" smtClean="0"/>
              <a:t>Five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Non-polar bonds are the weakest</a:t>
            </a:r>
          </a:p>
          <a:p>
            <a:r>
              <a:rPr lang="en-US" sz="2800" dirty="0" smtClean="0"/>
              <a:t>Then come polar</a:t>
            </a:r>
          </a:p>
          <a:p>
            <a:r>
              <a:rPr lang="en-US" sz="2800" dirty="0" smtClean="0"/>
              <a:t>And the strongest bonds are ionic</a:t>
            </a:r>
          </a:p>
          <a:p>
            <a:endParaRPr lang="en-US" sz="2800" dirty="0" smtClean="0"/>
          </a:p>
          <a:p>
            <a:endParaRPr lang="en-US" sz="2800" dirty="0"/>
          </a:p>
          <a:p>
            <a:pPr lvl="0"/>
            <a:r>
              <a:rPr lang="en-US" sz="2800" dirty="0"/>
              <a:t>Bond strength is measured by boiling points and melting </a:t>
            </a:r>
            <a:r>
              <a:rPr lang="en-US" sz="2800" dirty="0" smtClean="0"/>
              <a:t>points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/>
              <a:t>stronger the bond, the higher the melting </a:t>
            </a:r>
            <a:r>
              <a:rPr lang="en-US" sz="2600" dirty="0" smtClean="0"/>
              <a:t>point and boiling point.</a:t>
            </a:r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43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Properties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Ionic bonds are the </a:t>
            </a:r>
            <a:r>
              <a:rPr lang="en-US" sz="2800" dirty="0" smtClean="0"/>
              <a:t>strongest!!</a:t>
            </a:r>
            <a:endParaRPr lang="en-US" sz="2800" dirty="0"/>
          </a:p>
          <a:p>
            <a:pPr lvl="0"/>
            <a:r>
              <a:rPr lang="en-US" sz="2800" dirty="0" smtClean="0"/>
              <a:t>Composed of positive and negative ions</a:t>
            </a:r>
          </a:p>
          <a:p>
            <a:pPr lvl="0"/>
            <a:r>
              <a:rPr lang="en-US" sz="2800" dirty="0" smtClean="0"/>
              <a:t>Form between a metal and a non-metal or a metal and a polyatomic ion</a:t>
            </a:r>
          </a:p>
          <a:p>
            <a:pPr lvl="0"/>
            <a:r>
              <a:rPr lang="en-US" sz="3200" b="1" dirty="0" smtClean="0"/>
              <a:t>Solids at room temperature</a:t>
            </a:r>
          </a:p>
          <a:p>
            <a:pPr lvl="0"/>
            <a:r>
              <a:rPr lang="en-US" sz="2800" dirty="0" smtClean="0"/>
              <a:t>When bonded, they are arranged very neatly – become crystals</a:t>
            </a:r>
          </a:p>
          <a:p>
            <a:pPr lvl="0"/>
            <a:r>
              <a:rPr lang="en-US" sz="2800" dirty="0" smtClean="0"/>
              <a:t>High melting points and boiling points</a:t>
            </a:r>
          </a:p>
          <a:p>
            <a:pPr lvl="0"/>
            <a:r>
              <a:rPr lang="en-US" sz="2800" dirty="0" smtClean="0"/>
              <a:t>Brittle</a:t>
            </a:r>
          </a:p>
          <a:p>
            <a:pPr lvl="0"/>
            <a:r>
              <a:rPr lang="en-US" sz="2800" dirty="0" smtClean="0"/>
              <a:t>Conduct electricity when dissolved in water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239000" cy="46482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Smallest unit is a molecule</a:t>
            </a:r>
          </a:p>
          <a:p>
            <a:pPr lvl="0"/>
            <a:r>
              <a:rPr lang="en-US" sz="3200" dirty="0" smtClean="0"/>
              <a:t>May be solid, liquid, or gas</a:t>
            </a:r>
          </a:p>
          <a:p>
            <a:pPr lvl="0"/>
            <a:r>
              <a:rPr lang="en-US" sz="3200" dirty="0" smtClean="0"/>
              <a:t>Low melting and boiling points</a:t>
            </a:r>
          </a:p>
          <a:p>
            <a:pPr lvl="0"/>
            <a:r>
              <a:rPr lang="en-US" sz="3200" dirty="0" smtClean="0"/>
              <a:t>Covalent solids are softer than ionic solids</a:t>
            </a:r>
            <a:endParaRPr lang="en-US" sz="3200" dirty="0"/>
          </a:p>
          <a:p>
            <a:pPr lvl="0"/>
            <a:r>
              <a:rPr lang="en-US" sz="3200" dirty="0" smtClean="0"/>
              <a:t>Do not conduct electricity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Properties of Covalent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7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within Covalent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Polar Covalent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657600" cy="445452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Dissolve in water</a:t>
            </a:r>
          </a:p>
          <a:p>
            <a:r>
              <a:rPr lang="en-US" sz="2800" dirty="0" smtClean="0"/>
              <a:t>Stronger bonds (but not as strong as ionic)</a:t>
            </a:r>
          </a:p>
          <a:p>
            <a:r>
              <a:rPr lang="en-US" sz="2800" dirty="0" smtClean="0"/>
              <a:t>Higher melting and boiling points</a:t>
            </a:r>
          </a:p>
          <a:p>
            <a:r>
              <a:rPr lang="en-US" sz="2800" dirty="0" smtClean="0"/>
              <a:t>Exist as solids or liquids at room temperature</a:t>
            </a:r>
          </a:p>
          <a:p>
            <a:r>
              <a:rPr lang="en-US" sz="2800" dirty="0" smtClean="0"/>
              <a:t>Ex: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O, sugar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/>
              <a:t>Non-Polar Covalent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4"/>
            <a:ext cx="3657600" cy="4378325"/>
          </a:xfrm>
        </p:spPr>
        <p:txBody>
          <a:bodyPr>
            <a:noAutofit/>
          </a:bodyPr>
          <a:lstStyle/>
          <a:p>
            <a:r>
              <a:rPr lang="en-US" sz="2800" dirty="0" smtClean="0"/>
              <a:t>Do not dissolve in water</a:t>
            </a:r>
          </a:p>
          <a:p>
            <a:r>
              <a:rPr lang="en-US" sz="2800" dirty="0" smtClean="0"/>
              <a:t>Very weak bonds</a:t>
            </a:r>
          </a:p>
          <a:p>
            <a:r>
              <a:rPr lang="en-US" sz="2800" dirty="0" smtClean="0"/>
              <a:t>Low melting points and low boiling points</a:t>
            </a:r>
          </a:p>
          <a:p>
            <a:r>
              <a:rPr lang="en-US" sz="2800" dirty="0" smtClean="0"/>
              <a:t>Exist as gases at room temperature</a:t>
            </a:r>
          </a:p>
          <a:p>
            <a:r>
              <a:rPr lang="en-US" sz="2800" dirty="0" smtClean="0"/>
              <a:t>Ex: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H</a:t>
            </a:r>
            <a:r>
              <a:rPr lang="en-US" sz="2800" baseline="-25000" dirty="0" smtClean="0"/>
              <a:t>2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Metallic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Shiny</a:t>
            </a:r>
          </a:p>
          <a:p>
            <a:pPr lvl="0"/>
            <a:r>
              <a:rPr lang="en-US" sz="2800" dirty="0" smtClean="0"/>
              <a:t>Malleable</a:t>
            </a:r>
          </a:p>
          <a:p>
            <a:pPr lvl="0"/>
            <a:r>
              <a:rPr lang="en-US" sz="2800" dirty="0" smtClean="0"/>
              <a:t>Ductile</a:t>
            </a:r>
          </a:p>
          <a:p>
            <a:pPr lvl="0"/>
            <a:r>
              <a:rPr lang="en-US" sz="2800" dirty="0" smtClean="0"/>
              <a:t>Crystalline</a:t>
            </a:r>
          </a:p>
          <a:p>
            <a:pPr lvl="0"/>
            <a:r>
              <a:rPr lang="en-US" sz="3200" b="1" dirty="0" smtClean="0"/>
              <a:t>Solid at room temperature </a:t>
            </a:r>
            <a:r>
              <a:rPr lang="en-US" sz="2800" dirty="0" smtClean="0"/>
              <a:t>(except for Hg)</a:t>
            </a:r>
          </a:p>
          <a:p>
            <a:pPr lvl="0"/>
            <a:r>
              <a:rPr lang="en-US" sz="2800" dirty="0" smtClean="0"/>
              <a:t>Melting points vary widely</a:t>
            </a:r>
          </a:p>
          <a:p>
            <a:pPr lvl="0"/>
            <a:r>
              <a:rPr lang="en-US" sz="2800" dirty="0" smtClean="0"/>
              <a:t>Good conductors of heat and electricity</a:t>
            </a:r>
          </a:p>
          <a:p>
            <a:pPr lvl="0"/>
            <a:r>
              <a:rPr lang="en-US" sz="2800" dirty="0" smtClean="0"/>
              <a:t>Do not dissolve in water</a:t>
            </a: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761999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167676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Type of Molecule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Dissolve in Water?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Conduct</a:t>
                      </a:r>
                      <a:r>
                        <a:rPr lang="en-US" sz="3200" baseline="0" dirty="0" smtClean="0"/>
                        <a:t> Electricity?</a:t>
                      </a:r>
                      <a:endParaRPr lang="en-US" sz="3200" dirty="0"/>
                    </a:p>
                  </a:txBody>
                  <a:tcPr/>
                </a:tc>
              </a:tr>
              <a:tr h="9714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Metallic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9714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Ionic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9714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Polar Covalent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9714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Non-Polar</a:t>
                      </a:r>
                      <a:r>
                        <a:rPr lang="en-US" sz="2400" baseline="0" dirty="0" smtClean="0"/>
                        <a:t> Covalent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B050"/>
      </a:accent1>
      <a:accent2>
        <a:srgbClr val="92D050"/>
      </a:accent2>
      <a:accent3>
        <a:srgbClr val="297FD5"/>
      </a:accent3>
      <a:accent4>
        <a:srgbClr val="629DD1"/>
      </a:accent4>
      <a:accent5>
        <a:srgbClr val="3EBBF0"/>
      </a:accent5>
      <a:accent6>
        <a:srgbClr val="FF0000"/>
      </a:accent6>
      <a:hlink>
        <a:srgbClr val="FF0000"/>
      </a:hlink>
      <a:folHlink>
        <a:srgbClr val="FA332E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1023</TotalTime>
  <Words>316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Warm Up</vt:lpstr>
      <vt:lpstr>Warm-up</vt:lpstr>
      <vt:lpstr>Properties of Bonds</vt:lpstr>
      <vt:lpstr>Strength of Bonds</vt:lpstr>
      <vt:lpstr> Properties of Ionic Compounds</vt:lpstr>
      <vt:lpstr>Properties of Covalent Compounds</vt:lpstr>
      <vt:lpstr>Comparing within Covalent</vt:lpstr>
      <vt:lpstr>Properties of Metallic Compounds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pete</dc:creator>
  <cp:lastModifiedBy>Kuhn, Christopher</cp:lastModifiedBy>
  <cp:revision>52</cp:revision>
  <dcterms:created xsi:type="dcterms:W3CDTF">2012-10-04T18:45:41Z</dcterms:created>
  <dcterms:modified xsi:type="dcterms:W3CDTF">2016-10-04T12:39:07Z</dcterms:modified>
</cp:coreProperties>
</file>