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26088-1167-43B9-9254-45FC1C10115B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7CFEAB-B05C-417D-A639-2311A4A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Remember the three different intermolecular forces we </a:t>
            </a:r>
            <a:r>
              <a:rPr lang="en-US" sz="2800" dirty="0" smtClean="0"/>
              <a:t>discussed (look back in your notes if you don’t remember). </a:t>
            </a:r>
          </a:p>
          <a:p>
            <a:pPr lvl="1"/>
            <a:r>
              <a:rPr lang="en-US" sz="2600" dirty="0" smtClean="0"/>
              <a:t>What are the three types?</a:t>
            </a:r>
          </a:p>
          <a:p>
            <a:pPr lvl="1"/>
            <a:r>
              <a:rPr lang="en-US" sz="2600" dirty="0" smtClean="0"/>
              <a:t>How do you know which type is present in a molecule?</a:t>
            </a:r>
          </a:p>
          <a:p>
            <a:pPr lvl="1"/>
            <a:r>
              <a:rPr lang="en-US" sz="2600" dirty="0" smtClean="0"/>
              <a:t>Look at the two formulas on the board. Which intermolecular forces are present?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when you heat a substance?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/>
              <a:t>Two possible things happen:</a:t>
            </a:r>
          </a:p>
          <a:p>
            <a:pPr lvl="1"/>
            <a:r>
              <a:rPr lang="en-US" sz="2800" dirty="0"/>
              <a:t>The substance changes temperature</a:t>
            </a:r>
          </a:p>
          <a:p>
            <a:pPr lvl="1"/>
            <a:r>
              <a:rPr lang="en-US" sz="2800" dirty="0"/>
              <a:t>The substance changes state of matter</a:t>
            </a:r>
          </a:p>
          <a:p>
            <a:pPr lvl="1"/>
            <a:r>
              <a:rPr lang="en-US" sz="2800" dirty="0"/>
              <a:t>Note: </a:t>
            </a:r>
            <a:r>
              <a:rPr lang="en-US" sz="2800" dirty="0" smtClean="0"/>
              <a:t>It </a:t>
            </a:r>
            <a:r>
              <a:rPr lang="en-US" sz="2800" dirty="0"/>
              <a:t>is </a:t>
            </a:r>
            <a:r>
              <a:rPr lang="en-US" sz="2800" dirty="0" smtClean="0"/>
              <a:t>only one </a:t>
            </a:r>
            <a:r>
              <a:rPr lang="en-US" sz="2800" dirty="0"/>
              <a:t>of the </a:t>
            </a:r>
            <a:r>
              <a:rPr lang="en-US" sz="2800" dirty="0" smtClean="0"/>
              <a:t>above, </a:t>
            </a:r>
            <a:r>
              <a:rPr lang="en-US" sz="2800" dirty="0"/>
              <a:t>NEVER both at one time.  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can be represented by a heating curve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2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57" y="304800"/>
            <a:ext cx="8229600" cy="1143000"/>
          </a:xfrm>
        </p:spPr>
        <p:txBody>
          <a:bodyPr/>
          <a:lstStyle/>
          <a:p>
            <a:r>
              <a:rPr lang="en-US" dirty="0" smtClean="0"/>
              <a:t>Heating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85622"/>
            <a:ext cx="7556313" cy="4740542"/>
          </a:xfrm>
        </p:spPr>
        <p:txBody>
          <a:bodyPr/>
          <a:lstStyle/>
          <a:p>
            <a:r>
              <a:rPr lang="en-US" sz="2800" dirty="0" smtClean="0"/>
              <a:t>A graphical representation of the temperature and energy involved in heating a substance.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kentchemistry.com/images/links/matter/aim10.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66" y="2787737"/>
            <a:ext cx="6647182" cy="3859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40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a substance changes temperature.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68880"/>
            <a:ext cx="8229600" cy="4389120"/>
          </a:xfrm>
        </p:spPr>
        <p:txBody>
          <a:bodyPr/>
          <a:lstStyle/>
          <a:p>
            <a:r>
              <a:rPr lang="en-US" sz="2800" dirty="0" smtClean="0"/>
              <a:t>Specific Heat = The </a:t>
            </a:r>
            <a:r>
              <a:rPr lang="en-US" sz="2800" dirty="0"/>
              <a:t>amount of energy required to raise the temperature of 1 gram of a substance by 1°C. </a:t>
            </a:r>
          </a:p>
          <a:p>
            <a:pPr lvl="1"/>
            <a:r>
              <a:rPr lang="en-US" sz="2800" dirty="0"/>
              <a:t>Note! Every substance has a unique specific heat. </a:t>
            </a:r>
          </a:p>
          <a:p>
            <a:r>
              <a:rPr lang="en-US" sz="2800" dirty="0" smtClean="0"/>
              <a:t>q=</a:t>
            </a:r>
            <a:r>
              <a:rPr lang="en-US" sz="2800" dirty="0" err="1" smtClean="0"/>
              <a:t>mcΔT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7200" dirty="0" smtClean="0"/>
              <a:t>q=</a:t>
            </a:r>
            <a:r>
              <a:rPr lang="en-US" sz="7200" dirty="0" err="1" smtClean="0"/>
              <a:t>mcΔT</a:t>
            </a:r>
            <a:r>
              <a:rPr lang="en-US" sz="7200" dirty="0"/>
              <a:t/>
            </a:r>
            <a:br>
              <a:rPr lang="en-US" sz="7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= heat absorbed or released (most often in Joules)</a:t>
            </a:r>
          </a:p>
          <a:p>
            <a:r>
              <a:rPr lang="en-US" dirty="0" smtClean="0"/>
              <a:t>m = mass of the sample in grams</a:t>
            </a:r>
          </a:p>
          <a:p>
            <a:r>
              <a:rPr lang="en-US" dirty="0" smtClean="0"/>
              <a:t>c = the specific heat of the substance (J/</a:t>
            </a:r>
            <a:r>
              <a:rPr lang="en-US" dirty="0" err="1" smtClean="0"/>
              <a:t>g°C</a:t>
            </a:r>
            <a:r>
              <a:rPr lang="en-US" dirty="0" smtClean="0"/>
              <a:t>)</a:t>
            </a:r>
          </a:p>
          <a:p>
            <a:r>
              <a:rPr lang="en-US" dirty="0" smtClean="0"/>
              <a:t>ΔT = the change in temperature in degrees Celsius</a:t>
            </a:r>
          </a:p>
          <a:p>
            <a:endParaRPr lang="en-US" dirty="0"/>
          </a:p>
          <a:p>
            <a:r>
              <a:rPr lang="en-US" dirty="0" smtClean="0"/>
              <a:t>When solving a word problem, start by writing down your givens and figuring out what you are looking for. Then solve for the variable.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many joules of heat are needed to raise the temperature of 10.0 g of aluminum from 22°C to 55°C, if the specific heat of aluminum is 0.90 J/</a:t>
            </a:r>
            <a:r>
              <a:rPr lang="en-US" sz="3600" dirty="0" err="1"/>
              <a:t>g°C</a:t>
            </a:r>
            <a:r>
              <a:rPr lang="en-US" sz="3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065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Calculate the heat capacity of a piece of wood if 1500.0 g of the wood absorbs 6.75×10</a:t>
            </a:r>
            <a:r>
              <a:rPr lang="en-US" sz="3600" baseline="30000" dirty="0"/>
              <a:t>4</a:t>
            </a:r>
            <a:r>
              <a:rPr lang="en-US" sz="3600" dirty="0"/>
              <a:t> joules of heat, and its temperature changes from 32°C to 57°C </a:t>
            </a:r>
          </a:p>
        </p:txBody>
      </p:sp>
    </p:spTree>
    <p:extLst>
      <p:ext uri="{BB962C8B-B14F-4D97-AF65-F5344CB8AC3E}">
        <p14:creationId xmlns:p14="http://schemas.microsoft.com/office/powerpoint/2010/main" val="14565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what temperature will a 50.0 g piece of glass raise if it absorbs 5275 joules of heat and its specific heat capacity is 0.50 J/</a:t>
            </a:r>
            <a:r>
              <a:rPr lang="en-US" sz="3600" dirty="0" err="1"/>
              <a:t>g°C</a:t>
            </a:r>
            <a:r>
              <a:rPr lang="en-US" sz="3600" dirty="0"/>
              <a:t>?  The initial temperature of the glass is 20.0°C. </a:t>
            </a:r>
          </a:p>
        </p:txBody>
      </p:sp>
    </p:spTree>
    <p:extLst>
      <p:ext uri="{BB962C8B-B14F-4D97-AF65-F5344CB8AC3E}">
        <p14:creationId xmlns:p14="http://schemas.microsoft.com/office/powerpoint/2010/main" val="22498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are some properties of solids that you can think of?</a:t>
            </a:r>
          </a:p>
          <a:p>
            <a:r>
              <a:rPr lang="en-US" sz="3200" dirty="0" smtClean="0"/>
              <a:t>What are some properties of liquids that you can think of?</a:t>
            </a:r>
          </a:p>
          <a:p>
            <a:r>
              <a:rPr lang="en-US" sz="3200" dirty="0" smtClean="0"/>
              <a:t>What are some properties of gasses that you can think of?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8, Day 1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" y="4465918"/>
            <a:ext cx="3746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35" y="304800"/>
            <a:ext cx="8229600" cy="1143000"/>
          </a:xfrm>
        </p:spPr>
        <p:txBody>
          <a:bodyPr/>
          <a:lstStyle/>
          <a:p>
            <a:r>
              <a:rPr lang="en-US" dirty="0" smtClean="0"/>
              <a:t>Venn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98071" y="1422611"/>
            <a:ext cx="5493309" cy="52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solid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Not compressible </a:t>
            </a:r>
          </a:p>
          <a:p>
            <a:r>
              <a:rPr lang="en-US" sz="3600" dirty="0" smtClean="0"/>
              <a:t>Rigid </a:t>
            </a:r>
          </a:p>
          <a:p>
            <a:r>
              <a:rPr lang="en-US" sz="3600" dirty="0" smtClean="0"/>
              <a:t>Definite Shape and volume </a:t>
            </a:r>
          </a:p>
          <a:p>
            <a:r>
              <a:rPr lang="en-US" sz="3600" dirty="0" smtClean="0"/>
              <a:t>No Diffusion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43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Not compressible </a:t>
            </a:r>
          </a:p>
          <a:p>
            <a:r>
              <a:rPr lang="en-US" sz="3600" dirty="0" smtClean="0"/>
              <a:t>Fluid </a:t>
            </a:r>
          </a:p>
          <a:p>
            <a:r>
              <a:rPr lang="en-US" sz="3600" dirty="0" smtClean="0"/>
              <a:t>Definite volume</a:t>
            </a:r>
          </a:p>
          <a:p>
            <a:r>
              <a:rPr lang="en-US" sz="3600" dirty="0" smtClean="0"/>
              <a:t>No Definite Shape </a:t>
            </a:r>
          </a:p>
          <a:p>
            <a:r>
              <a:rPr lang="en-US" sz="3600" dirty="0" smtClean="0"/>
              <a:t>Diffusion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Gasses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</a:t>
            </a:r>
            <a:r>
              <a:rPr lang="en-US" sz="3600" dirty="0" smtClean="0"/>
              <a:t>ompressible  </a:t>
            </a:r>
          </a:p>
          <a:p>
            <a:r>
              <a:rPr lang="en-US" sz="3600" dirty="0" smtClean="0"/>
              <a:t>No </a:t>
            </a:r>
            <a:r>
              <a:rPr lang="en-US" sz="3600" dirty="0"/>
              <a:t>d</a:t>
            </a:r>
            <a:r>
              <a:rPr lang="en-US" sz="3600" dirty="0" smtClean="0"/>
              <a:t>efinite shape or volume </a:t>
            </a:r>
          </a:p>
          <a:p>
            <a:r>
              <a:rPr lang="en-US" sz="3600" dirty="0" smtClean="0"/>
              <a:t>Diffusion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states change…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Solids can become liquids and liquids can become gases. </a:t>
            </a:r>
          </a:p>
          <a:p>
            <a:r>
              <a:rPr lang="en-US" sz="2800" dirty="0" smtClean="0"/>
              <a:t>As a substance changes from one state to another it must gain or lose energy. </a:t>
            </a:r>
          </a:p>
          <a:p>
            <a:r>
              <a:rPr lang="en-US" sz="2800" dirty="0" smtClean="0"/>
              <a:t>Solids – lowest  kinetic energy</a:t>
            </a:r>
          </a:p>
          <a:p>
            <a:r>
              <a:rPr lang="en-US" sz="2800" dirty="0" smtClean="0"/>
              <a:t>Liquids – medium kinetic energy</a:t>
            </a:r>
          </a:p>
          <a:p>
            <a:r>
              <a:rPr lang="en-US" sz="2800" dirty="0" smtClean="0"/>
              <a:t>Gases – highest kinetic energy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8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Energy to a solid. </a:t>
            </a:r>
            <a:endParaRPr lang="en-US" dirty="0"/>
          </a:p>
        </p:txBody>
      </p:sp>
      <p:pic>
        <p:nvPicPr>
          <p:cNvPr id="4" name="Change in State [www.keepvid.com]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  <p:extLst>
      <p:ext uri="{BB962C8B-B14F-4D97-AF65-F5344CB8AC3E}">
        <p14:creationId xmlns:p14="http://schemas.microsoft.com/office/powerpoint/2010/main" val="2396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400</TotalTime>
  <Words>457</Words>
  <Application>Microsoft Office PowerPoint</Application>
  <PresentationFormat>On-screen Show (4:3)</PresentationFormat>
  <Paragraphs>59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Flow</vt:lpstr>
      <vt:lpstr>Warm-up</vt:lpstr>
      <vt:lpstr>Warm Up</vt:lpstr>
      <vt:lpstr>States of Matter</vt:lpstr>
      <vt:lpstr>Venn Diagram</vt:lpstr>
      <vt:lpstr>Properties of a solid </vt:lpstr>
      <vt:lpstr>Properties of Liquids</vt:lpstr>
      <vt:lpstr>Properties of Gasses</vt:lpstr>
      <vt:lpstr>What happens when states change…</vt:lpstr>
      <vt:lpstr>Adding Energy to a solid. </vt:lpstr>
      <vt:lpstr>What happens when you heat a substance?</vt:lpstr>
      <vt:lpstr>Heating Curves</vt:lpstr>
      <vt:lpstr>When a substance changes temperature. </vt:lpstr>
      <vt:lpstr>   q=mcΔT 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Katie Jean Kimrey</dc:creator>
  <cp:lastModifiedBy>Kuhn, Christopher</cp:lastModifiedBy>
  <cp:revision>19</cp:revision>
  <dcterms:created xsi:type="dcterms:W3CDTF">2012-11-26T00:35:33Z</dcterms:created>
  <dcterms:modified xsi:type="dcterms:W3CDTF">2016-12-05T12:53:57Z</dcterms:modified>
</cp:coreProperties>
</file>