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81" r:id="rId10"/>
    <p:sldId id="274" r:id="rId11"/>
    <p:sldId id="275" r:id="rId12"/>
    <p:sldId id="276" r:id="rId13"/>
    <p:sldId id="278" r:id="rId14"/>
    <p:sldId id="279" r:id="rId15"/>
    <p:sldId id="277" r:id="rId16"/>
    <p:sldId id="267" r:id="rId17"/>
    <p:sldId id="280" r:id="rId18"/>
    <p:sldId id="283" r:id="rId19"/>
    <p:sldId id="284" r:id="rId20"/>
    <p:sldId id="272" r:id="rId21"/>
    <p:sldId id="268" r:id="rId22"/>
    <p:sldId id="270" r:id="rId23"/>
    <p:sldId id="266" r:id="rId24"/>
    <p:sldId id="269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ED0AF-24D4-4307-87BE-74D937308AA8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7248D-B3F9-4B21-839F-91A90B22B3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0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AAF1-F437-4D43-909E-66B6A67106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6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95B723D-6A19-47B7-8522-A05255C83F6A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53D42C-CEF2-4C1E-973F-99F8A93BC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 – Don’t forget tomorrow’s quiz!!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572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How much heat is needed to turn 15 grams of ice at -50°C to water at 95 °C?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Givens for water:</a:t>
            </a:r>
          </a:p>
          <a:p>
            <a:pPr marL="0" indent="0">
              <a:buNone/>
            </a:pPr>
            <a:r>
              <a:rPr lang="en-US" sz="2800" dirty="0" err="1" smtClean="0"/>
              <a:t>Hv</a:t>
            </a:r>
            <a:r>
              <a:rPr lang="en-US" sz="2800" dirty="0" smtClean="0"/>
              <a:t> = 2260 J/g</a:t>
            </a:r>
          </a:p>
          <a:p>
            <a:pPr marL="0" indent="0">
              <a:buNone/>
            </a:pPr>
            <a:r>
              <a:rPr lang="en-US" sz="2800" dirty="0" err="1" smtClean="0"/>
              <a:t>Hf</a:t>
            </a:r>
            <a:r>
              <a:rPr lang="en-US" sz="2800" dirty="0" smtClean="0"/>
              <a:t>  = 334 J/g</a:t>
            </a:r>
          </a:p>
          <a:p>
            <a:pPr marL="0" indent="0">
              <a:buNone/>
            </a:pPr>
            <a:r>
              <a:rPr lang="en-US" sz="2800" dirty="0" err="1" smtClean="0"/>
              <a:t>C</a:t>
            </a:r>
            <a:r>
              <a:rPr lang="en-US" sz="2800" baseline="-25000" dirty="0" err="1" smtClean="0"/>
              <a:t>solid</a:t>
            </a:r>
            <a:r>
              <a:rPr lang="en-US" sz="2800" dirty="0" smtClean="0"/>
              <a:t> = 2.05 J/</a:t>
            </a:r>
            <a:r>
              <a:rPr lang="en-US" sz="2800" dirty="0" err="1" smtClean="0"/>
              <a:t>g°C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C</a:t>
            </a:r>
            <a:r>
              <a:rPr lang="en-US" sz="2800" baseline="-25000" dirty="0" err="1" smtClean="0"/>
              <a:t>liquid</a:t>
            </a:r>
            <a:r>
              <a:rPr lang="en-US" sz="2800" dirty="0" smtClean="0"/>
              <a:t> = 4.18 J/</a:t>
            </a:r>
            <a:r>
              <a:rPr lang="en-US" sz="2800" dirty="0" err="1" smtClean="0"/>
              <a:t>g°C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C</a:t>
            </a:r>
            <a:r>
              <a:rPr lang="en-US" sz="2800" baseline="-25000" dirty="0" err="1" smtClean="0"/>
              <a:t>gas</a:t>
            </a:r>
            <a:r>
              <a:rPr lang="en-US" sz="2800" dirty="0" smtClean="0"/>
              <a:t> = 2.02 J/</a:t>
            </a:r>
            <a:r>
              <a:rPr lang="en-US" sz="2800" dirty="0" err="1" smtClean="0"/>
              <a:t>g°C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5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Quick Practice for tomorrow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029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If you increase the pressure from .5 </a:t>
            </a:r>
            <a:r>
              <a:rPr lang="en-US" dirty="0" err="1" smtClean="0"/>
              <a:t>atm</a:t>
            </a:r>
            <a:r>
              <a:rPr lang="en-US" dirty="0" smtClean="0"/>
              <a:t> to 1 </a:t>
            </a:r>
            <a:r>
              <a:rPr lang="en-US" dirty="0" err="1" smtClean="0"/>
              <a:t>atm</a:t>
            </a:r>
            <a:r>
              <a:rPr lang="en-US" dirty="0" smtClean="0"/>
              <a:t>, what happens to the boiling point? The melting point? </a:t>
            </a:r>
            <a:endParaRPr lang="en-US" dirty="0"/>
          </a:p>
        </p:txBody>
      </p:sp>
      <p:pic>
        <p:nvPicPr>
          <p:cNvPr id="4" name="Picture 2" descr="scan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70953"/>
            <a:ext cx="8077200" cy="448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br>
              <a:rPr lang="en-US" dirty="0" smtClean="0"/>
            </a:br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8, Day </a:t>
            </a:r>
            <a:r>
              <a:rPr lang="en-US" dirty="0" smtClean="0"/>
              <a:t>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Properties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Mass</a:t>
            </a:r>
          </a:p>
          <a:p>
            <a:r>
              <a:rPr lang="en-US" dirty="0" smtClean="0"/>
              <a:t>Are compressible</a:t>
            </a:r>
          </a:p>
          <a:p>
            <a:r>
              <a:rPr lang="en-US" dirty="0" smtClean="0"/>
              <a:t>Fill empty space completely </a:t>
            </a:r>
          </a:p>
          <a:p>
            <a:r>
              <a:rPr lang="en-US" dirty="0" smtClean="0"/>
              <a:t>Diffuse rapidly </a:t>
            </a:r>
          </a:p>
          <a:p>
            <a:r>
              <a:rPr lang="en-US" dirty="0" smtClean="0"/>
              <a:t>Exert pressure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Conversion Factors for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listed on your reference table, so you won’t have to remember them on a test!</a:t>
            </a:r>
          </a:p>
          <a:p>
            <a:endParaRPr lang="en-US" dirty="0" smtClean="0"/>
          </a:p>
          <a:p>
            <a:r>
              <a:rPr lang="en-US" dirty="0" smtClean="0"/>
              <a:t>1.00 </a:t>
            </a:r>
            <a:r>
              <a:rPr lang="en-US" dirty="0" err="1" smtClean="0"/>
              <a:t>atm</a:t>
            </a:r>
            <a:r>
              <a:rPr lang="en-US" dirty="0" smtClean="0"/>
              <a:t> = 101.3 </a:t>
            </a:r>
            <a:r>
              <a:rPr lang="en-US" dirty="0" err="1" smtClean="0"/>
              <a:t>kPa</a:t>
            </a:r>
            <a:r>
              <a:rPr lang="en-US" dirty="0" smtClean="0"/>
              <a:t> = 760. mmHg = 760. </a:t>
            </a:r>
            <a:r>
              <a:rPr lang="en-US" dirty="0" err="1" smtClean="0"/>
              <a:t>torr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kPa</a:t>
            </a:r>
            <a:r>
              <a:rPr lang="en-US" dirty="0" smtClean="0"/>
              <a:t> means </a:t>
            </a:r>
            <a:r>
              <a:rPr lang="en-US" dirty="0" err="1" smtClean="0"/>
              <a:t>kiloPascals</a:t>
            </a:r>
            <a:r>
              <a:rPr lang="en-US" dirty="0" smtClean="0"/>
              <a:t>, so you may have to convert from </a:t>
            </a:r>
            <a:r>
              <a:rPr lang="en-US" dirty="0" err="1" smtClean="0"/>
              <a:t>Pascals</a:t>
            </a:r>
            <a:r>
              <a:rPr lang="en-US" dirty="0" smtClean="0"/>
              <a:t> into </a:t>
            </a:r>
            <a:r>
              <a:rPr lang="en-US" dirty="0" err="1" smtClean="0"/>
              <a:t>kiloPascals</a:t>
            </a:r>
            <a:r>
              <a:rPr lang="en-US" dirty="0" smtClean="0"/>
              <a:t>. Don’t ever forget your metric conversions!!!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barometer shows the pressure to be 785 mmHg.  What is the atmospheric pressure in atmospheres? </a:t>
            </a:r>
            <a:r>
              <a:rPr lang="en-US" dirty="0" err="1" smtClean="0"/>
              <a:t>Pascals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smtClean="0"/>
              <a:t>1.032 </a:t>
            </a:r>
            <a:r>
              <a:rPr lang="en-US" dirty="0" err="1" smtClean="0"/>
              <a:t>atm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104.632 </a:t>
            </a:r>
            <a:r>
              <a:rPr lang="en-US" dirty="0" err="1" smtClean="0"/>
              <a:t>kPa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104,632 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4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to measure quantitatively the relationship between pressure, volume, and temperature</a:t>
            </a:r>
          </a:p>
          <a:p>
            <a:r>
              <a:rPr lang="en-US" dirty="0" smtClean="0"/>
              <a:t>Using these relationships, we can solve equations for unknowns of a gas!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5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P = Pressure</a:t>
            </a:r>
          </a:p>
          <a:p>
            <a:r>
              <a:rPr lang="en-US" dirty="0" smtClean="0"/>
              <a:t>V = Volume</a:t>
            </a:r>
          </a:p>
          <a:p>
            <a:r>
              <a:rPr lang="en-US" dirty="0" smtClean="0"/>
              <a:t>T = Temperature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 shows the initial conditions</a:t>
            </a:r>
          </a:p>
          <a:p>
            <a:r>
              <a:rPr lang="en-US" dirty="0" smtClean="0"/>
              <a:t>2 shows the final conditions</a:t>
            </a:r>
          </a:p>
        </p:txBody>
      </p:sp>
      <p:pic>
        <p:nvPicPr>
          <p:cNvPr id="4" name="Picture 3" descr="http://www.independentvacuumsolutions.com/index_files/image281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3990616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70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49424"/>
            <a:ext cx="8534400" cy="4303776"/>
          </a:xfrm>
        </p:spPr>
        <p:txBody>
          <a:bodyPr>
            <a:normAutofit/>
          </a:bodyPr>
          <a:lstStyle/>
          <a:p>
            <a:r>
              <a:rPr lang="en-US" dirty="0" smtClean="0"/>
              <a:t>Temperature must be in Kelvin</a:t>
            </a:r>
          </a:p>
          <a:p>
            <a:pPr lvl="1"/>
            <a:r>
              <a:rPr lang="en-US" dirty="0" smtClean="0"/>
              <a:t>Degrees Celsius plus 273 = Temperature in Kelvin</a:t>
            </a:r>
          </a:p>
          <a:p>
            <a:pPr lvl="1"/>
            <a:r>
              <a:rPr lang="en-US" dirty="0" smtClean="0"/>
              <a:t>You don’t even have to remember this! The reference tables show that 0 °C is the same as 273K</a:t>
            </a:r>
          </a:p>
          <a:p>
            <a:r>
              <a:rPr lang="en-US" dirty="0" smtClean="0"/>
              <a:t>Pressure can be in whichever unit you want, as long as you keep it in that unit (this means the unit of P</a:t>
            </a:r>
            <a:r>
              <a:rPr lang="en-US" baseline="-25000" dirty="0" smtClean="0"/>
              <a:t>1</a:t>
            </a:r>
            <a:r>
              <a:rPr lang="en-US" dirty="0" smtClean="0"/>
              <a:t> must be the same as the unit of P</a:t>
            </a:r>
            <a:r>
              <a:rPr lang="en-US" baseline="-25000" dirty="0" smtClean="0"/>
              <a:t>2</a:t>
            </a:r>
            <a:r>
              <a:rPr lang="en-US" dirty="0" smtClean="0"/>
              <a:t>)!</a:t>
            </a:r>
          </a:p>
          <a:p>
            <a:r>
              <a:rPr lang="en-US" dirty="0" smtClean="0"/>
              <a:t>Volume must be the same on each side. </a:t>
            </a:r>
          </a:p>
          <a:p>
            <a:r>
              <a:rPr lang="en-US" dirty="0" smtClean="0"/>
              <a:t>MAKE SURE YOU’RE PAYING ATTENTION TO THE UNITS!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gas at 285 K, 5 </a:t>
            </a:r>
            <a:r>
              <a:rPr lang="en-US" dirty="0" err="1" smtClean="0"/>
              <a:t>atm</a:t>
            </a:r>
            <a:r>
              <a:rPr lang="en-US" dirty="0" smtClean="0"/>
              <a:t>, and 25 </a:t>
            </a:r>
            <a:r>
              <a:rPr lang="en-US" dirty="0" err="1" smtClean="0"/>
              <a:t>mL</a:t>
            </a:r>
            <a:r>
              <a:rPr lang="en-US" dirty="0" smtClean="0"/>
              <a:t> is cooled to 225 k and a volume of 15 </a:t>
            </a:r>
            <a:r>
              <a:rPr lang="en-US" dirty="0" err="1" smtClean="0"/>
              <a:t>mL.</a:t>
            </a:r>
            <a:r>
              <a:rPr lang="en-US" dirty="0" smtClean="0"/>
              <a:t>  What is the new pressure?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6.579 </a:t>
            </a:r>
            <a:r>
              <a:rPr lang="en-US" dirty="0" err="1" smtClean="0"/>
              <a:t>atm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hold one of the three variables constant, then we can see how a change of one will effect another.</a:t>
            </a:r>
          </a:p>
          <a:p>
            <a:endParaRPr lang="en-US" dirty="0" smtClean="0"/>
          </a:p>
          <a:p>
            <a:r>
              <a:rPr lang="en-US" dirty="0" smtClean="0"/>
              <a:t>You don’t have to remember these three, but it is important to understand the relationships between the variables!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Pressure and Gas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8, Day </a:t>
            </a:r>
            <a:r>
              <a:rPr lang="en-US" dirty="0" smtClean="0"/>
              <a:t>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is held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Pressure and temperature are directly proportional.</a:t>
            </a:r>
          </a:p>
          <a:p>
            <a:r>
              <a:rPr lang="en-US" sz="3200" dirty="0" smtClean="0"/>
              <a:t>This means that, if volume is held constant and pressure is increased, temperature will increase as well.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029200"/>
            <a:ext cx="23368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9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is held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Volume and pressure are inversely related. </a:t>
            </a:r>
          </a:p>
          <a:p>
            <a:r>
              <a:rPr lang="en-US" sz="3200" dirty="0" smtClean="0"/>
              <a:t>This means that, if temperature is held constant and pressure goes up, volume goes down.</a:t>
            </a:r>
          </a:p>
          <a:p>
            <a:endParaRPr lang="en-US" dirty="0"/>
          </a:p>
          <a:p>
            <a:r>
              <a:rPr lang="en-US" sz="32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</a:p>
          <a:p>
            <a:pPr marL="0" indent="0"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69806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is held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26206"/>
            <a:ext cx="7770813" cy="3993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Volume and temperature are directly proportional.</a:t>
            </a:r>
          </a:p>
          <a:p>
            <a:r>
              <a:rPr lang="en-US" sz="3200" dirty="0" smtClean="0"/>
              <a:t>This means that, when pressure is held constant, increasing volume will also increase temperature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5" name="Picture 4" descr="http://schoolworkhelper.net/wp-content/uploads/2010/11/charles-la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48200"/>
            <a:ext cx="1524000" cy="1462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95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gas at </a:t>
            </a:r>
            <a:r>
              <a:rPr lang="en-US" sz="3200" dirty="0" smtClean="0"/>
              <a:t>335 </a:t>
            </a:r>
            <a:r>
              <a:rPr lang="en-US" sz="3200" dirty="0"/>
              <a:t>K and </a:t>
            </a:r>
            <a:r>
              <a:rPr lang="en-US" sz="3200" dirty="0" smtClean="0"/>
              <a:t>1 </a:t>
            </a:r>
            <a:r>
              <a:rPr lang="en-US" sz="3200" dirty="0" err="1"/>
              <a:t>atm</a:t>
            </a:r>
            <a:r>
              <a:rPr lang="en-US" sz="3200" dirty="0"/>
              <a:t> is cooled to </a:t>
            </a:r>
            <a:r>
              <a:rPr lang="en-US" sz="3200" dirty="0" smtClean="0"/>
              <a:t>285 K.  </a:t>
            </a:r>
            <a:r>
              <a:rPr lang="en-US" sz="3200" dirty="0"/>
              <a:t>What is the new pressure?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www.independentvacuumsolutions.com/index_files/image281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91000"/>
            <a:ext cx="3124200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77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gas at </a:t>
            </a:r>
            <a:r>
              <a:rPr lang="en-US" sz="3200" dirty="0" smtClean="0"/>
              <a:t>4.00 </a:t>
            </a:r>
            <a:r>
              <a:rPr lang="en-US" sz="3200" dirty="0" err="1"/>
              <a:t>atm</a:t>
            </a:r>
            <a:r>
              <a:rPr lang="en-US" sz="3200" dirty="0"/>
              <a:t> and </a:t>
            </a:r>
            <a:r>
              <a:rPr lang="en-US" sz="3200" dirty="0" smtClean="0"/>
              <a:t>in a 20 </a:t>
            </a:r>
            <a:r>
              <a:rPr lang="en-US" sz="3200" dirty="0" err="1"/>
              <a:t>mL</a:t>
            </a:r>
            <a:r>
              <a:rPr lang="en-US" sz="3200" dirty="0"/>
              <a:t> </a:t>
            </a:r>
            <a:r>
              <a:rPr lang="en-US" sz="3200" dirty="0" smtClean="0"/>
              <a:t>container is </a:t>
            </a:r>
            <a:r>
              <a:rPr lang="en-US" sz="3200" dirty="0"/>
              <a:t>moved to a container with a volume of </a:t>
            </a:r>
            <a:r>
              <a:rPr lang="en-US" sz="3200" dirty="0" smtClean="0"/>
              <a:t>30 </a:t>
            </a:r>
            <a:r>
              <a:rPr lang="en-US" sz="3200" dirty="0" err="1"/>
              <a:t>mL.</a:t>
            </a:r>
            <a:r>
              <a:rPr lang="en-US" sz="3200" dirty="0"/>
              <a:t>  What is the new pressure?</a:t>
            </a:r>
          </a:p>
          <a:p>
            <a:endParaRPr lang="en-US" sz="3200" dirty="0"/>
          </a:p>
        </p:txBody>
      </p:sp>
      <p:pic>
        <p:nvPicPr>
          <p:cNvPr id="4" name="Picture 3" descr="http://www.independentvacuumsolutions.com/index_files/image281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43400"/>
            <a:ext cx="2895600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64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gas at </a:t>
            </a:r>
            <a:r>
              <a:rPr lang="en-US" sz="3200" dirty="0" smtClean="0"/>
              <a:t>305 </a:t>
            </a:r>
            <a:r>
              <a:rPr lang="en-US" sz="3200" dirty="0"/>
              <a:t>K and </a:t>
            </a:r>
            <a:r>
              <a:rPr lang="en-US" sz="3200" dirty="0" smtClean="0"/>
              <a:t>35 </a:t>
            </a:r>
            <a:r>
              <a:rPr lang="en-US" sz="3200" dirty="0"/>
              <a:t>mL is </a:t>
            </a:r>
            <a:r>
              <a:rPr lang="en-US" sz="3200" dirty="0" smtClean="0"/>
              <a:t>heated </a:t>
            </a:r>
            <a:r>
              <a:rPr lang="en-US" sz="3200" dirty="0"/>
              <a:t>to </a:t>
            </a:r>
            <a:r>
              <a:rPr lang="en-US" sz="3200" dirty="0" smtClean="0"/>
              <a:t>400 </a:t>
            </a:r>
            <a:r>
              <a:rPr lang="en-US" sz="3200" dirty="0"/>
              <a:t>k.  What is </a:t>
            </a:r>
            <a:r>
              <a:rPr lang="en-US" sz="3200" dirty="0" smtClean="0"/>
              <a:t>its </a:t>
            </a:r>
            <a:r>
              <a:rPr lang="en-US" sz="3200" dirty="0"/>
              <a:t>new volume?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http://www.independentvacuumsolutions.com/index_files/image281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343400"/>
            <a:ext cx="2971800" cy="129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09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70154"/>
            <a:ext cx="7731126" cy="48560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pressure?</a:t>
            </a:r>
          </a:p>
          <a:p>
            <a:pPr lvl="1"/>
            <a:r>
              <a:rPr lang="en-US" sz="2800" dirty="0" smtClean="0"/>
              <a:t>Pressure </a:t>
            </a:r>
            <a:r>
              <a:rPr lang="en-US" sz="2800" dirty="0"/>
              <a:t>is the force a substance exerts on </a:t>
            </a:r>
            <a:r>
              <a:rPr lang="en-US" sz="2800" dirty="0" smtClean="0"/>
              <a:t>an </a:t>
            </a:r>
            <a:r>
              <a:rPr lang="en-US" sz="2800" dirty="0"/>
              <a:t>object. </a:t>
            </a:r>
            <a:endParaRPr lang="en-US" sz="2800" dirty="0" smtClean="0"/>
          </a:p>
          <a:p>
            <a:pPr lvl="1"/>
            <a:r>
              <a:rPr lang="en-US" sz="2800" dirty="0" smtClean="0"/>
              <a:t>Caused by the collisions that occur between the molecules and the object.   </a:t>
            </a:r>
            <a:endParaRPr lang="en-US" sz="2800" dirty="0"/>
          </a:p>
          <a:p>
            <a:pPr lvl="1"/>
            <a:r>
              <a:rPr lang="en-US" sz="2800" dirty="0" smtClean="0"/>
              <a:t>Can be measured in atmospheres (</a:t>
            </a:r>
            <a:r>
              <a:rPr lang="en-US" sz="2800" dirty="0" err="1" smtClean="0"/>
              <a:t>atm</a:t>
            </a:r>
            <a:r>
              <a:rPr lang="en-US" sz="2800" dirty="0" smtClean="0"/>
              <a:t>), </a:t>
            </a:r>
            <a:r>
              <a:rPr lang="en-US" sz="2800" dirty="0" err="1" smtClean="0"/>
              <a:t>Pascals</a:t>
            </a:r>
            <a:r>
              <a:rPr lang="en-US" sz="2800" dirty="0" smtClean="0"/>
              <a:t> (Pa), millimeters of mercury (mmHg), or pounds per square __________. </a:t>
            </a:r>
          </a:p>
        </p:txBody>
      </p:sp>
    </p:spTree>
    <p:extLst>
      <p:ext uri="{BB962C8B-B14F-4D97-AF65-F5344CB8AC3E}">
        <p14:creationId xmlns:p14="http://schemas.microsoft.com/office/powerpoint/2010/main" val="121500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pressure affect the state of matter.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Pressure affects the state of matter in addition to the temperature.  </a:t>
            </a:r>
          </a:p>
          <a:p>
            <a:r>
              <a:rPr lang="en-US" sz="2800" dirty="0" smtClean="0"/>
              <a:t>Increasing or decreasing the pressure will change a substance’s melting/boiling point.  </a:t>
            </a:r>
          </a:p>
          <a:p>
            <a:r>
              <a:rPr lang="en-US" sz="2800" dirty="0" smtClean="0"/>
              <a:t>To see how it will alter the melting/boiling point, we use a phase change diagram.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34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Phase Change Diagram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79" y="1600200"/>
            <a:ext cx="8232723" cy="492556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048000" y="1905000"/>
            <a:ext cx="1981200" cy="3810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600" y="2095500"/>
            <a:ext cx="1905000" cy="3429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4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Triple Point = the temperature and pressure where all three phases of the substance coexist in equilibrium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Critical Point = the point at where distinctions between the liquid and gas phases no longer exist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13353" cy="5082077"/>
          </a:xfrm>
        </p:spPr>
        <p:txBody>
          <a:bodyPr/>
          <a:lstStyle/>
          <a:p>
            <a:r>
              <a:rPr lang="en-US" dirty="0" smtClean="0"/>
              <a:t>In what state of matter will water exist at 1.5 </a:t>
            </a:r>
            <a:r>
              <a:rPr lang="en-US" dirty="0" err="1" smtClean="0"/>
              <a:t>atm</a:t>
            </a:r>
            <a:r>
              <a:rPr lang="en-US" dirty="0" smtClean="0"/>
              <a:t> and 100°C?</a:t>
            </a:r>
            <a:endParaRPr lang="en-US" dirty="0"/>
          </a:p>
        </p:txBody>
      </p:sp>
      <p:pic>
        <p:nvPicPr>
          <p:cNvPr id="2049" name="Picture 1" descr="phase diagram -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247" y="1934354"/>
            <a:ext cx="7020753" cy="492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72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0"/>
            <a:ext cx="7924800" cy="2502091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boiling point of this substance at 0.75 </a:t>
            </a:r>
            <a:r>
              <a:rPr lang="en-US" dirty="0" err="1" smtClean="0"/>
              <a:t>atm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letter represents the critical point?</a:t>
            </a:r>
          </a:p>
          <a:p>
            <a:r>
              <a:rPr lang="en-US" dirty="0" smtClean="0"/>
              <a:t>What is special at the triple point?</a:t>
            </a:r>
            <a:endParaRPr lang="en-US" dirty="0"/>
          </a:p>
        </p:txBody>
      </p:sp>
      <p:pic>
        <p:nvPicPr>
          <p:cNvPr id="3074" name="Picture 2" descr="scan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6934200" cy="385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33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 – Don’t forget tomorrow’s quiz!!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572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How much heat is needed to turn 15 grams of ice at -50°C to water at 95 °C?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Givens for water:</a:t>
            </a:r>
          </a:p>
          <a:p>
            <a:pPr marL="0" indent="0">
              <a:buNone/>
            </a:pPr>
            <a:r>
              <a:rPr lang="en-US" sz="2800" dirty="0" err="1" smtClean="0"/>
              <a:t>Hv</a:t>
            </a:r>
            <a:r>
              <a:rPr lang="en-US" sz="2800" dirty="0" smtClean="0"/>
              <a:t> = 2260 J/g</a:t>
            </a:r>
          </a:p>
          <a:p>
            <a:pPr marL="0" indent="0">
              <a:buNone/>
            </a:pPr>
            <a:r>
              <a:rPr lang="en-US" sz="2800" dirty="0" err="1" smtClean="0"/>
              <a:t>Hf</a:t>
            </a:r>
            <a:r>
              <a:rPr lang="en-US" sz="2800" dirty="0" smtClean="0"/>
              <a:t>  = 334 J/g</a:t>
            </a:r>
          </a:p>
          <a:p>
            <a:pPr marL="0" indent="0">
              <a:buNone/>
            </a:pPr>
            <a:r>
              <a:rPr lang="en-US" sz="2800" dirty="0" err="1" smtClean="0"/>
              <a:t>C</a:t>
            </a:r>
            <a:r>
              <a:rPr lang="en-US" sz="2800" baseline="-25000" dirty="0" err="1" smtClean="0"/>
              <a:t>solid</a:t>
            </a:r>
            <a:r>
              <a:rPr lang="en-US" sz="2800" dirty="0" smtClean="0"/>
              <a:t> = 2.05 J/</a:t>
            </a:r>
            <a:r>
              <a:rPr lang="en-US" sz="2800" dirty="0" err="1" smtClean="0"/>
              <a:t>g°C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C</a:t>
            </a:r>
            <a:r>
              <a:rPr lang="en-US" sz="2800" baseline="-25000" dirty="0" err="1" smtClean="0"/>
              <a:t>liquid</a:t>
            </a:r>
            <a:r>
              <a:rPr lang="en-US" sz="2800" dirty="0" smtClean="0"/>
              <a:t> = 4.18 J/</a:t>
            </a:r>
            <a:r>
              <a:rPr lang="en-US" sz="2800" dirty="0" err="1" smtClean="0"/>
              <a:t>g°C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C</a:t>
            </a:r>
            <a:r>
              <a:rPr lang="en-US" sz="2800" baseline="-25000" dirty="0" err="1" smtClean="0"/>
              <a:t>gas</a:t>
            </a:r>
            <a:r>
              <a:rPr lang="en-US" sz="2800" dirty="0" smtClean="0"/>
              <a:t> = 2.02 J/</a:t>
            </a:r>
            <a:r>
              <a:rPr lang="en-US" sz="2800" dirty="0" err="1" smtClean="0"/>
              <a:t>g°C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5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556</TotalTime>
  <Words>791</Words>
  <Application>Microsoft Office PowerPoint</Application>
  <PresentationFormat>On-screen Show (4:3)</PresentationFormat>
  <Paragraphs>112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Georgia</vt:lpstr>
      <vt:lpstr>Wingdings 2</vt:lpstr>
      <vt:lpstr>Urban</vt:lpstr>
      <vt:lpstr>Warm-up – Don’t forget tomorrow’s quiz!!</vt:lpstr>
      <vt:lpstr>Pressure and Gas Laws</vt:lpstr>
      <vt:lpstr>Pressure</vt:lpstr>
      <vt:lpstr>How does pressure affect the state of matter.  </vt:lpstr>
      <vt:lpstr>Phase Change Diagram</vt:lpstr>
      <vt:lpstr>Definitions</vt:lpstr>
      <vt:lpstr>Example</vt:lpstr>
      <vt:lpstr>PowerPoint Presentation</vt:lpstr>
      <vt:lpstr>Warm-up – Don’t forget tomorrow’s quiz!!</vt:lpstr>
      <vt:lpstr>Quick Practice for tomorrow </vt:lpstr>
      <vt:lpstr>Gas Laws Part One</vt:lpstr>
      <vt:lpstr>Remember the Properties of Gases</vt:lpstr>
      <vt:lpstr>Conversion Factors for Pressure</vt:lpstr>
      <vt:lpstr>Example </vt:lpstr>
      <vt:lpstr>Gas Law</vt:lpstr>
      <vt:lpstr>Gas Law</vt:lpstr>
      <vt:lpstr>Units</vt:lpstr>
      <vt:lpstr>Example</vt:lpstr>
      <vt:lpstr>The three laws</vt:lpstr>
      <vt:lpstr>Volume is held constant</vt:lpstr>
      <vt:lpstr>Temperature is held constant</vt:lpstr>
      <vt:lpstr>Pressure is held constant</vt:lpstr>
      <vt:lpstr>Example</vt:lpstr>
      <vt:lpstr>Example</vt:lpstr>
      <vt:lpstr>Example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41</cp:revision>
  <dcterms:created xsi:type="dcterms:W3CDTF">2012-11-28T17:52:02Z</dcterms:created>
  <dcterms:modified xsi:type="dcterms:W3CDTF">2016-12-07T13:07:38Z</dcterms:modified>
</cp:coreProperties>
</file>