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64" r:id="rId2"/>
    <p:sldId id="256" r:id="rId3"/>
    <p:sldId id="274" r:id="rId4"/>
    <p:sldId id="275" r:id="rId5"/>
    <p:sldId id="276" r:id="rId6"/>
    <p:sldId id="277" r:id="rId7"/>
    <p:sldId id="278" r:id="rId8"/>
    <p:sldId id="259" r:id="rId9"/>
    <p:sldId id="279" r:id="rId10"/>
    <p:sldId id="280" r:id="rId11"/>
    <p:sldId id="281" r:id="rId12"/>
    <p:sldId id="282" r:id="rId13"/>
    <p:sldId id="283" r:id="rId14"/>
    <p:sldId id="284" r:id="rId15"/>
    <p:sldId id="261" r:id="rId16"/>
    <p:sldId id="285" r:id="rId17"/>
    <p:sldId id="286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0F41F-E108-4A7A-A6AE-D24CE78A5DB3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6F15E-76D5-43B8-883E-0151AB12C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02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E731A6-93C2-4728-ACFB-FC56C592B554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49F2BC-22FE-4E38-B14D-9131E12C5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731A6-93C2-4728-ACFB-FC56C592B554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9F2BC-22FE-4E38-B14D-9131E12C5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731A6-93C2-4728-ACFB-FC56C592B554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9F2BC-22FE-4E38-B14D-9131E12C5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731A6-93C2-4728-ACFB-FC56C592B554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9F2BC-22FE-4E38-B14D-9131E12C5E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731A6-93C2-4728-ACFB-FC56C592B554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9F2BC-22FE-4E38-B14D-9131E12C5E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731A6-93C2-4728-ACFB-FC56C592B554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9F2BC-22FE-4E38-B14D-9131E12C5E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731A6-93C2-4728-ACFB-FC56C592B554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9F2BC-22FE-4E38-B14D-9131E12C5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731A6-93C2-4728-ACFB-FC56C592B554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9F2BC-22FE-4E38-B14D-9131E12C5E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731A6-93C2-4728-ACFB-FC56C592B554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9F2BC-22FE-4E38-B14D-9131E12C5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E731A6-93C2-4728-ACFB-FC56C592B554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9F2BC-22FE-4E38-B14D-9131E12C5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E731A6-93C2-4728-ACFB-FC56C592B554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49F2BC-22FE-4E38-B14D-9131E12C5E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E731A6-93C2-4728-ACFB-FC56C592B554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49F2BC-22FE-4E38-B14D-9131E12C5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24272"/>
          </a:xfrm>
        </p:spPr>
        <p:txBody>
          <a:bodyPr/>
          <a:lstStyle/>
          <a:p>
            <a:r>
              <a:rPr lang="en-US" dirty="0" smtClean="0"/>
              <a:t>Predict the following products and then balance the reactions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+ HgCl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6 </a:t>
            </a:r>
            <a:r>
              <a:rPr lang="en-US" dirty="0" smtClean="0"/>
              <a:t>H</a:t>
            </a:r>
            <a:r>
              <a:rPr lang="en-US" baseline="-25000" dirty="0" smtClean="0"/>
              <a:t>14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</a:p>
          <a:p>
            <a:pPr lvl="1"/>
            <a:endParaRPr lang="en-US" dirty="0" smtClean="0">
              <a:sym typeface="Wingdings"/>
            </a:endParaRPr>
          </a:p>
          <a:p>
            <a:pPr lvl="1"/>
            <a:r>
              <a:rPr lang="en-US" dirty="0" err="1" smtClean="0">
                <a:sym typeface="Wingdings"/>
              </a:rPr>
              <a:t>AgOH</a:t>
            </a:r>
            <a:r>
              <a:rPr lang="en-US" dirty="0" smtClean="0">
                <a:sym typeface="Wingdings"/>
              </a:rPr>
              <a:t> </a:t>
            </a:r>
          </a:p>
          <a:p>
            <a:pPr lvl="1"/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N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+ Ca </a:t>
            </a:r>
          </a:p>
          <a:p>
            <a:pPr lvl="1"/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higher concentration means that there are more particles</a:t>
            </a:r>
          </a:p>
          <a:p>
            <a:r>
              <a:rPr lang="en-US" dirty="0" smtClean="0"/>
              <a:t>Since particles must collide in order to react, more particles means a higher probability that they will line up and collide properly</a:t>
            </a:r>
          </a:p>
          <a:p>
            <a:r>
              <a:rPr lang="en-US" b="1" dirty="0" smtClean="0"/>
              <a:t>So, increasing concentration increases the rate of reaction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 of the Reactants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Grinding a substance is one way to increase its reaction rate. This is because, for the same mass, many small particles possess more total surface area than one large particles.</a:t>
            </a:r>
          </a:p>
          <a:p>
            <a:r>
              <a:rPr lang="en-US" dirty="0" smtClean="0"/>
              <a:t>Increasing surface area doesn’t change concentration but does increase the rate of collision between reacting particles.</a:t>
            </a:r>
          </a:p>
          <a:p>
            <a:r>
              <a:rPr lang="en-US" b="1" dirty="0" smtClean="0"/>
              <a:t>Increasing surface area increases reaction rate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Area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temperature increases the average kinetic energy of the particles.</a:t>
            </a:r>
          </a:p>
          <a:p>
            <a:r>
              <a:rPr lang="en-US" dirty="0" smtClean="0"/>
              <a:t>So, reacting particles collide more frequently at higher temperatures than at lower temperatures.</a:t>
            </a:r>
          </a:p>
          <a:p>
            <a:r>
              <a:rPr lang="en-US" b="1" dirty="0" smtClean="0"/>
              <a:t>Increasing temperature increases the reaction rate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catalyst is a substance that increases the rate of a chemical reaction without itself being consumed in the reaction.</a:t>
            </a:r>
          </a:p>
          <a:p>
            <a:r>
              <a:rPr lang="en-US" dirty="0" smtClean="0"/>
              <a:t>Catalysts do not change the reactants or the products but they do decrease the activation energy.</a:t>
            </a:r>
          </a:p>
          <a:p>
            <a:r>
              <a:rPr lang="en-US" b="1" dirty="0" smtClean="0"/>
              <a:t>Adding a catalyst will increase the reaction rate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http://www.chemguide.co.uk/physical/basicrates/catprofi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19200"/>
            <a:ext cx="6781800" cy="42735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can be either released or absorbed in a reaction. </a:t>
            </a:r>
          </a:p>
          <a:p>
            <a:r>
              <a:rPr lang="en-US" dirty="0" smtClean="0"/>
              <a:t>Endothermic: Energy is absorbed and cold. </a:t>
            </a:r>
          </a:p>
          <a:p>
            <a:r>
              <a:rPr lang="en-US" dirty="0" smtClean="0"/>
              <a:t>Exothermic: Energy is released and is hot.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9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if a reaction is endothermic and energy is absorbed, energy is taken in as a reactant.</a:t>
            </a:r>
          </a:p>
          <a:p>
            <a:endParaRPr lang="en-US" dirty="0" smtClean="0"/>
          </a:p>
          <a:p>
            <a:r>
              <a:rPr lang="en-US" dirty="0" smtClean="0"/>
              <a:t>If a reaction is exothermic, energy is given off as a product.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 vs. </a:t>
            </a:r>
            <a:r>
              <a:rPr lang="en-US" dirty="0" err="1" smtClean="0"/>
              <a:t>Exo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Ca</a:t>
            </a:r>
            <a:r>
              <a:rPr lang="en-US" sz="2800" baseline="-25000" dirty="0" smtClean="0"/>
              <a:t>(s)</a:t>
            </a:r>
            <a:r>
              <a:rPr lang="en-US" sz="2800" dirty="0" smtClean="0"/>
              <a:t> +  </a:t>
            </a:r>
            <a:r>
              <a:rPr lang="en-US" sz="2800" dirty="0" err="1" smtClean="0"/>
              <a:t>FeO</a:t>
            </a:r>
            <a:r>
              <a:rPr lang="en-US" sz="2800" dirty="0" smtClean="0"/>
              <a:t> 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 ∆H + Cr(NO</a:t>
            </a:r>
            <a:r>
              <a:rPr lang="en-US" sz="2800" baseline="-25000" dirty="0" smtClean="0">
                <a:sym typeface="Wingdings" pitchFamily="2" charset="2"/>
              </a:rPr>
              <a:t>3</a:t>
            </a:r>
            <a:r>
              <a:rPr lang="en-US" sz="2800" dirty="0" smtClean="0">
                <a:sym typeface="Wingdings" pitchFamily="2" charset="2"/>
              </a:rPr>
              <a:t>)</a:t>
            </a:r>
            <a:r>
              <a:rPr lang="en-US" sz="2800" baseline="-25000" dirty="0" smtClean="0">
                <a:sym typeface="Wingdings" pitchFamily="2" charset="2"/>
              </a:rPr>
              <a:t>2(</a:t>
            </a:r>
            <a:r>
              <a:rPr lang="en-US" sz="2800" baseline="-25000" dirty="0" err="1" smtClean="0">
                <a:sym typeface="Wingdings" pitchFamily="2" charset="2"/>
              </a:rPr>
              <a:t>aq</a:t>
            </a:r>
            <a:r>
              <a:rPr lang="en-US" sz="2800" baseline="-25000" dirty="0" smtClean="0">
                <a:sym typeface="Wingdings" pitchFamily="2" charset="2"/>
              </a:rPr>
              <a:t>)</a:t>
            </a:r>
            <a:r>
              <a:rPr lang="en-US" sz="2800" dirty="0" smtClean="0">
                <a:sym typeface="Wingdings" pitchFamily="2" charset="2"/>
              </a:rPr>
              <a:t> + </a:t>
            </a:r>
            <a:r>
              <a:rPr lang="en-US" sz="2800" dirty="0" err="1" smtClean="0">
                <a:sym typeface="Wingdings" pitchFamily="2" charset="2"/>
              </a:rPr>
              <a:t>Pb</a:t>
            </a:r>
            <a:r>
              <a:rPr lang="en-US" sz="2800" baseline="-25000" dirty="0" smtClean="0">
                <a:sym typeface="Wingdings" pitchFamily="2" charset="2"/>
              </a:rPr>
              <a:t>(s) </a:t>
            </a:r>
            <a:endParaRPr lang="en-US" sz="2800" baseline="-25000" dirty="0" smtClean="0"/>
          </a:p>
          <a:p>
            <a:endParaRPr lang="en-US" dirty="0" smtClean="0"/>
          </a:p>
          <a:p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∆H + </a:t>
            </a:r>
            <a:r>
              <a:rPr lang="en-US" sz="2800" dirty="0" smtClean="0"/>
              <a:t>3NaOH + FeCl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3NaCl + Fe(OH)</a:t>
            </a:r>
            <a:r>
              <a:rPr lang="en-US" sz="2800" baseline="-25000" dirty="0" smtClean="0">
                <a:sym typeface="Wingdings"/>
              </a:rPr>
              <a:t>3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Energy vs. Reaction Progress Graphs </a:t>
            </a:r>
            <a:endParaRPr lang="en-US" sz="3600" dirty="0"/>
          </a:p>
        </p:txBody>
      </p:sp>
      <p:pic>
        <p:nvPicPr>
          <p:cNvPr id="7174" name="Picture 6" descr="http://www.askiitians.com/iit-jee-physical-chemistry/chemical-kinetics/images/changes-during-exothermic-and-endothermic-reactions-versus-the-progr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19200"/>
            <a:ext cx="6096000" cy="4914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520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 Ionic Equations and Energy in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6, Day </a:t>
            </a:r>
            <a:r>
              <a:rPr lang="en-US" dirty="0" smtClean="0"/>
              <a:t>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en-US" dirty="0" smtClean="0"/>
              <a:t>Writing the Net Ionic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905000"/>
            <a:ext cx="7662864" cy="47522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almost know how to do this!</a:t>
            </a:r>
          </a:p>
          <a:p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Start with the completely balanced equation.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Look at the solid product and make it the product of your Net Ionic equation.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For the reactants, put the ions that lead to the product</a:t>
            </a:r>
          </a:p>
        </p:txBody>
      </p:sp>
    </p:spTree>
    <p:extLst>
      <p:ext uri="{BB962C8B-B14F-4D97-AF65-F5344CB8AC3E}">
        <p14:creationId xmlns:p14="http://schemas.microsoft.com/office/powerpoint/2010/main" val="21753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022" y="2133600"/>
            <a:ext cx="8685978" cy="3267169"/>
          </a:xfrm>
        </p:spPr>
        <p:txBody>
          <a:bodyPr/>
          <a:lstStyle/>
          <a:p>
            <a:r>
              <a:rPr lang="en-US" sz="2400" dirty="0" smtClean="0"/>
              <a:t>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dirty="0"/>
              <a:t> + </a:t>
            </a:r>
            <a:r>
              <a:rPr lang="en-US" sz="2400" dirty="0" smtClean="0"/>
              <a:t>CaCl</a:t>
            </a:r>
            <a:r>
              <a:rPr lang="en-US" sz="2400" baseline="-25000" dirty="0" smtClean="0"/>
              <a:t>2</a:t>
            </a:r>
            <a:r>
              <a:rPr lang="en-US" sz="2400" dirty="0"/>
              <a:t> </a:t>
            </a:r>
            <a:r>
              <a:rPr lang="en-US" sz="2400" dirty="0" smtClean="0">
                <a:sym typeface="Wingdings"/>
              </a:rPr>
              <a:t> 2NaCl</a:t>
            </a:r>
            <a:r>
              <a:rPr lang="en-US" sz="2400" baseline="-25000" dirty="0" smtClean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+ CaSO</a:t>
            </a:r>
            <a:r>
              <a:rPr lang="en-US" sz="2400" baseline="-25000" dirty="0" smtClean="0">
                <a:sym typeface="Wingdings"/>
              </a:rPr>
              <a:t>4</a:t>
            </a:r>
          </a:p>
          <a:p>
            <a:pPr lvl="1"/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2-</a:t>
            </a:r>
            <a:r>
              <a:rPr lang="en-US" sz="2400" baseline="-25000" dirty="0">
                <a:sym typeface="Wingdings"/>
              </a:rPr>
              <a:t>(</a:t>
            </a:r>
            <a:r>
              <a:rPr lang="en-US" sz="2400" baseline="-25000" dirty="0" err="1">
                <a:sym typeface="Wingdings"/>
              </a:rPr>
              <a:t>aq</a:t>
            </a:r>
            <a:r>
              <a:rPr lang="en-US" sz="2400" baseline="-25000" dirty="0" smtClean="0">
                <a:sym typeface="Wingdings"/>
              </a:rPr>
              <a:t>)</a:t>
            </a:r>
            <a:r>
              <a:rPr lang="en-US" sz="2400" dirty="0" smtClean="0"/>
              <a:t>+ Ca</a:t>
            </a:r>
            <a:r>
              <a:rPr lang="en-US" sz="2400" baseline="30000" dirty="0" smtClean="0"/>
              <a:t>2+</a:t>
            </a:r>
            <a:r>
              <a:rPr lang="en-US" sz="2400" baseline="-25000" dirty="0">
                <a:sym typeface="Wingdings"/>
              </a:rPr>
              <a:t>(</a:t>
            </a:r>
            <a:r>
              <a:rPr lang="en-US" sz="2400" baseline="-25000" dirty="0" err="1" smtClean="0">
                <a:sym typeface="Wingdings"/>
              </a:rPr>
              <a:t>aq</a:t>
            </a:r>
            <a:r>
              <a:rPr lang="en-US" sz="2400" baseline="-25000" dirty="0" smtClean="0">
                <a:sym typeface="Wingdings"/>
              </a:rPr>
              <a:t>)</a:t>
            </a:r>
            <a:r>
              <a:rPr lang="en-US" sz="2400" dirty="0" smtClean="0">
                <a:sym typeface="Wingdings"/>
              </a:rPr>
              <a:t>CaSO</a:t>
            </a:r>
            <a:r>
              <a:rPr lang="en-US" sz="2400" baseline="-25000" dirty="0" smtClean="0">
                <a:sym typeface="Wingdings"/>
              </a:rPr>
              <a:t>4 (s) 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3NaOH </a:t>
            </a:r>
            <a:r>
              <a:rPr lang="en-US" sz="2400" dirty="0"/>
              <a:t>+ </a:t>
            </a:r>
            <a:r>
              <a:rPr lang="en-US" sz="2400" dirty="0" smtClean="0"/>
              <a:t>FeCl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3NaCl + Fe(OH)</a:t>
            </a:r>
            <a:r>
              <a:rPr lang="en-US" sz="2400" baseline="-25000" dirty="0" smtClean="0">
                <a:sym typeface="Wingdings"/>
              </a:rPr>
              <a:t>3</a:t>
            </a:r>
            <a:endParaRPr lang="en-US" sz="2400" dirty="0"/>
          </a:p>
          <a:p>
            <a:pPr lvl="1"/>
            <a:r>
              <a:rPr lang="en-US" sz="2400" dirty="0" smtClean="0"/>
              <a:t>3OH</a:t>
            </a:r>
            <a:r>
              <a:rPr lang="en-US" sz="2400" baseline="30000" dirty="0" smtClean="0"/>
              <a:t>-</a:t>
            </a:r>
            <a:r>
              <a:rPr lang="en-US" sz="2400" baseline="-25000" dirty="0">
                <a:sym typeface="Wingdings"/>
              </a:rPr>
              <a:t>(</a:t>
            </a:r>
            <a:r>
              <a:rPr lang="en-US" sz="2400" baseline="-25000" dirty="0" err="1">
                <a:sym typeface="Wingdings"/>
              </a:rPr>
              <a:t>aq</a:t>
            </a:r>
            <a:r>
              <a:rPr lang="en-US" sz="2400" baseline="-25000" dirty="0">
                <a:sym typeface="Wingdings"/>
              </a:rPr>
              <a:t>)</a:t>
            </a:r>
            <a:r>
              <a:rPr lang="en-US" sz="2400" dirty="0" smtClean="0"/>
              <a:t> + Fe</a:t>
            </a:r>
            <a:r>
              <a:rPr lang="en-US" sz="2400" baseline="30000" dirty="0" smtClean="0"/>
              <a:t>3+</a:t>
            </a:r>
            <a:r>
              <a:rPr lang="en-US" sz="2400" baseline="-25000" dirty="0">
                <a:sym typeface="Wingdings"/>
              </a:rPr>
              <a:t>(</a:t>
            </a:r>
            <a:r>
              <a:rPr lang="en-US" sz="2400" baseline="-25000" dirty="0" err="1">
                <a:sym typeface="Wingdings"/>
              </a:rPr>
              <a:t>aq</a:t>
            </a:r>
            <a:r>
              <a:rPr lang="en-US" sz="2400" baseline="-25000" dirty="0">
                <a:sym typeface="Wingdings"/>
              </a:rPr>
              <a:t>)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Fe(OH)</a:t>
            </a:r>
            <a:r>
              <a:rPr lang="en-US" sz="2400" baseline="-25000" dirty="0" smtClean="0">
                <a:sym typeface="Wingdings"/>
              </a:rPr>
              <a:t>3 (s) </a:t>
            </a:r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978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in reactions!!!</a:t>
            </a:r>
            <a:endParaRPr lang="en-US" dirty="0"/>
          </a:p>
        </p:txBody>
      </p:sp>
      <p:pic>
        <p:nvPicPr>
          <p:cNvPr id="2050" name="Picture 2" descr="http://www.gcsescience.com/Energy-Diagram-Exothermi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8001000" cy="4696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that atoms, ions, and molecules must collide in order to react.</a:t>
            </a:r>
          </a:p>
          <a:p>
            <a:r>
              <a:rPr lang="en-US" dirty="0" smtClean="0"/>
              <a:t>The reacting substances must collide with each other with the correct orientation.</a:t>
            </a:r>
          </a:p>
          <a:p>
            <a:r>
              <a:rPr lang="en-US" dirty="0" smtClean="0"/>
              <a:t>And, reacting substances must collide with sufficient energy to form the product(s).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Collision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flatworldknowledge.com/averillfwk/averillfwk-fig14_0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1"/>
            <a:ext cx="9037233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Activation energy is the energy required to start a reaction. </a:t>
            </a:r>
          </a:p>
          <a:p>
            <a:r>
              <a:rPr lang="en-US" dirty="0" smtClean="0"/>
              <a:t>Abbreviated as E</a:t>
            </a:r>
            <a:r>
              <a:rPr lang="en-US" baseline="-25000" dirty="0" smtClean="0"/>
              <a:t>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6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time that it takes for reactions to occur </a:t>
            </a:r>
          </a:p>
          <a:p>
            <a:r>
              <a:rPr lang="en-US" dirty="0" smtClean="0"/>
              <a:t>There are four factors that affect reaction rates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Rates</a:t>
            </a:r>
            <a:endParaRPr lang="en-US" dirty="0"/>
          </a:p>
        </p:txBody>
      </p:sp>
      <p:pic>
        <p:nvPicPr>
          <p:cNvPr id="37890" name="Picture 2" descr="http://www.gcsescience.com/Energy-Diagram-Exothermi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667000"/>
            <a:ext cx="5943600" cy="3488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649</TotalTime>
  <Words>454</Words>
  <Application>Microsoft Office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Warm-up</vt:lpstr>
      <vt:lpstr>Net Ionic Equations and Energy in Reactions</vt:lpstr>
      <vt:lpstr>Writing the Net Ionic equation</vt:lpstr>
      <vt:lpstr>Examples </vt:lpstr>
      <vt:lpstr>Energy in reactions!!!</vt:lpstr>
      <vt:lpstr>The Collision Theory</vt:lpstr>
      <vt:lpstr>PowerPoint Presentation</vt:lpstr>
      <vt:lpstr>Activation Energy</vt:lpstr>
      <vt:lpstr>Reaction Rates</vt:lpstr>
      <vt:lpstr>Concentration of the Reactants</vt:lpstr>
      <vt:lpstr>Surface Area</vt:lpstr>
      <vt:lpstr>Temperature</vt:lpstr>
      <vt:lpstr>Catalysts</vt:lpstr>
      <vt:lpstr>PowerPoint Presentation</vt:lpstr>
      <vt:lpstr>Energy</vt:lpstr>
      <vt:lpstr>Endo vs. Exo</vt:lpstr>
      <vt:lpstr>PowerPoint Presentation</vt:lpstr>
      <vt:lpstr>Energy vs. Reaction Progress Graphs 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Kuhn, Christopher</cp:lastModifiedBy>
  <cp:revision>46</cp:revision>
  <dcterms:created xsi:type="dcterms:W3CDTF">2012-10-29T15:02:21Z</dcterms:created>
  <dcterms:modified xsi:type="dcterms:W3CDTF">2016-11-18T12:39:52Z</dcterms:modified>
</cp:coreProperties>
</file>