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4C874A-5087-49A6-A408-B9BF80218B06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5936B1-8DD6-4844-813E-B6485AF87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a periodic table today!!</a:t>
            </a:r>
          </a:p>
          <a:p>
            <a:r>
              <a:rPr lang="en-US" dirty="0" smtClean="0"/>
              <a:t>How many electrons are in the following?</a:t>
            </a:r>
          </a:p>
          <a:p>
            <a:pPr lvl="1"/>
            <a:r>
              <a:rPr lang="en-US" dirty="0" smtClean="0"/>
              <a:t>O-2</a:t>
            </a:r>
          </a:p>
          <a:p>
            <a:pPr lvl="1"/>
            <a:r>
              <a:rPr lang="en-US" dirty="0" smtClean="0"/>
              <a:t>K+1</a:t>
            </a:r>
          </a:p>
          <a:p>
            <a:pPr lvl="1"/>
            <a:r>
              <a:rPr lang="en-US" dirty="0" smtClean="0"/>
              <a:t>Ne</a:t>
            </a:r>
          </a:p>
          <a:p>
            <a:pPr lvl="1"/>
            <a:r>
              <a:rPr lang="en-US" dirty="0" smtClean="0"/>
              <a:t>Ca+2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diagonal rule</a:t>
            </a:r>
            <a:endParaRPr lang="en-US" dirty="0"/>
          </a:p>
        </p:txBody>
      </p:sp>
      <p:pic>
        <p:nvPicPr>
          <p:cNvPr id="5" name="Picture 4" descr="FILLING ORDER OF ELECTRON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0"/>
            <a:ext cx="533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69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start with Hydrogen.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only 1 electron (in its neutral state) </a:t>
            </a:r>
          </a:p>
          <a:p>
            <a:pPr lvl="1"/>
            <a:r>
              <a:rPr lang="en-US" dirty="0" smtClean="0"/>
              <a:t>The electron must be in the orbital closest to the nucleus. </a:t>
            </a:r>
          </a:p>
          <a:p>
            <a:pPr lvl="1"/>
            <a:r>
              <a:rPr lang="en-US" dirty="0" smtClean="0"/>
              <a:t>That orbital is number 1</a:t>
            </a:r>
          </a:p>
          <a:p>
            <a:pPr lvl="1"/>
            <a:r>
              <a:rPr lang="en-US" dirty="0" smtClean="0"/>
              <a:t>The only sublevel in the first orbital is s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H 1s</a:t>
            </a:r>
            <a:r>
              <a:rPr lang="en-US" baseline="30000" dirty="0" smtClean="0"/>
              <a:t>1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Has </a:t>
            </a:r>
            <a:r>
              <a:rPr lang="en-US" dirty="0" smtClean="0"/>
              <a:t>2 electrons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electrons </a:t>
            </a:r>
            <a:r>
              <a:rPr lang="en-US" dirty="0"/>
              <a:t>must be in the orbital closest to the nucleus. </a:t>
            </a:r>
          </a:p>
          <a:p>
            <a:pPr lvl="1"/>
            <a:r>
              <a:rPr lang="en-US" dirty="0"/>
              <a:t>That orbital is number 1</a:t>
            </a:r>
          </a:p>
          <a:p>
            <a:pPr lvl="1"/>
            <a:r>
              <a:rPr lang="en-US" dirty="0"/>
              <a:t>The only sublevel in the first orbital is 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He 1s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Helium isn’t much more difficult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6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Lithium</a:t>
            </a:r>
          </a:p>
          <a:p>
            <a:pPr lvl="1"/>
            <a:r>
              <a:rPr lang="en-US" dirty="0" smtClean="0"/>
              <a:t>Has 3 electrons</a:t>
            </a:r>
          </a:p>
          <a:p>
            <a:pPr lvl="1"/>
            <a:r>
              <a:rPr lang="en-US" dirty="0" smtClean="0"/>
              <a:t>Only 2 can fit in an s sublevel, so the first orbital is filled with the first two electrons</a:t>
            </a:r>
          </a:p>
          <a:p>
            <a:pPr lvl="1"/>
            <a:r>
              <a:rPr lang="en-US" dirty="0" smtClean="0"/>
              <a:t>The one that’s left has to move to the second orbital (since only two electrons are allowed in the first)</a:t>
            </a:r>
          </a:p>
          <a:p>
            <a:pPr lvl="1"/>
            <a:r>
              <a:rPr lang="en-US" dirty="0" smtClean="0"/>
              <a:t>It goes in the first sublevel there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Li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tougher…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First, how many electrons?</a:t>
            </a:r>
          </a:p>
          <a:p>
            <a:pPr lvl="1"/>
            <a:r>
              <a:rPr lang="en-US" dirty="0" smtClean="0"/>
              <a:t>How many can go in the first orbital, and what sublevel are they in?</a:t>
            </a:r>
          </a:p>
          <a:p>
            <a:pPr lvl="1"/>
            <a:r>
              <a:rPr lang="en-US" dirty="0" smtClean="0"/>
              <a:t>Now, how many can fit in the second orbital?</a:t>
            </a:r>
          </a:p>
          <a:p>
            <a:pPr lvl="1"/>
            <a:r>
              <a:rPr lang="en-US" dirty="0" smtClean="0"/>
              <a:t>How many of those go in the first (s) sublevel?</a:t>
            </a:r>
          </a:p>
          <a:p>
            <a:pPr lvl="1"/>
            <a:r>
              <a:rPr lang="en-US" dirty="0" smtClean="0"/>
              <a:t>How many are left and which sublevel are they in?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O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/>
              <a:t>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harder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4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practice!!!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74904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Nitrogen	</a:t>
            </a:r>
          </a:p>
          <a:p>
            <a:r>
              <a:rPr lang="en-US" sz="4000" dirty="0" smtClean="0"/>
              <a:t>Calcium</a:t>
            </a:r>
          </a:p>
          <a:p>
            <a:r>
              <a:rPr lang="en-US" sz="4000" dirty="0" smtClean="0"/>
              <a:t>Fluorine</a:t>
            </a:r>
          </a:p>
          <a:p>
            <a:r>
              <a:rPr lang="en-US" sz="4000" dirty="0" smtClean="0"/>
              <a:t>Sulfur</a:t>
            </a:r>
          </a:p>
          <a:p>
            <a:r>
              <a:rPr lang="en-US" sz="4000" dirty="0" smtClean="0"/>
              <a:t>Sodium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05000"/>
            <a:ext cx="4187190" cy="4572000"/>
          </a:xfrm>
        </p:spPr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3</a:t>
            </a:r>
            <a:endParaRPr lang="en-US" sz="4000" baseline="30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3s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3p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4s</a:t>
            </a:r>
            <a:r>
              <a:rPr lang="en-US" sz="4000" baseline="30000" dirty="0" smtClean="0"/>
              <a:t>2</a:t>
            </a:r>
            <a:endParaRPr lang="en-US" sz="4000" baseline="30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5</a:t>
            </a:r>
            <a:endParaRPr lang="en-US" sz="4000" baseline="30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3s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3p</a:t>
            </a:r>
            <a:r>
              <a:rPr lang="en-US" sz="4000" baseline="30000" dirty="0" smtClean="0"/>
              <a:t>4</a:t>
            </a:r>
            <a:endParaRPr lang="en-US" sz="4000" baseline="30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 smtClean="0"/>
              <a:t>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3s</a:t>
            </a:r>
            <a:r>
              <a:rPr lang="en-US" sz="4000" baseline="30000" dirty="0" smtClean="0"/>
              <a:t>1</a:t>
            </a:r>
            <a:endParaRPr lang="en-US" sz="4000" baseline="30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electrons???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417320" lvl="5" indent="0">
              <a:buNone/>
            </a:pPr>
            <a:r>
              <a:rPr lang="en-US" sz="4000" dirty="0" err="1" smtClean="0"/>
              <a:t>Mn</a:t>
            </a:r>
            <a:r>
              <a:rPr lang="en-US" sz="4000" dirty="0" smtClean="0"/>
              <a:t> 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3s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3p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4s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3d</a:t>
            </a:r>
            <a:r>
              <a:rPr lang="en-US" sz="4000" baseline="30000" dirty="0" smtClean="0"/>
              <a:t>5</a:t>
            </a:r>
            <a:endParaRPr lang="en-US" sz="4000" baseline="30000" dirty="0"/>
          </a:p>
          <a:p>
            <a:pPr marL="1417320" lvl="5" indent="0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look at Manganese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2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</a:t>
            </a:r>
          </a:p>
          <a:p>
            <a:r>
              <a:rPr lang="en-US" sz="4400" dirty="0" smtClean="0"/>
              <a:t>Se</a:t>
            </a:r>
          </a:p>
          <a:p>
            <a:r>
              <a:rPr lang="en-US" sz="4400" dirty="0" err="1" smtClean="0"/>
              <a:t>Rb</a:t>
            </a:r>
            <a:endParaRPr lang="en-US" sz="4400" dirty="0" smtClean="0"/>
          </a:p>
          <a:p>
            <a:r>
              <a:rPr lang="en-US" sz="4400" dirty="0" err="1" smtClean="0"/>
              <a:t>Ge</a:t>
            </a:r>
            <a:endParaRPr lang="en-US" sz="4400" dirty="0"/>
          </a:p>
          <a:p>
            <a:r>
              <a:rPr lang="en-US" sz="4400" dirty="0" err="1" smtClean="0"/>
              <a:t>Ar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Noble Gas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out the e</a:t>
            </a:r>
            <a:r>
              <a:rPr lang="en-US" baseline="30000" dirty="0" smtClean="0"/>
              <a:t>-</a:t>
            </a:r>
            <a:r>
              <a:rPr lang="en-US" dirty="0" smtClean="0"/>
              <a:t> configuration for Beryllium and Helium.  </a:t>
            </a:r>
          </a:p>
          <a:p>
            <a:r>
              <a:rPr lang="en-US" dirty="0" smtClean="0"/>
              <a:t>Short Cut!!!!!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element symbol.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symbol of the noble gas before your desired element in [ ].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up the e</a:t>
            </a:r>
            <a:r>
              <a:rPr lang="en-US" baseline="30000" dirty="0" smtClean="0"/>
              <a:t>-</a:t>
            </a:r>
            <a:r>
              <a:rPr lang="en-US" dirty="0" smtClean="0"/>
              <a:t> configuration after the noble gas.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noble gas notation of calcium?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Three, Day Four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Chemistry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noble gas notations for the following:</a:t>
            </a:r>
          </a:p>
          <a:p>
            <a:r>
              <a:rPr lang="en-US" dirty="0" err="1" smtClean="0"/>
              <a:t>Cl</a:t>
            </a:r>
            <a:endParaRPr lang="en-US" dirty="0" smtClean="0"/>
          </a:p>
          <a:p>
            <a:r>
              <a:rPr lang="en-US" dirty="0" smtClean="0"/>
              <a:t>F</a:t>
            </a:r>
          </a:p>
          <a:p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523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Valence electrons: the electrons in the highest energy level that are responsible for bonding and forming ions. </a:t>
            </a:r>
          </a:p>
          <a:p>
            <a:r>
              <a:rPr lang="en-US" dirty="0" smtClean="0"/>
              <a:t>Write out the e</a:t>
            </a:r>
            <a:r>
              <a:rPr lang="en-US" baseline="30000" dirty="0" smtClean="0"/>
              <a:t>- </a:t>
            </a:r>
            <a:r>
              <a:rPr lang="en-US" dirty="0" smtClean="0"/>
              <a:t>configuration and add up those that are in the highest energy level.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1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valence electrons in Magnesium?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number of valence electrons for: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Visually expresses the number of valence electrons.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symbol for the element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Pretend the symbol is in a box and draw a dot each line for every valence electron.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/>
              <a:t>L</a:t>
            </a:r>
            <a:r>
              <a:rPr lang="en-US" dirty="0" smtClean="0"/>
              <a:t>ewis dot structure for Oxygen.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83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Lewis dot diagrams for the following:</a:t>
            </a:r>
          </a:p>
          <a:p>
            <a:r>
              <a:rPr lang="en-US" dirty="0" err="1" smtClean="0"/>
              <a:t>Ca</a:t>
            </a:r>
            <a:endParaRPr lang="en-US" dirty="0" smtClean="0"/>
          </a:p>
          <a:p>
            <a:r>
              <a:rPr lang="en-US" dirty="0" smtClean="0"/>
              <a:t>Si</a:t>
            </a:r>
          </a:p>
          <a:p>
            <a:r>
              <a:rPr lang="en-US" dirty="0" smtClean="0"/>
              <a:t>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9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Numbers used to describe where the electron is in the atom</a:t>
            </a:r>
          </a:p>
          <a:p>
            <a:r>
              <a:rPr lang="en-US" sz="3600" dirty="0" smtClean="0"/>
              <a:t>There are four different quantum numbers</a:t>
            </a:r>
          </a:p>
          <a:p>
            <a:r>
              <a:rPr lang="en-US" sz="3600" dirty="0" smtClean="0"/>
              <a:t>Today, we’re going to focus on the first two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Tells the energy level of the electron</a:t>
            </a:r>
          </a:p>
          <a:p>
            <a:r>
              <a:rPr lang="en-US" sz="2800" dirty="0" smtClean="0"/>
              <a:t>Numbers 1 through 7</a:t>
            </a:r>
          </a:p>
          <a:p>
            <a:pPr lvl="1"/>
            <a:r>
              <a:rPr lang="en-US" sz="2800" dirty="0" smtClean="0"/>
              <a:t>1 – smallest orbital, closest to nucleus, lowest energy </a:t>
            </a:r>
            <a:r>
              <a:rPr lang="en-US" sz="2800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sz="2800" dirty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 smtClean="0">
                <a:sym typeface="Wingdings" pitchFamily="2" charset="2"/>
              </a:rPr>
              <a:t>7 – largest orbital, farthest from nucleus, highest energy 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Quantum Number 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Tells the shape of the orbital</a:t>
            </a:r>
          </a:p>
          <a:p>
            <a:r>
              <a:rPr lang="en-US" sz="2800" dirty="0" smtClean="0"/>
              <a:t>Also called a sublevel</a:t>
            </a:r>
          </a:p>
          <a:p>
            <a:pPr lvl="1"/>
            <a:r>
              <a:rPr lang="en-US" sz="2800" dirty="0" smtClean="0"/>
              <a:t>s – sphere shaped</a:t>
            </a:r>
          </a:p>
          <a:p>
            <a:pPr lvl="2"/>
            <a:r>
              <a:rPr lang="en-US" sz="2800" dirty="0" smtClean="0"/>
              <a:t>Exists on every energy level (1-7)</a:t>
            </a:r>
          </a:p>
          <a:p>
            <a:pPr lvl="1"/>
            <a:r>
              <a:rPr lang="en-US" sz="2800" dirty="0" smtClean="0"/>
              <a:t>p – peanut shaped</a:t>
            </a:r>
          </a:p>
          <a:p>
            <a:pPr lvl="2"/>
            <a:r>
              <a:rPr lang="en-US" sz="2800" dirty="0" smtClean="0"/>
              <a:t>Only exists on energy levels 2-7</a:t>
            </a:r>
          </a:p>
          <a:p>
            <a:pPr lvl="1"/>
            <a:r>
              <a:rPr lang="en-US" sz="2800" dirty="0" smtClean="0"/>
              <a:t>d – daisy shaped</a:t>
            </a:r>
          </a:p>
          <a:p>
            <a:pPr lvl="2"/>
            <a:r>
              <a:rPr lang="en-US" sz="2800" dirty="0" smtClean="0"/>
              <a:t>Only exists on energy levels 3-7</a:t>
            </a:r>
          </a:p>
          <a:p>
            <a:pPr lvl="1"/>
            <a:r>
              <a:rPr lang="en-US" sz="2800" dirty="0" smtClean="0"/>
              <a:t>f – “funky”</a:t>
            </a:r>
          </a:p>
          <a:p>
            <a:pPr lvl="2"/>
            <a:r>
              <a:rPr lang="en-US" sz="2800" dirty="0" smtClean="0"/>
              <a:t>Only exists on energy levels 4-7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Quantum Number (l)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emistryland.com/CHM151W/02-Atoms/Chaos/PeriodicTableOrbita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0800" y="1866900"/>
            <a:ext cx="6502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levels based on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s sublevel can hold up to 2 electrons</a:t>
            </a:r>
          </a:p>
          <a:p>
            <a:r>
              <a:rPr lang="en-US" sz="3600" dirty="0" smtClean="0"/>
              <a:t>The p sublevel can hold up to 6 electrons</a:t>
            </a:r>
          </a:p>
          <a:p>
            <a:r>
              <a:rPr lang="en-US" sz="3600" dirty="0" smtClean="0"/>
              <a:t>The d sublevel can hold up to 10 electrons</a:t>
            </a:r>
          </a:p>
          <a:p>
            <a:r>
              <a:rPr lang="en-US" sz="3600" dirty="0" smtClean="0"/>
              <a:t>The f sublevel can hold up to 14 electrons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electrons can fit in each sublevel?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Electrons will completely fill up the first sublevel they get to before moving on to the next one</a:t>
            </a:r>
          </a:p>
          <a:p>
            <a:pPr lvl="1"/>
            <a:r>
              <a:rPr lang="en-US" sz="3600" dirty="0"/>
              <a:t>Electrons like to be close to the nucleus</a:t>
            </a:r>
          </a:p>
          <a:p>
            <a:pPr lvl="1"/>
            <a:r>
              <a:rPr lang="en-US" sz="3600" dirty="0"/>
              <a:t>Remember the hotel… the boys don’t want to have to climb the stairs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All of this will help us to write the electron configuration for elements</a:t>
            </a:r>
          </a:p>
          <a:p>
            <a:r>
              <a:rPr lang="en-US" sz="3200" dirty="0" smtClean="0"/>
              <a:t>EACH ELECTRON MUST BE ACCOUNTED FOR!!</a:t>
            </a:r>
          </a:p>
          <a:p>
            <a:r>
              <a:rPr lang="en-US" sz="3200" dirty="0" smtClean="0"/>
              <a:t>So, it is extremely important that you know how to determine how many electrons are present in a specific isotope. If you’re still struggling with this, you’ll be getting lots of practice in the next few days, don’t worry.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Electron Configuration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91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736</Words>
  <Application>Microsoft Office PowerPoint</Application>
  <PresentationFormat>On-screen Show (4:3)</PresentationFormat>
  <Paragraphs>142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Constantia</vt:lpstr>
      <vt:lpstr>Wingdings</vt:lpstr>
      <vt:lpstr>Wingdings 2</vt:lpstr>
      <vt:lpstr>Paper</vt:lpstr>
      <vt:lpstr>Warm-up</vt:lpstr>
      <vt:lpstr>Chemistry</vt:lpstr>
      <vt:lpstr>Quantum Numbers</vt:lpstr>
      <vt:lpstr>Principle Quantum Number (n)</vt:lpstr>
      <vt:lpstr>Orbital Quantum Number (l)</vt:lpstr>
      <vt:lpstr>Energy levels based on location</vt:lpstr>
      <vt:lpstr>How many electrons can fit in each sublevel? </vt:lpstr>
      <vt:lpstr>PowerPoint Presentation</vt:lpstr>
      <vt:lpstr>Electron Configuration</vt:lpstr>
      <vt:lpstr>The diagonal rule</vt:lpstr>
      <vt:lpstr>Practice</vt:lpstr>
      <vt:lpstr>Helium isn’t much more difficult</vt:lpstr>
      <vt:lpstr>A little tougher…</vt:lpstr>
      <vt:lpstr>Let’s do a harder one</vt:lpstr>
      <vt:lpstr>Lots of practice!!!</vt:lpstr>
      <vt:lpstr>Now, look at Manganese</vt:lpstr>
      <vt:lpstr>More Practice</vt:lpstr>
      <vt:lpstr>Noble Gas Configuration</vt:lpstr>
      <vt:lpstr>Example</vt:lpstr>
      <vt:lpstr>You Try</vt:lpstr>
      <vt:lpstr>Valence Electrons</vt:lpstr>
      <vt:lpstr>Example</vt:lpstr>
      <vt:lpstr>You Try</vt:lpstr>
      <vt:lpstr>Lewis Dot Diagrams</vt:lpstr>
      <vt:lpstr>Example</vt:lpstr>
      <vt:lpstr>You try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11</cp:revision>
  <dcterms:created xsi:type="dcterms:W3CDTF">2012-09-19T17:13:02Z</dcterms:created>
  <dcterms:modified xsi:type="dcterms:W3CDTF">2016-09-22T11:29:14Z</dcterms:modified>
</cp:coreProperties>
</file>