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75" r:id="rId4"/>
    <p:sldId id="276" r:id="rId5"/>
    <p:sldId id="277" r:id="rId6"/>
    <p:sldId id="278" r:id="rId7"/>
    <p:sldId id="279" r:id="rId8"/>
    <p:sldId id="258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1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D3AC8AC-A883-4D7A-B427-816367FCB2A9}" type="datetimeFigureOut">
              <a:rPr lang="en-US" smtClean="0"/>
              <a:pPr/>
              <a:t>1/5/2017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4B2FA1E-2721-48AA-B664-B4DC38BA4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AC8AC-A883-4D7A-B427-816367FCB2A9}" type="datetimeFigureOut">
              <a:rPr lang="en-US" smtClean="0"/>
              <a:pPr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FA1E-2721-48AA-B664-B4DC38BA4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AC8AC-A883-4D7A-B427-816367FCB2A9}" type="datetimeFigureOut">
              <a:rPr lang="en-US" smtClean="0"/>
              <a:pPr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FA1E-2721-48AA-B664-B4DC38BA4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AC8AC-A883-4D7A-B427-816367FCB2A9}" type="datetimeFigureOut">
              <a:rPr lang="en-US" smtClean="0"/>
              <a:pPr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FA1E-2721-48AA-B664-B4DC38BA4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AC8AC-A883-4D7A-B427-816367FCB2A9}" type="datetimeFigureOut">
              <a:rPr lang="en-US" smtClean="0"/>
              <a:pPr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FA1E-2721-48AA-B664-B4DC38BA4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AC8AC-A883-4D7A-B427-816367FCB2A9}" type="datetimeFigureOut">
              <a:rPr lang="en-US" smtClean="0"/>
              <a:pPr/>
              <a:t>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FA1E-2721-48AA-B664-B4DC38BA4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D3AC8AC-A883-4D7A-B427-816367FCB2A9}" type="datetimeFigureOut">
              <a:rPr lang="en-US" smtClean="0"/>
              <a:pPr/>
              <a:t>1/5/2017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4B2FA1E-2721-48AA-B664-B4DC38BA4E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D3AC8AC-A883-4D7A-B427-816367FCB2A9}" type="datetimeFigureOut">
              <a:rPr lang="en-US" smtClean="0"/>
              <a:pPr/>
              <a:t>1/5/2017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4B2FA1E-2721-48AA-B664-B4DC38BA4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AC8AC-A883-4D7A-B427-816367FCB2A9}" type="datetimeFigureOut">
              <a:rPr lang="en-US" smtClean="0"/>
              <a:pPr/>
              <a:t>1/5/2017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FA1E-2721-48AA-B664-B4DC38BA4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AC8AC-A883-4D7A-B427-816367FCB2A9}" type="datetimeFigureOut">
              <a:rPr lang="en-US" smtClean="0"/>
              <a:pPr/>
              <a:t>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FA1E-2721-48AA-B664-B4DC38BA4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AC8AC-A883-4D7A-B427-816367FCB2A9}" type="datetimeFigureOut">
              <a:rPr lang="en-US" smtClean="0"/>
              <a:pPr/>
              <a:t>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FA1E-2721-48AA-B664-B4DC38BA4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D3AC8AC-A883-4D7A-B427-816367FCB2A9}" type="datetimeFigureOut">
              <a:rPr lang="en-US" smtClean="0"/>
              <a:pPr/>
              <a:t>1/5/2017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4B2FA1E-2721-48AA-B664-B4DC38BA4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4153366" cy="4902222"/>
          </a:xfrm>
        </p:spPr>
        <p:txBody>
          <a:bodyPr/>
          <a:lstStyle/>
          <a:p>
            <a:r>
              <a:rPr lang="en-US" dirty="0"/>
              <a:t>Define solute and solvent</a:t>
            </a:r>
          </a:p>
          <a:p>
            <a:r>
              <a:rPr lang="en-US" dirty="0"/>
              <a:t>What is a super saturated solution?</a:t>
            </a:r>
          </a:p>
          <a:p>
            <a:r>
              <a:rPr lang="en-US" dirty="0"/>
              <a:t>At what temp. will I have a saturated solution of </a:t>
            </a:r>
            <a:r>
              <a:rPr lang="en-US" dirty="0" err="1"/>
              <a:t>KCl</a:t>
            </a:r>
            <a:r>
              <a:rPr lang="en-US" dirty="0"/>
              <a:t> by dissolving 50 g in 100 g of water?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7473" y="1600200"/>
            <a:ext cx="5006527" cy="46828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sample of NaNO3 weighing 0.38 g is placed in </a:t>
            </a:r>
            <a:r>
              <a:rPr lang="en-US" dirty="0" smtClean="0"/>
              <a:t>a 50.0 </a:t>
            </a:r>
            <a:r>
              <a:rPr lang="en-US" dirty="0"/>
              <a:t>mL flask. The flask is then filled with water </a:t>
            </a:r>
            <a:r>
              <a:rPr lang="en-US" dirty="0" smtClean="0"/>
              <a:t>to the </a:t>
            </a:r>
            <a:r>
              <a:rPr lang="en-US" dirty="0"/>
              <a:t>mark on the neck, dissolving the solid. What </a:t>
            </a:r>
            <a:r>
              <a:rPr lang="en-US" dirty="0" smtClean="0"/>
              <a:t>is the </a:t>
            </a:r>
            <a:r>
              <a:rPr lang="en-US" dirty="0"/>
              <a:t>molarity of the resulting solution?</a:t>
            </a:r>
          </a:p>
        </p:txBody>
      </p:sp>
    </p:spTree>
    <p:extLst>
      <p:ext uri="{BB962C8B-B14F-4D97-AF65-F5344CB8AC3E}">
        <p14:creationId xmlns:p14="http://schemas.microsoft.com/office/powerpoint/2010/main" val="386542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experiment calls for the addition to a </a:t>
            </a:r>
            <a:r>
              <a:rPr lang="en-US" dirty="0" smtClean="0"/>
              <a:t>reaction vessel </a:t>
            </a:r>
            <a:r>
              <a:rPr lang="en-US" dirty="0"/>
              <a:t>of 0.184 g of </a:t>
            </a:r>
            <a:r>
              <a:rPr lang="en-US" dirty="0" err="1"/>
              <a:t>NaOH</a:t>
            </a:r>
            <a:r>
              <a:rPr lang="en-US" dirty="0"/>
              <a:t> in aqueous </a:t>
            </a:r>
            <a:r>
              <a:rPr lang="en-US" dirty="0" smtClean="0"/>
              <a:t>solution. How </a:t>
            </a:r>
            <a:r>
              <a:rPr lang="en-US" dirty="0"/>
              <a:t>many milliliters of 0.150 M </a:t>
            </a:r>
            <a:r>
              <a:rPr lang="en-US" dirty="0" err="1"/>
              <a:t>NaOH</a:t>
            </a:r>
            <a:r>
              <a:rPr lang="en-US" dirty="0"/>
              <a:t> should </a:t>
            </a:r>
            <a:r>
              <a:rPr lang="en-US" dirty="0" smtClean="0"/>
              <a:t>be added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3509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molarity of a solution that contains 4.5 moles of sucrose in 750mL of water?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80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Calculate the molarity of a solution prepared by dissolving 4.56 grams </a:t>
            </a:r>
            <a:r>
              <a:rPr lang="en-US" dirty="0" err="1" smtClean="0"/>
              <a:t>NaOH</a:t>
            </a:r>
            <a:r>
              <a:rPr lang="en-US" dirty="0" smtClean="0"/>
              <a:t> into enough water to make a 56.78 mL solution.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81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molarity of a bleach containing 9.5 grams of </a:t>
            </a:r>
            <a:r>
              <a:rPr lang="en-US" dirty="0" err="1" smtClean="0"/>
              <a:t>NaOCl</a:t>
            </a:r>
            <a:r>
              <a:rPr lang="en-US" dirty="0" smtClean="0"/>
              <a:t> per liter of bleach?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84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grams of CaCl</a:t>
            </a:r>
            <a:r>
              <a:rPr lang="en-US" baseline="-25000" dirty="0" smtClean="0"/>
              <a:t>2 </a:t>
            </a:r>
            <a:r>
              <a:rPr lang="en-US" dirty="0" smtClean="0"/>
              <a:t>would be dissolved in 0.75 L of water to make a 1.5 M solution?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16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grams of </a:t>
            </a:r>
            <a:r>
              <a:rPr lang="en-US" dirty="0" err="1" smtClean="0"/>
              <a:t>NaOH</a:t>
            </a:r>
            <a:r>
              <a:rPr lang="en-US" dirty="0" smtClean="0"/>
              <a:t> do I need to make250 mL of a 3.0 M solution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6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solutions are not the desired molarity, so they must be diluted</a:t>
            </a:r>
          </a:p>
          <a:p>
            <a:endParaRPr lang="en-US" dirty="0" smtClean="0"/>
          </a:p>
          <a:p>
            <a:r>
              <a:rPr lang="en-US" dirty="0" smtClean="0"/>
              <a:t>Remember from yesterday: The more dilute a solution is, the weaker it is.</a:t>
            </a:r>
          </a:p>
          <a:p>
            <a:endParaRPr lang="en-US" dirty="0"/>
          </a:p>
          <a:p>
            <a:r>
              <a:rPr lang="en-US" dirty="0" smtClean="0"/>
              <a:t>This is because there is more solvent added and the solution has a smaller molarity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837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dirty="0" smtClean="0"/>
              <a:t>This can be calculated by the formula </a:t>
            </a:r>
          </a:p>
          <a:p>
            <a:pPr marL="118872" indent="0" algn="ctr">
              <a:buNone/>
            </a:pPr>
            <a:r>
              <a:rPr lang="en-US" sz="3600" i="1" dirty="0" smtClean="0"/>
              <a:t>M</a:t>
            </a:r>
            <a:r>
              <a:rPr lang="en-US" sz="3600" i="1" baseline="-25000" dirty="0" smtClean="0"/>
              <a:t>1</a:t>
            </a:r>
            <a:r>
              <a:rPr lang="en-US" sz="3600" i="1" dirty="0" smtClean="0"/>
              <a:t>V</a:t>
            </a:r>
            <a:r>
              <a:rPr lang="en-US" sz="3600" i="1" baseline="-25000" dirty="0" smtClean="0"/>
              <a:t>1 </a:t>
            </a:r>
            <a:r>
              <a:rPr lang="en-US" sz="3600" i="1" dirty="0"/>
              <a:t>= M</a:t>
            </a:r>
            <a:r>
              <a:rPr lang="en-US" sz="3600" i="1" baseline="-25000" dirty="0"/>
              <a:t>2</a:t>
            </a:r>
            <a:r>
              <a:rPr lang="en-US" sz="3600" i="1" dirty="0"/>
              <a:t>V</a:t>
            </a:r>
            <a:r>
              <a:rPr lang="en-US" sz="3600" i="1" baseline="-25000" dirty="0"/>
              <a:t>2</a:t>
            </a:r>
            <a:endParaRPr lang="en-US" sz="3600" i="1" dirty="0"/>
          </a:p>
          <a:p>
            <a:pPr marL="68580" indent="0">
              <a:buFontTx/>
              <a:buChar char="-"/>
            </a:pPr>
            <a:r>
              <a:rPr lang="en-US" sz="3600" dirty="0" smtClean="0"/>
              <a:t> M is </a:t>
            </a:r>
            <a:r>
              <a:rPr lang="en-US" sz="3600" dirty="0" err="1" smtClean="0"/>
              <a:t>molarity</a:t>
            </a:r>
            <a:r>
              <a:rPr lang="en-US" sz="3600" dirty="0" smtClean="0"/>
              <a:t>!</a:t>
            </a:r>
          </a:p>
          <a:p>
            <a:pPr marL="68580" indent="0">
              <a:buFontTx/>
              <a:buChar char="-"/>
            </a:pPr>
            <a:r>
              <a:rPr lang="en-US" sz="3600" dirty="0" smtClean="0"/>
              <a:t> V is volume and can be in any unit, as long as </a:t>
            </a:r>
            <a:r>
              <a:rPr lang="en-US" sz="3600" i="1" dirty="0" smtClean="0"/>
              <a:t>V</a:t>
            </a:r>
            <a:r>
              <a:rPr lang="en-US" sz="3600" i="1" baseline="-25000" dirty="0" smtClean="0"/>
              <a:t>1</a:t>
            </a:r>
            <a:r>
              <a:rPr lang="en-US" sz="3600" dirty="0" smtClean="0"/>
              <a:t> and </a:t>
            </a:r>
            <a:r>
              <a:rPr lang="en-US" sz="3600" i="1" dirty="0" smtClean="0"/>
              <a:t>V</a:t>
            </a:r>
            <a:r>
              <a:rPr lang="en-US" sz="3600" i="1" baseline="-25000" dirty="0" smtClean="0"/>
              <a:t>2</a:t>
            </a:r>
            <a:r>
              <a:rPr lang="en-US" sz="3600" dirty="0" smtClean="0"/>
              <a:t> are in the same.</a:t>
            </a:r>
          </a:p>
        </p:txBody>
      </p:sp>
    </p:spTree>
    <p:extLst>
      <p:ext uri="{BB962C8B-B14F-4D97-AF65-F5344CB8AC3E}">
        <p14:creationId xmlns:p14="http://schemas.microsoft.com/office/powerpoint/2010/main" val="428745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volume of 12 M hydrochloric acid is needed to make 15 mL of a 4.5 M solution?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8760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Molarity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2119862"/>
          </a:xfrm>
        </p:spPr>
        <p:txBody>
          <a:bodyPr/>
          <a:lstStyle/>
          <a:p>
            <a:r>
              <a:rPr lang="en-US" dirty="0" smtClean="0"/>
              <a:t>Solutions, Day 2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If </a:t>
            </a:r>
            <a:r>
              <a:rPr lang="en-US" sz="4000" dirty="0"/>
              <a:t>I add water to </a:t>
            </a:r>
            <a:r>
              <a:rPr lang="en-US" sz="4000" dirty="0" smtClean="0"/>
              <a:t>90 </a:t>
            </a:r>
            <a:r>
              <a:rPr lang="en-US" sz="4000" dirty="0"/>
              <a:t>mL of a 0.15 M </a:t>
            </a:r>
            <a:r>
              <a:rPr lang="en-US" sz="4000" dirty="0" err="1"/>
              <a:t>NaOH</a:t>
            </a:r>
            <a:r>
              <a:rPr lang="en-US" sz="4000" dirty="0"/>
              <a:t> solution until the final volume is </a:t>
            </a:r>
            <a:r>
              <a:rPr lang="en-US" sz="4000" dirty="0" smtClean="0"/>
              <a:t>130 </a:t>
            </a:r>
            <a:r>
              <a:rPr lang="en-US" sz="4000" dirty="0"/>
              <a:t>mL, what will the molarity of the diluted solution be? 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248980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How much 5 M </a:t>
            </a:r>
            <a:r>
              <a:rPr lang="en-US" sz="4000" dirty="0" err="1"/>
              <a:t>HCl</a:t>
            </a:r>
            <a:r>
              <a:rPr lang="en-US" sz="4000" dirty="0"/>
              <a:t> solution can be made by diluting 350 mL of 7 M </a:t>
            </a:r>
            <a:r>
              <a:rPr lang="en-US" sz="4000" dirty="0" err="1"/>
              <a:t>HCl</a:t>
            </a:r>
            <a:r>
              <a:rPr lang="en-US" sz="4000" dirty="0"/>
              <a:t>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86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Step Further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Note that V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 is the TOTAL volume. </a:t>
            </a:r>
          </a:p>
          <a:p>
            <a:r>
              <a:rPr lang="en-US" sz="4000" dirty="0" smtClean="0"/>
              <a:t>What if I asked how much water is added?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03180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How </a:t>
            </a:r>
            <a:r>
              <a:rPr lang="en-US" sz="3600" dirty="0" smtClean="0"/>
              <a:t>much water must be added to make a </a:t>
            </a:r>
            <a:r>
              <a:rPr lang="en-US" sz="3600" dirty="0"/>
              <a:t>5 M </a:t>
            </a:r>
            <a:r>
              <a:rPr lang="en-US" sz="3600" dirty="0" err="1"/>
              <a:t>HCl</a:t>
            </a:r>
            <a:r>
              <a:rPr lang="en-US" sz="3600" dirty="0"/>
              <a:t> solution </a:t>
            </a:r>
            <a:r>
              <a:rPr lang="en-US" sz="3600" dirty="0" smtClean="0"/>
              <a:t>from 350 </a:t>
            </a:r>
            <a:r>
              <a:rPr lang="en-US" sz="3600" dirty="0"/>
              <a:t>mL of 7 M </a:t>
            </a:r>
            <a:r>
              <a:rPr lang="en-US" sz="3600" dirty="0" err="1"/>
              <a:t>HCl</a:t>
            </a:r>
            <a:r>
              <a:rPr lang="en-US" sz="3600" dirty="0"/>
              <a:t>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33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is the new </a:t>
            </a:r>
            <a:r>
              <a:rPr lang="en-US" sz="3600" dirty="0" err="1" smtClean="0"/>
              <a:t>molarity</a:t>
            </a:r>
            <a:r>
              <a:rPr lang="en-US" sz="3600" dirty="0" smtClean="0"/>
              <a:t> when 15 liters of water are added to 10 liters of 7M sodium hydroxide?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9934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How much water must be added to make a </a:t>
            </a:r>
            <a:r>
              <a:rPr lang="en-US" sz="4000" dirty="0" smtClean="0"/>
              <a:t>9 </a:t>
            </a:r>
            <a:r>
              <a:rPr lang="en-US" sz="4000" dirty="0"/>
              <a:t>M </a:t>
            </a:r>
            <a:r>
              <a:rPr lang="en-US" sz="4000" dirty="0" err="1" smtClean="0"/>
              <a:t>NaOH</a:t>
            </a:r>
            <a:r>
              <a:rPr lang="en-US" sz="4000" dirty="0" smtClean="0"/>
              <a:t> </a:t>
            </a:r>
            <a:r>
              <a:rPr lang="en-US" sz="4000" dirty="0"/>
              <a:t>solution from </a:t>
            </a:r>
            <a:r>
              <a:rPr lang="en-US" sz="4000" dirty="0" smtClean="0"/>
              <a:t>500 </a:t>
            </a:r>
            <a:r>
              <a:rPr lang="en-US" sz="4000" dirty="0"/>
              <a:t>mL of </a:t>
            </a:r>
            <a:r>
              <a:rPr lang="en-US" sz="4000" dirty="0" smtClean="0"/>
              <a:t>12 </a:t>
            </a:r>
            <a:r>
              <a:rPr lang="en-US" sz="4000" dirty="0"/>
              <a:t>M </a:t>
            </a:r>
            <a:r>
              <a:rPr lang="en-US" sz="4000" dirty="0" err="1" smtClean="0"/>
              <a:t>NaOH</a:t>
            </a:r>
            <a:r>
              <a:rPr lang="en-US" sz="4000" dirty="0" smtClean="0"/>
              <a:t>? 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45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3999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3600" dirty="0" smtClean="0"/>
              <a:t>1)	How many grams of potassium carbonate are needed to make 200 </a:t>
            </a:r>
            <a:r>
              <a:rPr lang="en-US" sz="3600" dirty="0" err="1" smtClean="0"/>
              <a:t>mL</a:t>
            </a:r>
            <a:r>
              <a:rPr lang="en-US" sz="3600" dirty="0" smtClean="0"/>
              <a:t> of a 2.5 M solution?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2)	How many liters of 4 M solution can be made using 100 grams of lithium bromide?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3)	What is the concentration of a 450 </a:t>
            </a:r>
            <a:r>
              <a:rPr lang="en-US" sz="3600" dirty="0" err="1" smtClean="0"/>
              <a:t>mL</a:t>
            </a:r>
            <a:r>
              <a:rPr lang="en-US" sz="3600" dirty="0" smtClean="0"/>
              <a:t> solution that contains 200 grams of iron (II) chloride?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18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19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4600" dirty="0" smtClean="0"/>
              <a:t>4)	How many grams of ammonium sulfate are needed to make a 0.25 M solution at a concentration of 6 M?</a:t>
            </a:r>
          </a:p>
          <a:p>
            <a:pPr>
              <a:buNone/>
            </a:pPr>
            <a:endParaRPr lang="en-US" sz="4600" dirty="0" smtClean="0"/>
          </a:p>
          <a:p>
            <a:pPr>
              <a:buNone/>
            </a:pPr>
            <a:r>
              <a:rPr lang="en-US" sz="4600" dirty="0" smtClean="0"/>
              <a:t>5)	What is the concentration of a solution that has a volume of 2.5 L and contains 660 grams of calcium phosphate?</a:t>
            </a:r>
          </a:p>
          <a:p>
            <a:pPr>
              <a:buNone/>
            </a:pPr>
            <a:endParaRPr lang="en-US" sz="4600" dirty="0" smtClean="0"/>
          </a:p>
          <a:p>
            <a:pPr>
              <a:buNone/>
            </a:pPr>
            <a:r>
              <a:rPr lang="en-US" sz="4600" dirty="0" smtClean="0"/>
              <a:t>6)	How many grams of copper (II) fluoride are needed to make 6.7 liters of a 1.2 M solution?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67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Unsaturated- can hold more solute </a:t>
            </a:r>
          </a:p>
          <a:p>
            <a:r>
              <a:rPr lang="en-US" sz="3200" dirty="0" smtClean="0"/>
              <a:t>Saturated- is full of solute</a:t>
            </a:r>
          </a:p>
          <a:p>
            <a:r>
              <a:rPr lang="en-US" sz="3200" dirty="0" smtClean="0"/>
              <a:t>Supersaturated- holds more solute than it should </a:t>
            </a:r>
            <a:endParaRPr lang="en-US" sz="3200" dirty="0"/>
          </a:p>
          <a:p>
            <a:r>
              <a:rPr lang="en-US" sz="3200" dirty="0" smtClean="0"/>
              <a:t>The type of solution can be determined by solubility curves.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solutions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132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803" y="294236"/>
            <a:ext cx="7024744" cy="1143000"/>
          </a:xfrm>
        </p:spPr>
        <p:txBody>
          <a:bodyPr/>
          <a:lstStyle/>
          <a:p>
            <a:r>
              <a:rPr lang="en-US" dirty="0" smtClean="0"/>
              <a:t>Solubility Curves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4728" y="1132436"/>
            <a:ext cx="5882118" cy="5501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74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072" y="1981200"/>
            <a:ext cx="2766511" cy="350897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How many grams of </a:t>
            </a:r>
            <a:r>
              <a:rPr lang="en-US" dirty="0" err="1" smtClean="0"/>
              <a:t>KCl</a:t>
            </a:r>
            <a:r>
              <a:rPr lang="en-US" dirty="0" smtClean="0"/>
              <a:t> can dissolve in 100 g of water at 70°C?</a:t>
            </a:r>
          </a:p>
          <a:p>
            <a:endParaRPr lang="en-US" dirty="0" smtClean="0"/>
          </a:p>
          <a:p>
            <a:r>
              <a:rPr lang="en-US" dirty="0" smtClean="0"/>
              <a:t>About 48 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072" y="186439"/>
            <a:ext cx="7024744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2583" y="757939"/>
            <a:ext cx="6151418" cy="5753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586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074" y="1599164"/>
            <a:ext cx="3099017" cy="4122763"/>
          </a:xfrm>
        </p:spPr>
        <p:txBody>
          <a:bodyPr>
            <a:normAutofit/>
          </a:bodyPr>
          <a:lstStyle/>
          <a:p>
            <a:r>
              <a:rPr lang="en-US" dirty="0" smtClean="0"/>
              <a:t>What type of solution exists when I dissolve 50 grams of KNO</a:t>
            </a:r>
            <a:r>
              <a:rPr lang="en-US" baseline="-25000" dirty="0" smtClean="0"/>
              <a:t>3</a:t>
            </a:r>
            <a:r>
              <a:rPr lang="en-US" dirty="0" smtClean="0"/>
              <a:t> in 100 g of water at 80°C?</a:t>
            </a:r>
          </a:p>
          <a:p>
            <a:endParaRPr lang="en-US" dirty="0"/>
          </a:p>
          <a:p>
            <a:r>
              <a:rPr lang="en-US" dirty="0" smtClean="0"/>
              <a:t>Unsaturated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56164"/>
            <a:ext cx="7024744" cy="1143000"/>
          </a:xfrm>
        </p:spPr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8057" y="1427018"/>
            <a:ext cx="5436090" cy="5084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168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856509"/>
            <a:ext cx="3521650" cy="3992139"/>
          </a:xfrm>
        </p:spPr>
        <p:txBody>
          <a:bodyPr>
            <a:normAutofit/>
          </a:bodyPr>
          <a:lstStyle/>
          <a:p>
            <a:r>
              <a:rPr lang="en-US" dirty="0" smtClean="0"/>
              <a:t>At what temperature will I have a saturated solution of </a:t>
            </a:r>
            <a:r>
              <a:rPr lang="en-US" dirty="0" err="1" smtClean="0"/>
              <a:t>NaCl</a:t>
            </a:r>
            <a:r>
              <a:rPr lang="en-US" dirty="0" smtClean="0"/>
              <a:t> by dissolving 40 g in 100 g of water?</a:t>
            </a:r>
          </a:p>
          <a:p>
            <a:endParaRPr lang="en-US" dirty="0"/>
          </a:p>
          <a:p>
            <a:r>
              <a:rPr lang="en-US" dirty="0" smtClean="0"/>
              <a:t>90 °C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56164"/>
            <a:ext cx="7024744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1650" y="1114256"/>
            <a:ext cx="5622350" cy="5258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94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Concentration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Parts of a Solution</a:t>
            </a:r>
          </a:p>
          <a:p>
            <a:pPr lvl="1"/>
            <a:r>
              <a:rPr lang="en-US" dirty="0" smtClean="0"/>
              <a:t>Solute</a:t>
            </a:r>
            <a:r>
              <a:rPr lang="en-US" dirty="0"/>
              <a:t>: substance dissolved in a solution</a:t>
            </a:r>
          </a:p>
          <a:p>
            <a:pPr lvl="1"/>
            <a:r>
              <a:rPr lang="en-US" dirty="0" smtClean="0"/>
              <a:t>Solvent</a:t>
            </a:r>
            <a:r>
              <a:rPr lang="en-US" dirty="0"/>
              <a:t>: substance doing the dissolving</a:t>
            </a:r>
          </a:p>
          <a:p>
            <a:r>
              <a:rPr lang="en-US" dirty="0" smtClean="0"/>
              <a:t> </a:t>
            </a:r>
            <a:r>
              <a:rPr lang="en-US" dirty="0"/>
              <a:t>Concentration: how much solute is dissolved in the solution</a:t>
            </a:r>
          </a:p>
          <a:p>
            <a:pPr lvl="1"/>
            <a:r>
              <a:rPr lang="en-US" dirty="0" smtClean="0"/>
              <a:t>Dilute </a:t>
            </a:r>
            <a:r>
              <a:rPr lang="en-US" dirty="0"/>
              <a:t>(weak): small amount </a:t>
            </a:r>
            <a:r>
              <a:rPr lang="en-US" dirty="0" smtClean="0"/>
              <a:t>dissolved</a:t>
            </a:r>
          </a:p>
          <a:p>
            <a:pPr lvl="1"/>
            <a:r>
              <a:rPr lang="en-US" dirty="0" smtClean="0"/>
              <a:t>Concentrated </a:t>
            </a:r>
            <a:r>
              <a:rPr lang="en-US" dirty="0"/>
              <a:t>(strong): large amount dissolved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moles </a:t>
            </a:r>
            <a:r>
              <a:rPr lang="en-US" dirty="0"/>
              <a:t>of solute/liters </a:t>
            </a:r>
            <a:r>
              <a:rPr lang="en-US" dirty="0" smtClean="0"/>
              <a:t>of solution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Often </a:t>
            </a:r>
            <a:r>
              <a:rPr lang="en-US" dirty="0"/>
              <a:t>in grams, need to </a:t>
            </a:r>
            <a:r>
              <a:rPr lang="en-US" dirty="0" smtClean="0"/>
              <a:t>change to moles</a:t>
            </a:r>
          </a:p>
          <a:p>
            <a:pPr lvl="2"/>
            <a:r>
              <a:rPr lang="en-US" dirty="0" smtClean="0"/>
              <a:t>Don’t forget the mole hill!!!</a:t>
            </a:r>
          </a:p>
          <a:p>
            <a:pPr lvl="1"/>
            <a:r>
              <a:rPr lang="en-US" dirty="0" smtClean="0"/>
              <a:t>Often </a:t>
            </a:r>
            <a:r>
              <a:rPr lang="en-US" dirty="0"/>
              <a:t>in mL, need to change </a:t>
            </a:r>
            <a:r>
              <a:rPr lang="en-US" dirty="0" smtClean="0"/>
              <a:t>to liters</a:t>
            </a:r>
          </a:p>
          <a:p>
            <a:pPr lvl="2"/>
            <a:r>
              <a:rPr lang="en-US" dirty="0" err="1" smtClean="0"/>
              <a:t>khDbdcm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870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998</TotalTime>
  <Words>632</Words>
  <Application>Microsoft Office PowerPoint</Application>
  <PresentationFormat>On-screen Show (4:3)</PresentationFormat>
  <Paragraphs>92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Georgia</vt:lpstr>
      <vt:lpstr>Trebuchet MS</vt:lpstr>
      <vt:lpstr>Wingdings 2</vt:lpstr>
      <vt:lpstr>Urban</vt:lpstr>
      <vt:lpstr>Warm-up</vt:lpstr>
      <vt:lpstr>Molarity</vt:lpstr>
      <vt:lpstr>Types of solutions</vt:lpstr>
      <vt:lpstr>Solubility Curves</vt:lpstr>
      <vt:lpstr>Example</vt:lpstr>
      <vt:lpstr>Example </vt:lpstr>
      <vt:lpstr>Example</vt:lpstr>
      <vt:lpstr>Concentration</vt:lpstr>
      <vt:lpstr>Molarity</vt:lpstr>
      <vt:lpstr>Example</vt:lpstr>
      <vt:lpstr>Example</vt:lpstr>
      <vt:lpstr>Example </vt:lpstr>
      <vt:lpstr>Example</vt:lpstr>
      <vt:lpstr>Example</vt:lpstr>
      <vt:lpstr>Example</vt:lpstr>
      <vt:lpstr>Example</vt:lpstr>
      <vt:lpstr>Solutions</vt:lpstr>
      <vt:lpstr>Dilutions</vt:lpstr>
      <vt:lpstr>Example</vt:lpstr>
      <vt:lpstr>Example</vt:lpstr>
      <vt:lpstr>Example</vt:lpstr>
      <vt:lpstr>One Step Further</vt:lpstr>
      <vt:lpstr>Example</vt:lpstr>
      <vt:lpstr>Example</vt:lpstr>
      <vt:lpstr>Example</vt:lpstr>
      <vt:lpstr>More Practice</vt:lpstr>
      <vt:lpstr>More Practice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pete</dc:creator>
  <cp:lastModifiedBy>Kuhn, Christopher</cp:lastModifiedBy>
  <cp:revision>38</cp:revision>
  <dcterms:created xsi:type="dcterms:W3CDTF">2012-12-11T21:31:52Z</dcterms:created>
  <dcterms:modified xsi:type="dcterms:W3CDTF">2017-01-05T12:54:12Z</dcterms:modified>
</cp:coreProperties>
</file>