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notesMasterIdLst>
    <p:notesMasterId r:id="rId28"/>
  </p:notesMasterIdLst>
  <p:handoutMasterIdLst>
    <p:handoutMasterId r:id="rId29"/>
  </p:handoutMasterIdLst>
  <p:sldIdLst>
    <p:sldId id="268" r:id="rId2"/>
    <p:sldId id="256" r:id="rId3"/>
    <p:sldId id="283" r:id="rId4"/>
    <p:sldId id="284" r:id="rId5"/>
    <p:sldId id="257" r:id="rId6"/>
    <p:sldId id="289" r:id="rId7"/>
    <p:sldId id="271" r:id="rId8"/>
    <p:sldId id="285" r:id="rId9"/>
    <p:sldId id="286" r:id="rId10"/>
    <p:sldId id="272" r:id="rId11"/>
    <p:sldId id="288" r:id="rId12"/>
    <p:sldId id="273" r:id="rId13"/>
    <p:sldId id="274" r:id="rId14"/>
    <p:sldId id="281" r:id="rId15"/>
    <p:sldId id="282" r:id="rId16"/>
    <p:sldId id="258" r:id="rId17"/>
    <p:sldId id="275" r:id="rId18"/>
    <p:sldId id="276" r:id="rId19"/>
    <p:sldId id="278" r:id="rId20"/>
    <p:sldId id="279" r:id="rId21"/>
    <p:sldId id="280" r:id="rId22"/>
    <p:sldId id="259" r:id="rId23"/>
    <p:sldId id="260" r:id="rId24"/>
    <p:sldId id="261" r:id="rId25"/>
    <p:sldId id="262" r:id="rId26"/>
    <p:sldId id="26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687A2-6197-4D28-92A6-A357BAD1F2AF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D6FCF-78BF-4D37-B78D-490F9E3D2F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5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3A8A4-D5C7-4B16-A0F0-C231E87DF722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95E57-5514-482E-88F2-0C1B2C6B2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7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0A5E4C-0430-4CE1-8C75-3E661FF7B4C4}" type="slidenum">
              <a:rPr lang="en-CA"/>
              <a:pPr eaLnBrk="1" hangingPunct="1"/>
              <a:t>8</a:t>
            </a:fld>
            <a:endParaRPr lang="en-CA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37274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B415A1-4F1B-4043-9BEE-8C8F5202377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415A1-4F1B-4043-9BEE-8C8F5202377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3D3A1-4358-8F44-8EDF-53A79321B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415A1-4F1B-4043-9BEE-8C8F5202377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3D3A1-4358-8F44-8EDF-53A79321B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415A1-4F1B-4043-9BEE-8C8F5202377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3D3A1-4358-8F44-8EDF-53A79321BC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415A1-4F1B-4043-9BEE-8C8F5202377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3D3A1-4358-8F44-8EDF-53A79321BC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415A1-4F1B-4043-9BEE-8C8F5202377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3D3A1-4358-8F44-8EDF-53A79321BC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415A1-4F1B-4043-9BEE-8C8F5202377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3D3A1-4358-8F44-8EDF-53A79321B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415A1-4F1B-4043-9BEE-8C8F5202377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3D3A1-4358-8F44-8EDF-53A79321BC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B415A1-4F1B-4043-9BEE-8C8F5202377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3D3A1-4358-8F44-8EDF-53A79321B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B415A1-4F1B-4043-9BEE-8C8F5202377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B415A1-4F1B-4043-9BEE-8C8F5202377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23D3A1-4358-8F44-8EDF-53A79321BC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B415A1-4F1B-4043-9BEE-8C8F52023779}" type="datetimeFigureOut">
              <a:rPr lang="en-US" smtClean="0"/>
              <a:pPr/>
              <a:t>1/4/2017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23D3A1-4358-8F44-8EDF-53A79321BC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png"/><Relationship Id="rId4" Type="http://schemas.openxmlformats.org/officeDocument/2006/relationships/image" Target="../media/image6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45" y="1599164"/>
            <a:ext cx="8044600" cy="478702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Give an example of a polar substance. </a:t>
            </a:r>
          </a:p>
          <a:p>
            <a:r>
              <a:rPr lang="en-US" sz="3600" dirty="0" smtClean="0"/>
              <a:t>What are the two main types of mixtures and what are examples of each of them?? </a:t>
            </a:r>
            <a:r>
              <a:rPr lang="en-US" sz="3600" b="1" dirty="0" smtClean="0"/>
              <a:t>(HINT: they both start with “H”)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45616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Warm 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84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34" y="1733628"/>
            <a:ext cx="3685309" cy="4524419"/>
          </a:xfrm>
        </p:spPr>
        <p:txBody>
          <a:bodyPr>
            <a:normAutofit/>
          </a:bodyPr>
          <a:lstStyle/>
          <a:p>
            <a:r>
              <a:rPr lang="en-US" dirty="0" smtClean="0"/>
              <a:t>When you throw a handful of salt in a glass of water it undergoes solvation. </a:t>
            </a:r>
          </a:p>
          <a:p>
            <a:r>
              <a:rPr lang="en-US" dirty="0" smtClean="0"/>
              <a:t>Solvation- process of surrounding solute particles with solvent particles.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473" y="414725"/>
            <a:ext cx="798021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happens at the molecular level?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1743" y="1733628"/>
            <a:ext cx="5311945" cy="398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63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91" y="166255"/>
            <a:ext cx="8620978" cy="646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29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Stirring</a:t>
            </a:r>
          </a:p>
          <a:p>
            <a:r>
              <a:rPr lang="en-US" sz="4000" dirty="0" smtClean="0"/>
              <a:t>Temperature</a:t>
            </a:r>
          </a:p>
          <a:p>
            <a:r>
              <a:rPr lang="en-US" sz="4000" dirty="0" smtClean="0"/>
              <a:t>Surface Area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that affect rate of solvation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63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Solubility- maximum amount of solute that will dissolve at a given temp and pressure</a:t>
            </a:r>
            <a:r>
              <a:rPr lang="en-US" dirty="0" smtClean="0"/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4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1599164"/>
            <a:ext cx="8049491" cy="457236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Generally speaking:</a:t>
            </a:r>
          </a:p>
          <a:p>
            <a:pPr lvl="1"/>
            <a:r>
              <a:rPr lang="en-US" sz="3200" dirty="0" smtClean="0"/>
              <a:t>Ionic Salts are more soluble as temp increases.</a:t>
            </a:r>
          </a:p>
          <a:p>
            <a:pPr lvl="1"/>
            <a:r>
              <a:rPr lang="en-US" sz="3200" dirty="0" smtClean="0"/>
              <a:t>Gases are less soluble as temp increases.  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n-US" dirty="0" smtClean="0"/>
              <a:t>Temp and solubility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7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436" y="1599164"/>
            <a:ext cx="7100373" cy="423346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Only affect gases.</a:t>
            </a:r>
          </a:p>
          <a:p>
            <a:r>
              <a:rPr lang="en-US" sz="3200" dirty="0" smtClean="0"/>
              <a:t>As pressure increases solubility increases.</a:t>
            </a:r>
          </a:p>
          <a:p>
            <a:endParaRPr lang="en-US" sz="3200" dirty="0" smtClean="0"/>
          </a:p>
          <a:p>
            <a:pPr lvl="1"/>
            <a:r>
              <a:rPr lang="en-US" sz="2800" dirty="0" smtClean="0"/>
              <a:t>Think about carbonated drinks!!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n-US" dirty="0" smtClean="0"/>
              <a:t>Pressure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70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Unsaturated- can hold more solute </a:t>
            </a:r>
          </a:p>
          <a:p>
            <a:r>
              <a:rPr lang="en-US" sz="3200" dirty="0" smtClean="0"/>
              <a:t>Saturated- is full of solute</a:t>
            </a:r>
          </a:p>
          <a:p>
            <a:r>
              <a:rPr lang="en-US" sz="3200" dirty="0" smtClean="0"/>
              <a:t>Supersaturated- holds more solute than it should </a:t>
            </a:r>
          </a:p>
          <a:p>
            <a:endParaRPr lang="en-US" sz="3200" dirty="0"/>
          </a:p>
          <a:p>
            <a:pPr>
              <a:buNone/>
            </a:pPr>
            <a:r>
              <a:rPr lang="en-US" sz="3200" b="1" dirty="0" smtClean="0"/>
              <a:t>The type of solution can be determined by solubility curves.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3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803" y="294236"/>
            <a:ext cx="7024744" cy="1143000"/>
          </a:xfrm>
        </p:spPr>
        <p:txBody>
          <a:bodyPr/>
          <a:lstStyle/>
          <a:p>
            <a:r>
              <a:rPr lang="en-US" dirty="0" smtClean="0"/>
              <a:t>Solubility Curves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728" y="1132436"/>
            <a:ext cx="5882118" cy="550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74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072" y="1981200"/>
            <a:ext cx="2766511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How many grams of </a:t>
            </a:r>
            <a:r>
              <a:rPr lang="en-US" dirty="0" err="1" smtClean="0"/>
              <a:t>KCl</a:t>
            </a:r>
            <a:r>
              <a:rPr lang="en-US" dirty="0" smtClean="0"/>
              <a:t> can dissolve in 100 g of water at 70°C?</a:t>
            </a:r>
          </a:p>
          <a:p>
            <a:endParaRPr lang="en-US" dirty="0" smtClean="0"/>
          </a:p>
          <a:p>
            <a:r>
              <a:rPr lang="en-US" dirty="0" smtClean="0"/>
              <a:t>About 48 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072" y="186439"/>
            <a:ext cx="7024744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583" y="757939"/>
            <a:ext cx="6151418" cy="575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8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074" y="1599164"/>
            <a:ext cx="3099017" cy="4122763"/>
          </a:xfrm>
        </p:spPr>
        <p:txBody>
          <a:bodyPr>
            <a:normAutofit/>
          </a:bodyPr>
          <a:lstStyle/>
          <a:p>
            <a:r>
              <a:rPr lang="en-US" dirty="0" smtClean="0"/>
              <a:t>What type of solution exists when I dissolve 50 grams of KNO</a:t>
            </a:r>
            <a:r>
              <a:rPr lang="en-US" baseline="-25000" dirty="0" smtClean="0"/>
              <a:t>3</a:t>
            </a:r>
            <a:r>
              <a:rPr lang="en-US" dirty="0" smtClean="0"/>
              <a:t> in 100 g of water at 80°C?</a:t>
            </a:r>
          </a:p>
          <a:p>
            <a:endParaRPr lang="en-US" dirty="0"/>
          </a:p>
          <a:p>
            <a:r>
              <a:rPr lang="en-US" dirty="0" smtClean="0"/>
              <a:t>Unsaturated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8057" y="1427018"/>
            <a:ext cx="5436090" cy="508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16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</a:t>
            </a:r>
            <a:r>
              <a:rPr lang="en-US" dirty="0" smtClean="0"/>
              <a:t>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377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56509"/>
            <a:ext cx="3521650" cy="3992139"/>
          </a:xfrm>
        </p:spPr>
        <p:txBody>
          <a:bodyPr>
            <a:normAutofit/>
          </a:bodyPr>
          <a:lstStyle/>
          <a:p>
            <a:r>
              <a:rPr lang="en-US" dirty="0" smtClean="0"/>
              <a:t>At what temperature will I have a saturated solution of </a:t>
            </a:r>
            <a:r>
              <a:rPr lang="en-US" dirty="0" err="1" smtClean="0"/>
              <a:t>NaCl</a:t>
            </a:r>
            <a:r>
              <a:rPr lang="en-US" dirty="0" smtClean="0"/>
              <a:t> by dissolving 40 g in 100 g of water?</a:t>
            </a:r>
          </a:p>
          <a:p>
            <a:endParaRPr lang="en-US" dirty="0"/>
          </a:p>
          <a:p>
            <a:r>
              <a:rPr lang="en-US" dirty="0" smtClean="0"/>
              <a:t>90 °C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650" y="1114256"/>
            <a:ext cx="5622350" cy="525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9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50978"/>
            <a:ext cx="6777317" cy="350897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Define solute and solvent</a:t>
            </a:r>
          </a:p>
          <a:p>
            <a:r>
              <a:rPr lang="en-US" sz="2800" dirty="0" smtClean="0"/>
              <a:t>Identify the solute and solvent in 56 g of ethanol and 10 grams of water</a:t>
            </a:r>
          </a:p>
          <a:p>
            <a:r>
              <a:rPr lang="en-US" sz="2800" dirty="0" smtClean="0"/>
              <a:t>What is a super saturated solution?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456164"/>
            <a:ext cx="7024744" cy="1143000"/>
          </a:xfrm>
        </p:spPr>
        <p:txBody>
          <a:bodyPr/>
          <a:lstStyle/>
          <a:p>
            <a:r>
              <a:rPr lang="en-US" dirty="0" smtClean="0"/>
              <a:t>Exit 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29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307" y="2011315"/>
            <a:ext cx="7662864" cy="326716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Molarity (M) – a mathematical expression for how concentrated a solution is</a:t>
            </a:r>
          </a:p>
          <a:p>
            <a:endParaRPr lang="en-US" sz="32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Solutions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976646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3" imgW="100440" imgH="155160" progId="Equation.3">
                  <p:embed/>
                </p:oleObj>
              </mc:Choice>
              <mc:Fallback>
                <p:oleObj name="Equation" r:id="rId3" imgW="100440" imgH="155160" progId="Equation.3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8724" y="3213100"/>
            <a:ext cx="2095500" cy="4318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634667"/>
              </p:ext>
            </p:extLst>
          </p:nvPr>
        </p:nvGraphicFramePr>
        <p:xfrm>
          <a:off x="915533" y="4329662"/>
          <a:ext cx="3977058" cy="819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6" imgW="2084400" imgH="420480" progId="Equation.3">
                  <p:embed/>
                </p:oleObj>
              </mc:Choice>
              <mc:Fallback>
                <p:oleObj name="Equation" r:id="rId6" imgW="2084400" imgH="420480" progId="Equation.3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533" y="4329662"/>
                        <a:ext cx="3977058" cy="8195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202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Calculate the molarity of a solution prepared by dissolving 4.56 grams </a:t>
            </a:r>
            <a:r>
              <a:rPr lang="en-US" sz="3200" dirty="0" err="1" smtClean="0"/>
              <a:t>NaOH</a:t>
            </a:r>
            <a:r>
              <a:rPr lang="en-US" sz="3200" dirty="0" smtClean="0"/>
              <a:t> into enough water to make a 56.78 mL solution. 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08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the concentration of a </a:t>
            </a:r>
            <a:r>
              <a:rPr lang="en-US" sz="3200" dirty="0" err="1" smtClean="0"/>
              <a:t>HBr</a:t>
            </a:r>
            <a:r>
              <a:rPr lang="en-US" sz="3200" dirty="0" smtClean="0"/>
              <a:t> solution if the volume of the solution is 1000 mL and 5.6 moles </a:t>
            </a:r>
            <a:r>
              <a:rPr lang="en-US" sz="3200" dirty="0" err="1" smtClean="0"/>
              <a:t>HBr</a:t>
            </a:r>
            <a:r>
              <a:rPr lang="en-US" sz="3200" dirty="0" smtClean="0"/>
              <a:t> are used to make the solution?</a:t>
            </a:r>
          </a:p>
          <a:p>
            <a:r>
              <a:rPr lang="en-US" sz="3200" dirty="0" smtClean="0"/>
              <a:t>How many moles of </a:t>
            </a:r>
            <a:r>
              <a:rPr lang="en-US" sz="3200" dirty="0" err="1" smtClean="0"/>
              <a:t>HCl</a:t>
            </a:r>
            <a:r>
              <a:rPr lang="en-US" sz="3200" dirty="0" smtClean="0"/>
              <a:t> are needed to make  45 mL of a 6 molar solution?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90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solution can be diluted by adding more solvent to a solution. </a:t>
            </a:r>
          </a:p>
          <a:p>
            <a:r>
              <a:rPr lang="en-US" sz="3200" i="1" dirty="0" smtClean="0"/>
              <a:t>M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V</a:t>
            </a:r>
            <a:r>
              <a:rPr lang="en-US" sz="3200" i="1" baseline="-25000" dirty="0" smtClean="0"/>
              <a:t>1 </a:t>
            </a:r>
            <a:r>
              <a:rPr lang="en-US" sz="3200" i="1" dirty="0" smtClean="0"/>
              <a:t>= M</a:t>
            </a:r>
            <a:r>
              <a:rPr lang="en-US" sz="3200" i="1" baseline="-25000" dirty="0" smtClean="0"/>
              <a:t>2</a:t>
            </a:r>
            <a:r>
              <a:rPr lang="en-US" sz="3200" i="1" dirty="0" smtClean="0"/>
              <a:t>V</a:t>
            </a:r>
            <a:r>
              <a:rPr lang="en-US" sz="3200" i="1" baseline="-25000" dirty="0" smtClean="0"/>
              <a:t>2</a:t>
            </a:r>
            <a:endParaRPr lang="en-US" sz="32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09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volume of 12 M hydrochloric acid is needed to make 15 mL of a 4.5 M solution?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59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87365"/>
            <a:ext cx="8229600" cy="4525963"/>
          </a:xfrm>
        </p:spPr>
        <p:txBody>
          <a:bodyPr>
            <a:normAutofit/>
          </a:bodyPr>
          <a:lstStyle/>
          <a:p>
            <a:pPr marL="393192" lvl="1" indent="0">
              <a:buNone/>
            </a:pPr>
            <a:r>
              <a:rPr lang="en-CA" sz="3200" dirty="0"/>
              <a:t>A </a:t>
            </a:r>
            <a:r>
              <a:rPr lang="en-CA" sz="3200" b="1" dirty="0"/>
              <a:t>mixture</a:t>
            </a:r>
            <a:r>
              <a:rPr lang="en-CA" sz="3200" dirty="0"/>
              <a:t> contains two or more pure </a:t>
            </a:r>
            <a:r>
              <a:rPr lang="en-CA" sz="3200" dirty="0" smtClean="0"/>
              <a:t>substances. </a:t>
            </a:r>
            <a:r>
              <a:rPr lang="en-CA" sz="3200" dirty="0"/>
              <a:t>Mixtures can be any combination of solids, liquids, and gases (Breads are mixtures of yeast, flour, sugar, water, air, and other chemicals)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mixtures?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939" y="4211780"/>
            <a:ext cx="7426483" cy="243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28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284663" y="2492375"/>
            <a:ext cx="2971800" cy="838200"/>
            <a:chOff x="528" y="1344"/>
            <a:chExt cx="1872" cy="528"/>
          </a:xfrm>
        </p:grpSpPr>
        <p:sp>
          <p:nvSpPr>
            <p:cNvPr id="11293" name="Rectangle 3"/>
            <p:cNvSpPr>
              <a:spLocks noChangeArrowheads="1"/>
            </p:cNvSpPr>
            <p:nvPr/>
          </p:nvSpPr>
          <p:spPr bwMode="auto">
            <a:xfrm>
              <a:off x="528" y="1344"/>
              <a:ext cx="1872" cy="52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8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GB" b="1" dirty="0">
                  <a:solidFill>
                    <a:srgbClr val="800000"/>
                  </a:solidFill>
                </a:rPr>
                <a:t>Mixtures</a:t>
              </a:r>
              <a:endParaRPr lang="en-GB" altLang="en-GB" dirty="0"/>
            </a:p>
            <a:p>
              <a:pPr algn="ctr">
                <a:spcBef>
                  <a:spcPct val="50000"/>
                </a:spcBef>
              </a:pPr>
              <a:r>
                <a:rPr lang="en-GB" altLang="en-GB" sz="1200" dirty="0">
                  <a:latin typeface="Tahoma" pitchFamily="34" charset="0"/>
                </a:rPr>
                <a:t>- </a:t>
              </a:r>
              <a:r>
                <a:rPr lang="en-GB" altLang="en-GB" sz="1200" dirty="0" smtClean="0">
                  <a:latin typeface="Tahoma" pitchFamily="34" charset="0"/>
                </a:rPr>
                <a:t>Made up of at least two </a:t>
              </a:r>
              <a:r>
                <a:rPr lang="en-GB" altLang="en-GB" sz="1200" dirty="0">
                  <a:latin typeface="Tahoma" pitchFamily="34" charset="0"/>
                </a:rPr>
                <a:t>parts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195513" y="908050"/>
            <a:ext cx="5040312" cy="533400"/>
            <a:chOff x="1584" y="432"/>
            <a:chExt cx="1872" cy="336"/>
          </a:xfrm>
        </p:grpSpPr>
        <p:sp>
          <p:nvSpPr>
            <p:cNvPr id="11291" name="Rectangle 6"/>
            <p:cNvSpPr>
              <a:spLocks noChangeArrowheads="1"/>
            </p:cNvSpPr>
            <p:nvPr/>
          </p:nvSpPr>
          <p:spPr bwMode="auto">
            <a:xfrm>
              <a:off x="1584" y="432"/>
              <a:ext cx="1872" cy="336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Text Box 7"/>
            <p:cNvSpPr txBox="1">
              <a:spLocks noChangeArrowheads="1"/>
            </p:cNvSpPr>
            <p:nvPr/>
          </p:nvSpPr>
          <p:spPr bwMode="auto">
            <a:xfrm>
              <a:off x="1584" y="432"/>
              <a:ext cx="18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GB" sz="2400" dirty="0">
                  <a:latin typeface="Tahoma" pitchFamily="34" charset="0"/>
                </a:rPr>
                <a:t>Matter (Solid, Liquid, Gas)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724525" y="4365625"/>
            <a:ext cx="3130550" cy="863600"/>
            <a:chOff x="1200" y="2544"/>
            <a:chExt cx="1872" cy="768"/>
          </a:xfrm>
        </p:grpSpPr>
        <p:sp>
          <p:nvSpPr>
            <p:cNvPr id="11289" name="Rectangle 12"/>
            <p:cNvSpPr>
              <a:spLocks noChangeArrowheads="1"/>
            </p:cNvSpPr>
            <p:nvPr/>
          </p:nvSpPr>
          <p:spPr bwMode="auto">
            <a:xfrm>
              <a:off x="1200" y="2544"/>
              <a:ext cx="1872" cy="76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Text Box 13"/>
            <p:cNvSpPr txBox="1">
              <a:spLocks noChangeArrowheads="1"/>
            </p:cNvSpPr>
            <p:nvPr/>
          </p:nvSpPr>
          <p:spPr bwMode="auto">
            <a:xfrm>
              <a:off x="1248" y="2544"/>
              <a:ext cx="1776" cy="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GB" b="1" dirty="0" smtClean="0">
                  <a:solidFill>
                    <a:srgbClr val="800000"/>
                  </a:solidFill>
                </a:rPr>
                <a:t>Homogenous/Solutions</a:t>
              </a:r>
              <a:endParaRPr lang="en-GB" altLang="en-GB" sz="1200" dirty="0">
                <a:latin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GB" altLang="en-GB" sz="1200" dirty="0">
                  <a:latin typeface="Tahoma" pitchFamily="34" charset="0"/>
                </a:rPr>
                <a:t>They’re mixed together so well you only see one thing – it looks pure but it isn’t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905000" y="1447800"/>
            <a:ext cx="3581400" cy="990600"/>
            <a:chOff x="1200" y="912"/>
            <a:chExt cx="2256" cy="624"/>
          </a:xfrm>
        </p:grpSpPr>
        <p:sp>
          <p:nvSpPr>
            <p:cNvPr id="11285" name="Line 18"/>
            <p:cNvSpPr>
              <a:spLocks noChangeShapeType="1"/>
            </p:cNvSpPr>
            <p:nvPr/>
          </p:nvSpPr>
          <p:spPr bwMode="auto">
            <a:xfrm>
              <a:off x="2328" y="912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Line 19"/>
            <p:cNvSpPr>
              <a:spLocks noChangeShapeType="1"/>
            </p:cNvSpPr>
            <p:nvPr/>
          </p:nvSpPr>
          <p:spPr bwMode="auto">
            <a:xfrm>
              <a:off x="1200" y="1248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Line 20"/>
            <p:cNvSpPr>
              <a:spLocks noChangeShapeType="1"/>
            </p:cNvSpPr>
            <p:nvPr/>
          </p:nvSpPr>
          <p:spPr bwMode="auto">
            <a:xfrm>
              <a:off x="3456" y="1248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Line 21"/>
            <p:cNvSpPr>
              <a:spLocks noChangeShapeType="1"/>
            </p:cNvSpPr>
            <p:nvPr/>
          </p:nvSpPr>
          <p:spPr bwMode="auto">
            <a:xfrm>
              <a:off x="1200" y="1248"/>
              <a:ext cx="22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995738" y="3357563"/>
            <a:ext cx="3581400" cy="990600"/>
            <a:chOff x="2328" y="2064"/>
            <a:chExt cx="2256" cy="624"/>
          </a:xfrm>
        </p:grpSpPr>
        <p:sp>
          <p:nvSpPr>
            <p:cNvPr id="11281" name="Line 23"/>
            <p:cNvSpPr>
              <a:spLocks noChangeShapeType="1"/>
            </p:cNvSpPr>
            <p:nvPr/>
          </p:nvSpPr>
          <p:spPr bwMode="auto">
            <a:xfrm>
              <a:off x="3456" y="2064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Line 24"/>
            <p:cNvSpPr>
              <a:spLocks noChangeShapeType="1"/>
            </p:cNvSpPr>
            <p:nvPr/>
          </p:nvSpPr>
          <p:spPr bwMode="auto">
            <a:xfrm>
              <a:off x="2328" y="240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Line 25"/>
            <p:cNvSpPr>
              <a:spLocks noChangeShapeType="1"/>
            </p:cNvSpPr>
            <p:nvPr/>
          </p:nvSpPr>
          <p:spPr bwMode="auto">
            <a:xfrm>
              <a:off x="4584" y="240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26"/>
            <p:cNvSpPr>
              <a:spLocks noChangeShapeType="1"/>
            </p:cNvSpPr>
            <p:nvPr/>
          </p:nvSpPr>
          <p:spPr bwMode="auto">
            <a:xfrm>
              <a:off x="2328" y="2400"/>
              <a:ext cx="22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395288" y="2492375"/>
            <a:ext cx="2971800" cy="838200"/>
            <a:chOff x="528" y="1344"/>
            <a:chExt cx="1872" cy="528"/>
          </a:xfrm>
        </p:grpSpPr>
        <p:sp>
          <p:nvSpPr>
            <p:cNvPr id="11279" name="Rectangle 30"/>
            <p:cNvSpPr>
              <a:spLocks noChangeArrowheads="1"/>
            </p:cNvSpPr>
            <p:nvPr/>
          </p:nvSpPr>
          <p:spPr bwMode="auto">
            <a:xfrm>
              <a:off x="528" y="1344"/>
              <a:ext cx="1872" cy="52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Text Box 31"/>
            <p:cNvSpPr txBox="1">
              <a:spLocks noChangeArrowheads="1"/>
            </p:cNvSpPr>
            <p:nvPr/>
          </p:nvSpPr>
          <p:spPr bwMode="auto">
            <a:xfrm>
              <a:off x="528" y="1344"/>
              <a:ext cx="187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GB" b="1" dirty="0">
                  <a:solidFill>
                    <a:srgbClr val="800000"/>
                  </a:solidFill>
                </a:rPr>
                <a:t>Pure Substances</a:t>
              </a:r>
              <a:endParaRPr lang="en-GB" altLang="en-GB" dirty="0"/>
            </a:p>
            <a:p>
              <a:pPr eaLnBrk="1" hangingPunct="1"/>
              <a:r>
                <a:rPr lang="en-GB" altLang="en-GB" sz="1200" dirty="0"/>
                <a:t>You can only see one thing because there is only one kind of particle in it.</a:t>
              </a:r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2536825" y="4365625"/>
            <a:ext cx="2971800" cy="838200"/>
            <a:chOff x="528" y="1344"/>
            <a:chExt cx="1872" cy="528"/>
          </a:xfrm>
        </p:grpSpPr>
        <p:sp>
          <p:nvSpPr>
            <p:cNvPr id="11277" name="Rectangle 33"/>
            <p:cNvSpPr>
              <a:spLocks noChangeArrowheads="1"/>
            </p:cNvSpPr>
            <p:nvPr/>
          </p:nvSpPr>
          <p:spPr bwMode="auto">
            <a:xfrm>
              <a:off x="528" y="1344"/>
              <a:ext cx="1872" cy="52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Text Box 34"/>
            <p:cNvSpPr txBox="1">
              <a:spLocks noChangeArrowheads="1"/>
            </p:cNvSpPr>
            <p:nvPr/>
          </p:nvSpPr>
          <p:spPr bwMode="auto">
            <a:xfrm>
              <a:off x="528" y="1344"/>
              <a:ext cx="18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altLang="en-GB" b="1" dirty="0" smtClean="0">
                  <a:solidFill>
                    <a:srgbClr val="800000"/>
                  </a:solidFill>
                </a:rPr>
                <a:t>Heterogeneous </a:t>
              </a:r>
              <a:r>
                <a:rPr lang="en-GB" altLang="en-GB" b="1" dirty="0">
                  <a:solidFill>
                    <a:srgbClr val="800000"/>
                  </a:solidFill>
                </a:rPr>
                <a:t>Mixture</a:t>
              </a:r>
              <a:r>
                <a:rPr lang="en-GB" altLang="en-GB" dirty="0"/>
                <a:t> </a:t>
              </a:r>
            </a:p>
            <a:p>
              <a:pPr algn="ctr">
                <a:spcBef>
                  <a:spcPct val="50000"/>
                </a:spcBef>
              </a:pPr>
              <a:r>
                <a:rPr lang="en-GB" altLang="en-GB" sz="1200" dirty="0">
                  <a:latin typeface="Tahoma" pitchFamily="34" charset="0"/>
                </a:rPr>
                <a:t>- can see </a:t>
              </a:r>
              <a:r>
                <a:rPr lang="en-GB" altLang="en-GB" sz="1200" dirty="0" smtClean="0">
                  <a:latin typeface="Tahoma" pitchFamily="34" charset="0"/>
                </a:rPr>
                <a:t>individual </a:t>
              </a:r>
              <a:r>
                <a:rPr lang="en-GB" altLang="en-GB" sz="1200" dirty="0">
                  <a:latin typeface="Tahoma" pitchFamily="34" charset="0"/>
                </a:rPr>
                <a:t>parts</a:t>
              </a:r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4140200" y="5734050"/>
            <a:ext cx="4787900" cy="647700"/>
            <a:chOff x="1200" y="2544"/>
            <a:chExt cx="1872" cy="768"/>
          </a:xfrm>
        </p:grpSpPr>
        <p:sp>
          <p:nvSpPr>
            <p:cNvPr id="11275" name="Rectangle 36"/>
            <p:cNvSpPr>
              <a:spLocks noChangeArrowheads="1"/>
            </p:cNvSpPr>
            <p:nvPr/>
          </p:nvSpPr>
          <p:spPr bwMode="auto">
            <a:xfrm>
              <a:off x="1200" y="2544"/>
              <a:ext cx="1872" cy="768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Text Box 37"/>
            <p:cNvSpPr txBox="1">
              <a:spLocks noChangeArrowheads="1"/>
            </p:cNvSpPr>
            <p:nvPr/>
          </p:nvSpPr>
          <p:spPr bwMode="auto">
            <a:xfrm>
              <a:off x="1248" y="2544"/>
              <a:ext cx="1776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GB" sz="1300"/>
                <a:t>A </a:t>
              </a:r>
              <a:r>
                <a:rPr lang="en-US" altLang="en-GB" sz="1300" b="1"/>
                <a:t>solute</a:t>
              </a:r>
              <a:r>
                <a:rPr lang="en-US" altLang="en-GB" sz="1300"/>
                <a:t> is the substance to be dissolved (sugar).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GB" sz="1300"/>
                <a:t> The </a:t>
              </a:r>
              <a:r>
                <a:rPr lang="en-US" altLang="en-GB" sz="1300" b="1"/>
                <a:t>solvent</a:t>
              </a:r>
              <a:r>
                <a:rPr lang="en-US" altLang="en-GB" sz="1300"/>
                <a:t> is the one doing the dissolving (water). </a:t>
              </a:r>
              <a:endParaRPr lang="en-GB" altLang="en-GB" sz="1300"/>
            </a:p>
          </p:txBody>
        </p:sp>
      </p:grpSp>
      <p:sp>
        <p:nvSpPr>
          <p:cNvPr id="11274" name="Line 38"/>
          <p:cNvSpPr>
            <a:spLocks noChangeShapeType="1"/>
          </p:cNvSpPr>
          <p:nvPr/>
        </p:nvSpPr>
        <p:spPr bwMode="auto">
          <a:xfrm>
            <a:off x="7308850" y="52292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4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solution is a homogeneous mixture that contains a solute and a solvent.  </a:t>
            </a:r>
          </a:p>
          <a:p>
            <a:pPr lvl="1"/>
            <a:r>
              <a:rPr lang="en-US" sz="3200" dirty="0" smtClean="0"/>
              <a:t>Solute- what you’re dissolving (the smaller amount)</a:t>
            </a:r>
          </a:p>
          <a:p>
            <a:pPr lvl="1"/>
            <a:r>
              <a:rPr lang="en-US" sz="3200" dirty="0" smtClean="0"/>
              <a:t>Solvent- what you’re using to dissolve (the bigger amount)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solution?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7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75"/>
          <a:stretch>
            <a:fillRect/>
          </a:stretch>
        </p:blipFill>
        <p:spPr>
          <a:xfrm>
            <a:off x="1394779" y="578875"/>
            <a:ext cx="6142093" cy="5594479"/>
          </a:xfrm>
          <a:noFill/>
        </p:spPr>
      </p:pic>
    </p:spTree>
    <p:extLst>
      <p:ext uri="{BB962C8B-B14F-4D97-AF65-F5344CB8AC3E}">
        <p14:creationId xmlns:p14="http://schemas.microsoft.com/office/powerpoint/2010/main" val="77794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7" y="1599164"/>
            <a:ext cx="8007927" cy="43860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Identify the solute and solvent in:</a:t>
            </a:r>
          </a:p>
          <a:p>
            <a:pPr lvl="1"/>
            <a:r>
              <a:rPr lang="en-US" sz="3200" dirty="0" smtClean="0"/>
              <a:t>50 grams of sugar and 300 grams of water</a:t>
            </a:r>
          </a:p>
          <a:p>
            <a:pPr lvl="1"/>
            <a:r>
              <a:rPr lang="en-US" sz="3200" dirty="0" smtClean="0"/>
              <a:t>600 moles of water and 200 moles of ethanol</a:t>
            </a:r>
          </a:p>
          <a:p>
            <a:pPr lvl="1"/>
            <a:r>
              <a:rPr lang="en-US" sz="3200" dirty="0" smtClean="0"/>
              <a:t>67 moles of zinc and 100 moles of copper</a:t>
            </a:r>
          </a:p>
          <a:p>
            <a:pPr lvl="1"/>
            <a:r>
              <a:rPr lang="en-US" sz="3200" dirty="0" smtClean="0"/>
              <a:t>25 grams of salt and 500 grams of water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5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19263"/>
            <a:ext cx="8229600" cy="4733925"/>
          </a:xfrm>
        </p:spPr>
        <p:txBody>
          <a:bodyPr/>
          <a:lstStyle/>
          <a:p>
            <a:pPr eaLnBrk="1" hangingPunct="1"/>
            <a:r>
              <a:rPr lang="en-GB" altLang="en-GB" sz="2600" smtClean="0"/>
              <a:t>Can you see two parts</a:t>
            </a:r>
            <a:r>
              <a:rPr lang="en-CA" sz="2600" smtClean="0"/>
              <a:t> in solutions or are t</a:t>
            </a:r>
            <a:r>
              <a:rPr lang="en-GB" altLang="en-GB" sz="2600" smtClean="0"/>
              <a:t>hey mixed together so well you only see one thing</a:t>
            </a:r>
            <a:r>
              <a:rPr lang="en-CA" sz="2600" smtClean="0"/>
              <a:t>?</a:t>
            </a:r>
          </a:p>
          <a:p>
            <a:pPr lvl="1" eaLnBrk="1" hangingPunct="1"/>
            <a:r>
              <a:rPr lang="en-GB" altLang="en-GB" sz="2200" smtClean="0"/>
              <a:t>you only see one thing</a:t>
            </a:r>
            <a:endParaRPr lang="en-CA" sz="2200" smtClean="0"/>
          </a:p>
          <a:p>
            <a:pPr eaLnBrk="1" hangingPunct="1"/>
            <a:r>
              <a:rPr lang="en-CA" sz="2600" smtClean="0"/>
              <a:t>Are solutions mixtures or pure substances?</a:t>
            </a:r>
          </a:p>
          <a:p>
            <a:pPr lvl="1" eaLnBrk="1" hangingPunct="1"/>
            <a:r>
              <a:rPr lang="en-CA" sz="2200" smtClean="0"/>
              <a:t>Mixtures</a:t>
            </a:r>
          </a:p>
          <a:p>
            <a:pPr eaLnBrk="1" hangingPunct="1"/>
            <a:r>
              <a:rPr lang="en-CA" sz="2600" smtClean="0"/>
              <a:t>What kind of states can a solution be?</a:t>
            </a:r>
          </a:p>
          <a:p>
            <a:pPr lvl="1" eaLnBrk="1" hangingPunct="1"/>
            <a:r>
              <a:rPr lang="en-CA" sz="2200" smtClean="0"/>
              <a:t>Solid, liquid, or gas</a:t>
            </a:r>
          </a:p>
          <a:p>
            <a:pPr eaLnBrk="1" hangingPunct="1"/>
            <a:r>
              <a:rPr lang="en-CA" sz="2600" smtClean="0"/>
              <a:t>What are the two “s” words that every solution must have?</a:t>
            </a:r>
          </a:p>
          <a:p>
            <a:pPr lvl="1" eaLnBrk="1" hangingPunct="1"/>
            <a:r>
              <a:rPr lang="en-CA" sz="2200" smtClean="0"/>
              <a:t>A solute and a solvent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Quick Review</a:t>
            </a:r>
          </a:p>
        </p:txBody>
      </p:sp>
    </p:spTree>
    <p:extLst>
      <p:ext uri="{BB962C8B-B14F-4D97-AF65-F5344CB8AC3E}">
        <p14:creationId xmlns:p14="http://schemas.microsoft.com/office/powerpoint/2010/main" val="344784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Soluble - </a:t>
            </a:r>
            <a:r>
              <a:rPr lang="en-US" sz="3200" dirty="0"/>
              <a:t>when a substance has the ability to dissolve in a substance.</a:t>
            </a:r>
          </a:p>
          <a:p>
            <a:r>
              <a:rPr lang="en-US" sz="3200" dirty="0" smtClean="0"/>
              <a:t>Insoluble - </a:t>
            </a:r>
            <a:r>
              <a:rPr lang="en-US" sz="3200" dirty="0"/>
              <a:t>when a substance cannot dissolve in a substance. </a:t>
            </a:r>
          </a:p>
          <a:p>
            <a:r>
              <a:rPr lang="en-US" sz="3200" dirty="0"/>
              <a:t>Miscible </a:t>
            </a:r>
            <a:r>
              <a:rPr lang="en-US" sz="3200" dirty="0" smtClean="0"/>
              <a:t>- </a:t>
            </a:r>
            <a:r>
              <a:rPr lang="en-US" sz="3200" dirty="0"/>
              <a:t>soluble</a:t>
            </a:r>
          </a:p>
          <a:p>
            <a:r>
              <a:rPr lang="en-US" sz="3200" dirty="0"/>
              <a:t>Immiscible </a:t>
            </a:r>
            <a:r>
              <a:rPr lang="en-US" sz="3200" dirty="0" smtClean="0"/>
              <a:t>- </a:t>
            </a:r>
            <a:r>
              <a:rPr lang="en-US" sz="3200" dirty="0"/>
              <a:t>insoluble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important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92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2857</TotalTime>
  <Words>705</Words>
  <Application>Microsoft Office PowerPoint</Application>
  <PresentationFormat>On-screen Show (4:3)</PresentationFormat>
  <Paragraphs>98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Lucida Sans Unicode</vt:lpstr>
      <vt:lpstr>Tahoma</vt:lpstr>
      <vt:lpstr>Verdana</vt:lpstr>
      <vt:lpstr>Wingdings 2</vt:lpstr>
      <vt:lpstr>Wingdings 3</vt:lpstr>
      <vt:lpstr>Concourse</vt:lpstr>
      <vt:lpstr>Equation</vt:lpstr>
      <vt:lpstr>Warm Up </vt:lpstr>
      <vt:lpstr>Solutions</vt:lpstr>
      <vt:lpstr>Remember mixtures?</vt:lpstr>
      <vt:lpstr>PowerPoint Presentation</vt:lpstr>
      <vt:lpstr>What is a solution?</vt:lpstr>
      <vt:lpstr>PowerPoint Presentation</vt:lpstr>
      <vt:lpstr>Example</vt:lpstr>
      <vt:lpstr>Quick Review</vt:lpstr>
      <vt:lpstr>More important definitions</vt:lpstr>
      <vt:lpstr>What happens at the molecular level?</vt:lpstr>
      <vt:lpstr>PowerPoint Presentation</vt:lpstr>
      <vt:lpstr>Factors that affect rate of solvation</vt:lpstr>
      <vt:lpstr>Solubility</vt:lpstr>
      <vt:lpstr>Temp and solubility</vt:lpstr>
      <vt:lpstr>Pressure</vt:lpstr>
      <vt:lpstr>Types of solutions</vt:lpstr>
      <vt:lpstr>Solubility Curves</vt:lpstr>
      <vt:lpstr>Example</vt:lpstr>
      <vt:lpstr>Example </vt:lpstr>
      <vt:lpstr>Example</vt:lpstr>
      <vt:lpstr>Exit Card</vt:lpstr>
      <vt:lpstr>Describing Solutions</vt:lpstr>
      <vt:lpstr>Example</vt:lpstr>
      <vt:lpstr>You try!</vt:lpstr>
      <vt:lpstr>Dilution </vt:lpstr>
      <vt:lpstr>Example</vt:lpstr>
    </vt:vector>
  </TitlesOfParts>
  <Company>Elon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Zane Campen</dc:creator>
  <cp:lastModifiedBy>Kuhn, Christopher</cp:lastModifiedBy>
  <cp:revision>86</cp:revision>
  <dcterms:created xsi:type="dcterms:W3CDTF">2012-12-09T19:18:49Z</dcterms:created>
  <dcterms:modified xsi:type="dcterms:W3CDTF">2017-01-04T11:40:31Z</dcterms:modified>
</cp:coreProperties>
</file>